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75" r:id="rId2"/>
  </p:sldMasterIdLst>
  <p:notesMasterIdLst>
    <p:notesMasterId r:id="rId70"/>
  </p:notesMasterIdLst>
  <p:handoutMasterIdLst>
    <p:handoutMasterId r:id="rId71"/>
  </p:handoutMasterIdLst>
  <p:sldIdLst>
    <p:sldId id="256" r:id="rId3"/>
    <p:sldId id="6811" r:id="rId4"/>
    <p:sldId id="6877" r:id="rId5"/>
    <p:sldId id="7079" r:id="rId6"/>
    <p:sldId id="7132" r:id="rId7"/>
    <p:sldId id="7134" r:id="rId8"/>
    <p:sldId id="7137" r:id="rId9"/>
    <p:sldId id="7135" r:id="rId10"/>
    <p:sldId id="7136" r:id="rId11"/>
    <p:sldId id="7138" r:id="rId12"/>
    <p:sldId id="7139" r:id="rId13"/>
    <p:sldId id="7140" r:id="rId14"/>
    <p:sldId id="7141" r:id="rId15"/>
    <p:sldId id="7142" r:id="rId16"/>
    <p:sldId id="7145" r:id="rId17"/>
    <p:sldId id="7197" r:id="rId18"/>
    <p:sldId id="7143" r:id="rId19"/>
    <p:sldId id="7144" r:id="rId20"/>
    <p:sldId id="7146" r:id="rId21"/>
    <p:sldId id="6812" r:id="rId22"/>
    <p:sldId id="6891" r:id="rId23"/>
    <p:sldId id="7148" r:id="rId24"/>
    <p:sldId id="7155" r:id="rId25"/>
    <p:sldId id="7149" r:id="rId26"/>
    <p:sldId id="6814" r:id="rId27"/>
    <p:sldId id="7156" r:id="rId28"/>
    <p:sldId id="7157" r:id="rId29"/>
    <p:sldId id="7162" r:id="rId30"/>
    <p:sldId id="7115" r:id="rId31"/>
    <p:sldId id="7150" r:id="rId32"/>
    <p:sldId id="7151" r:id="rId33"/>
    <p:sldId id="7153" r:id="rId34"/>
    <p:sldId id="7154" r:id="rId35"/>
    <p:sldId id="7158" r:id="rId36"/>
    <p:sldId id="7159" r:id="rId37"/>
    <p:sldId id="7160" r:id="rId38"/>
    <p:sldId id="7161" r:id="rId39"/>
    <p:sldId id="7163" r:id="rId40"/>
    <p:sldId id="7164" r:id="rId41"/>
    <p:sldId id="7165" r:id="rId42"/>
    <p:sldId id="7167" r:id="rId43"/>
    <p:sldId id="7166" r:id="rId44"/>
    <p:sldId id="7168" r:id="rId45"/>
    <p:sldId id="7169" r:id="rId46"/>
    <p:sldId id="7170" r:id="rId47"/>
    <p:sldId id="7171" r:id="rId48"/>
    <p:sldId id="7173" r:id="rId49"/>
    <p:sldId id="7174" r:id="rId50"/>
    <p:sldId id="7175" r:id="rId51"/>
    <p:sldId id="7176" r:id="rId52"/>
    <p:sldId id="7177" r:id="rId53"/>
    <p:sldId id="7178" r:id="rId54"/>
    <p:sldId id="7179" r:id="rId55"/>
    <p:sldId id="7180" r:id="rId56"/>
    <p:sldId id="7181" r:id="rId57"/>
    <p:sldId id="7183" r:id="rId58"/>
    <p:sldId id="7184" r:id="rId59"/>
    <p:sldId id="7185" r:id="rId60"/>
    <p:sldId id="7192" r:id="rId61"/>
    <p:sldId id="7193" r:id="rId62"/>
    <p:sldId id="6898" r:id="rId63"/>
    <p:sldId id="300" r:id="rId64"/>
    <p:sldId id="7186" r:id="rId65"/>
    <p:sldId id="7194" r:id="rId66"/>
    <p:sldId id="7195" r:id="rId67"/>
    <p:sldId id="7196" r:id="rId68"/>
    <p:sldId id="6839" r:id="rId69"/>
  </p:sldIdLst>
  <p:sldSz cx="12858750" cy="72326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8">
          <p15:clr>
            <a:srgbClr val="A4A3A4"/>
          </p15:clr>
        </p15:guide>
        <p15:guide id="2" pos="4050">
          <p15:clr>
            <a:srgbClr val="A4A3A4"/>
          </p15:clr>
        </p15:guide>
        <p15:guide id="3" pos="557">
          <p15:clr>
            <a:srgbClr val="A4A3A4"/>
          </p15:clr>
        </p15:guide>
        <p15:guide id="4" orient="horz" pos="4183">
          <p15:clr>
            <a:srgbClr val="A4A3A4"/>
          </p15:clr>
        </p15:guide>
        <p15:guide id="5" pos="7497">
          <p15:clr>
            <a:srgbClr val="A4A3A4"/>
          </p15:clr>
        </p15:guide>
        <p15:guide id="6" pos="6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BC1DD"/>
    <a:srgbClr val="FFFFFF"/>
    <a:srgbClr val="99CCFF"/>
    <a:srgbClr val="1CADE4"/>
    <a:srgbClr val="2890E4"/>
    <a:srgbClr val="117EA7"/>
    <a:srgbClr val="1969E4"/>
    <a:srgbClr val="343C43"/>
    <a:srgbClr val="1D273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506" autoAdjust="0"/>
    <p:restoredTop sz="74768" autoAdjust="0"/>
  </p:normalViewPr>
  <p:slideViewPr>
    <p:cSldViewPr>
      <p:cViewPr varScale="1">
        <p:scale>
          <a:sx n="38" d="100"/>
          <a:sy n="38" d="100"/>
        </p:scale>
        <p:origin x="48" y="474"/>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99.wmf"/><Relationship Id="rId7" Type="http://schemas.openxmlformats.org/officeDocument/2006/relationships/image" Target="../media/image103.wmf"/><Relationship Id="rId2" Type="http://schemas.openxmlformats.org/officeDocument/2006/relationships/image" Target="../media/image98.wmf"/><Relationship Id="rId1" Type="http://schemas.openxmlformats.org/officeDocument/2006/relationships/image" Target="../media/image97.w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 Id="rId9" Type="http://schemas.openxmlformats.org/officeDocument/2006/relationships/image" Target="../media/image105.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image" Target="../media/image108.wmf"/><Relationship Id="rId7" Type="http://schemas.openxmlformats.org/officeDocument/2006/relationships/image" Target="../media/image112.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image" Target="../media/image118.wmf"/><Relationship Id="rId7" Type="http://schemas.openxmlformats.org/officeDocument/2006/relationships/image" Target="../media/image122.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5" Type="http://schemas.openxmlformats.org/officeDocument/2006/relationships/image" Target="../media/image153.wmf"/><Relationship Id="rId4" Type="http://schemas.openxmlformats.org/officeDocument/2006/relationships/image" Target="../media/image15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5" Type="http://schemas.openxmlformats.org/officeDocument/2006/relationships/image" Target="../media/image160.wmf"/><Relationship Id="rId4" Type="http://schemas.openxmlformats.org/officeDocument/2006/relationships/image" Target="../media/image15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 Id="rId5" Type="http://schemas.openxmlformats.org/officeDocument/2006/relationships/image" Target="../media/image165.wmf"/><Relationship Id="rId4" Type="http://schemas.openxmlformats.org/officeDocument/2006/relationships/image" Target="../media/image16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8.wmf"/><Relationship Id="rId7" Type="http://schemas.openxmlformats.org/officeDocument/2006/relationships/image" Target="../media/image172.w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image" Target="../media/image178.wmf"/><Relationship Id="rId7" Type="http://schemas.openxmlformats.org/officeDocument/2006/relationships/image" Target="../media/image182.wmf"/><Relationship Id="rId12" Type="http://schemas.openxmlformats.org/officeDocument/2006/relationships/image" Target="../media/image187.emf"/><Relationship Id="rId2" Type="http://schemas.openxmlformats.org/officeDocument/2006/relationships/image" Target="../media/image177.wmf"/><Relationship Id="rId1" Type="http://schemas.openxmlformats.org/officeDocument/2006/relationships/image" Target="../media/image176.wmf"/><Relationship Id="rId6" Type="http://schemas.openxmlformats.org/officeDocument/2006/relationships/image" Target="../media/image181.wmf"/><Relationship Id="rId11" Type="http://schemas.openxmlformats.org/officeDocument/2006/relationships/image" Target="../media/image186.wmf"/><Relationship Id="rId5" Type="http://schemas.openxmlformats.org/officeDocument/2006/relationships/image" Target="../media/image180.wmf"/><Relationship Id="rId10" Type="http://schemas.openxmlformats.org/officeDocument/2006/relationships/image" Target="../media/image185.wmf"/><Relationship Id="rId4" Type="http://schemas.openxmlformats.org/officeDocument/2006/relationships/image" Target="../media/image179.wmf"/><Relationship Id="rId9" Type="http://schemas.openxmlformats.org/officeDocument/2006/relationships/image" Target="../media/image184.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image" Target="../media/image191.wmf"/><Relationship Id="rId7" Type="http://schemas.openxmlformats.org/officeDocument/2006/relationships/image" Target="../media/image195.wmf"/><Relationship Id="rId2" Type="http://schemas.openxmlformats.org/officeDocument/2006/relationships/image" Target="../media/image190.wmf"/><Relationship Id="rId1" Type="http://schemas.openxmlformats.org/officeDocument/2006/relationships/image" Target="../media/image189.wmf"/><Relationship Id="rId6" Type="http://schemas.openxmlformats.org/officeDocument/2006/relationships/image" Target="../media/image194.wmf"/><Relationship Id="rId5" Type="http://schemas.openxmlformats.org/officeDocument/2006/relationships/image" Target="../media/image193.wmf"/><Relationship Id="rId4" Type="http://schemas.openxmlformats.org/officeDocument/2006/relationships/image" Target="../media/image192.wmf"/><Relationship Id="rId9" Type="http://schemas.openxmlformats.org/officeDocument/2006/relationships/image" Target="../media/image197.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image" Target="../media/image202.wmf"/><Relationship Id="rId7" Type="http://schemas.openxmlformats.org/officeDocument/2006/relationships/image" Target="../media/image206.wmf"/><Relationship Id="rId2" Type="http://schemas.openxmlformats.org/officeDocument/2006/relationships/image" Target="../media/image201.wmf"/><Relationship Id="rId1" Type="http://schemas.openxmlformats.org/officeDocument/2006/relationships/image" Target="../media/image200.wmf"/><Relationship Id="rId6" Type="http://schemas.openxmlformats.org/officeDocument/2006/relationships/image" Target="../media/image205.wmf"/><Relationship Id="rId5" Type="http://schemas.openxmlformats.org/officeDocument/2006/relationships/image" Target="../media/image204.wmf"/><Relationship Id="rId4" Type="http://schemas.openxmlformats.org/officeDocument/2006/relationships/image" Target="../media/image203.wmf"/><Relationship Id="rId9" Type="http://schemas.openxmlformats.org/officeDocument/2006/relationships/image" Target="../media/image20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11.wmf"/><Relationship Id="rId7" Type="http://schemas.openxmlformats.org/officeDocument/2006/relationships/image" Target="../media/image215.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 Id="rId6" Type="http://schemas.openxmlformats.org/officeDocument/2006/relationships/image" Target="../media/image224.wmf"/><Relationship Id="rId5" Type="http://schemas.openxmlformats.org/officeDocument/2006/relationships/image" Target="../media/image223.wmf"/><Relationship Id="rId4" Type="http://schemas.openxmlformats.org/officeDocument/2006/relationships/image" Target="../media/image22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27.wmf"/><Relationship Id="rId7" Type="http://schemas.openxmlformats.org/officeDocument/2006/relationships/image" Target="../media/image231.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0.wmf"/><Relationship Id="rId5" Type="http://schemas.openxmlformats.org/officeDocument/2006/relationships/image" Target="../media/image229.emf"/><Relationship Id="rId4" Type="http://schemas.openxmlformats.org/officeDocument/2006/relationships/image" Target="../media/image22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5" Type="http://schemas.openxmlformats.org/officeDocument/2006/relationships/image" Target="../media/image237.wmf"/><Relationship Id="rId4" Type="http://schemas.openxmlformats.org/officeDocument/2006/relationships/image" Target="../media/image236.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image" Target="../media/image238.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9" Type="http://schemas.openxmlformats.org/officeDocument/2006/relationships/image" Target="../media/image34.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53.wmf"/><Relationship Id="rId3" Type="http://schemas.openxmlformats.org/officeDocument/2006/relationships/image" Target="../media/image237.wmf"/><Relationship Id="rId7" Type="http://schemas.openxmlformats.org/officeDocument/2006/relationships/image" Target="../media/image252.wmf"/><Relationship Id="rId2" Type="http://schemas.openxmlformats.org/officeDocument/2006/relationships/image" Target="../media/image236.wmf"/><Relationship Id="rId1" Type="http://schemas.openxmlformats.org/officeDocument/2006/relationships/image" Target="../media/image250.wmf"/><Relationship Id="rId6" Type="http://schemas.openxmlformats.org/officeDocument/2006/relationships/image" Target="../media/image251.wmf"/><Relationship Id="rId5" Type="http://schemas.openxmlformats.org/officeDocument/2006/relationships/image" Target="../media/image173.wmf"/><Relationship Id="rId4" Type="http://schemas.openxmlformats.org/officeDocument/2006/relationships/image" Target="../media/image27.wmf"/><Relationship Id="rId9" Type="http://schemas.openxmlformats.org/officeDocument/2006/relationships/image" Target="../media/image254.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54.wmf"/><Relationship Id="rId3" Type="http://schemas.openxmlformats.org/officeDocument/2006/relationships/image" Target="../media/image237.wmf"/><Relationship Id="rId7" Type="http://schemas.openxmlformats.org/officeDocument/2006/relationships/image" Target="../media/image253.wmf"/><Relationship Id="rId2" Type="http://schemas.openxmlformats.org/officeDocument/2006/relationships/image" Target="../media/image236.wmf"/><Relationship Id="rId1" Type="http://schemas.openxmlformats.org/officeDocument/2006/relationships/image" Target="../media/image255.wmf"/><Relationship Id="rId6" Type="http://schemas.openxmlformats.org/officeDocument/2006/relationships/image" Target="../media/image252.wmf"/><Relationship Id="rId11" Type="http://schemas.openxmlformats.org/officeDocument/2006/relationships/image" Target="../media/image258.wmf"/><Relationship Id="rId5" Type="http://schemas.openxmlformats.org/officeDocument/2006/relationships/image" Target="../media/image173.wmf"/><Relationship Id="rId10" Type="http://schemas.openxmlformats.org/officeDocument/2006/relationships/image" Target="../media/image257.wmf"/><Relationship Id="rId4" Type="http://schemas.openxmlformats.org/officeDocument/2006/relationships/image" Target="../media/image27.wmf"/><Relationship Id="rId9" Type="http://schemas.openxmlformats.org/officeDocument/2006/relationships/image" Target="../media/image256.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54.wmf"/><Relationship Id="rId3" Type="http://schemas.openxmlformats.org/officeDocument/2006/relationships/image" Target="../media/image237.wmf"/><Relationship Id="rId7" Type="http://schemas.openxmlformats.org/officeDocument/2006/relationships/image" Target="../media/image253.wmf"/><Relationship Id="rId2" Type="http://schemas.openxmlformats.org/officeDocument/2006/relationships/image" Target="../media/image236.wmf"/><Relationship Id="rId1" Type="http://schemas.openxmlformats.org/officeDocument/2006/relationships/image" Target="../media/image255.wmf"/><Relationship Id="rId6" Type="http://schemas.openxmlformats.org/officeDocument/2006/relationships/image" Target="../media/image252.wmf"/><Relationship Id="rId11" Type="http://schemas.openxmlformats.org/officeDocument/2006/relationships/image" Target="../media/image261.wmf"/><Relationship Id="rId5" Type="http://schemas.openxmlformats.org/officeDocument/2006/relationships/image" Target="../media/image173.wmf"/><Relationship Id="rId10" Type="http://schemas.openxmlformats.org/officeDocument/2006/relationships/image" Target="../media/image260.wmf"/><Relationship Id="rId4" Type="http://schemas.openxmlformats.org/officeDocument/2006/relationships/image" Target="../media/image27.wmf"/><Relationship Id="rId9" Type="http://schemas.openxmlformats.org/officeDocument/2006/relationships/image" Target="../media/image259.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54.wmf"/><Relationship Id="rId3" Type="http://schemas.openxmlformats.org/officeDocument/2006/relationships/image" Target="../media/image237.wmf"/><Relationship Id="rId7" Type="http://schemas.openxmlformats.org/officeDocument/2006/relationships/image" Target="../media/image253.wmf"/><Relationship Id="rId2" Type="http://schemas.openxmlformats.org/officeDocument/2006/relationships/image" Target="../media/image236.wmf"/><Relationship Id="rId1" Type="http://schemas.openxmlformats.org/officeDocument/2006/relationships/image" Target="../media/image255.wmf"/><Relationship Id="rId6" Type="http://schemas.openxmlformats.org/officeDocument/2006/relationships/image" Target="../media/image252.wmf"/><Relationship Id="rId5" Type="http://schemas.openxmlformats.org/officeDocument/2006/relationships/image" Target="../media/image173.wmf"/><Relationship Id="rId10" Type="http://schemas.openxmlformats.org/officeDocument/2006/relationships/image" Target="../media/image263.wmf"/><Relationship Id="rId4" Type="http://schemas.openxmlformats.org/officeDocument/2006/relationships/image" Target="../media/image27.wmf"/><Relationship Id="rId9" Type="http://schemas.openxmlformats.org/officeDocument/2006/relationships/image" Target="../media/image26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32.wmf"/><Relationship Id="rId7" Type="http://schemas.openxmlformats.org/officeDocument/2006/relationships/image" Target="../media/image28.wmf"/><Relationship Id="rId2" Type="http://schemas.openxmlformats.org/officeDocument/2006/relationships/image" Target="../media/image31.wmf"/><Relationship Id="rId1" Type="http://schemas.openxmlformats.org/officeDocument/2006/relationships/image" Target="../media/image36.wmf"/><Relationship Id="rId6" Type="http://schemas.openxmlformats.org/officeDocument/2006/relationships/image" Target="../media/image38.emf"/><Relationship Id="rId5" Type="http://schemas.openxmlformats.org/officeDocument/2006/relationships/image" Target="../media/image37.wmf"/><Relationship Id="rId4" Type="http://schemas.openxmlformats.org/officeDocument/2006/relationships/image" Target="../media/image26.wmf"/><Relationship Id="rId9"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2020/10/5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2020/10/5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9561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007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1782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05025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87339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71974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04016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5623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9590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5891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EF2083-0386-4B43-BE3F-5071C6BB4F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00486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2459376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extLst>
      <p:ext uri="{BB962C8B-B14F-4D97-AF65-F5344CB8AC3E}">
        <p14:creationId xmlns:p14="http://schemas.microsoft.com/office/powerpoint/2010/main" val="4035458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1558208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F2083-0386-4B43-BE3F-5071C6BB4FA7}"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81529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60768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2534247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260849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extLst>
      <p:ext uri="{BB962C8B-B14F-4D97-AF65-F5344CB8AC3E}">
        <p14:creationId xmlns:p14="http://schemas.microsoft.com/office/powerpoint/2010/main" val="1892519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extLst>
      <p:ext uri="{BB962C8B-B14F-4D97-AF65-F5344CB8AC3E}">
        <p14:creationId xmlns:p14="http://schemas.microsoft.com/office/powerpoint/2010/main" val="1466430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extLst>
      <p:ext uri="{BB962C8B-B14F-4D97-AF65-F5344CB8AC3E}">
        <p14:creationId xmlns:p14="http://schemas.microsoft.com/office/powerpoint/2010/main" val="626166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extLst>
      <p:ext uri="{BB962C8B-B14F-4D97-AF65-F5344CB8AC3E}">
        <p14:creationId xmlns:p14="http://schemas.microsoft.com/office/powerpoint/2010/main" val="3566594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extLst>
      <p:ext uri="{BB962C8B-B14F-4D97-AF65-F5344CB8AC3E}">
        <p14:creationId xmlns:p14="http://schemas.microsoft.com/office/powerpoint/2010/main" val="3876740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extLst>
      <p:ext uri="{BB962C8B-B14F-4D97-AF65-F5344CB8AC3E}">
        <p14:creationId xmlns:p14="http://schemas.microsoft.com/office/powerpoint/2010/main" val="2892210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extLst>
      <p:ext uri="{BB962C8B-B14F-4D97-AF65-F5344CB8AC3E}">
        <p14:creationId xmlns:p14="http://schemas.microsoft.com/office/powerpoint/2010/main" val="1085843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extLst>
      <p:ext uri="{BB962C8B-B14F-4D97-AF65-F5344CB8AC3E}">
        <p14:creationId xmlns:p14="http://schemas.microsoft.com/office/powerpoint/2010/main" val="3098462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extLst>
      <p:ext uri="{BB962C8B-B14F-4D97-AF65-F5344CB8AC3E}">
        <p14:creationId xmlns:p14="http://schemas.microsoft.com/office/powerpoint/2010/main" val="84792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extLst>
      <p:ext uri="{BB962C8B-B14F-4D97-AF65-F5344CB8AC3E}">
        <p14:creationId xmlns:p14="http://schemas.microsoft.com/office/powerpoint/2010/main" val="2768904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extLst>
      <p:ext uri="{BB962C8B-B14F-4D97-AF65-F5344CB8AC3E}">
        <p14:creationId xmlns:p14="http://schemas.microsoft.com/office/powerpoint/2010/main" val="365436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33460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extLst>
      <p:ext uri="{BB962C8B-B14F-4D97-AF65-F5344CB8AC3E}">
        <p14:creationId xmlns:p14="http://schemas.microsoft.com/office/powerpoint/2010/main" val="2366663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extLst>
      <p:ext uri="{BB962C8B-B14F-4D97-AF65-F5344CB8AC3E}">
        <p14:creationId xmlns:p14="http://schemas.microsoft.com/office/powerpoint/2010/main" val="2013162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extLst>
      <p:ext uri="{BB962C8B-B14F-4D97-AF65-F5344CB8AC3E}">
        <p14:creationId xmlns:p14="http://schemas.microsoft.com/office/powerpoint/2010/main" val="3470863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extLst>
      <p:ext uri="{BB962C8B-B14F-4D97-AF65-F5344CB8AC3E}">
        <p14:creationId xmlns:p14="http://schemas.microsoft.com/office/powerpoint/2010/main" val="3356907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extLst>
      <p:ext uri="{BB962C8B-B14F-4D97-AF65-F5344CB8AC3E}">
        <p14:creationId xmlns:p14="http://schemas.microsoft.com/office/powerpoint/2010/main" val="2972134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extLst>
      <p:ext uri="{BB962C8B-B14F-4D97-AF65-F5344CB8AC3E}">
        <p14:creationId xmlns:p14="http://schemas.microsoft.com/office/powerpoint/2010/main" val="1220043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extLst>
      <p:ext uri="{BB962C8B-B14F-4D97-AF65-F5344CB8AC3E}">
        <p14:creationId xmlns:p14="http://schemas.microsoft.com/office/powerpoint/2010/main" val="20444855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47</a:t>
            </a:fld>
            <a:endParaRPr lang="zh-CN" altLang="en-US"/>
          </a:p>
        </p:txBody>
      </p:sp>
    </p:spTree>
    <p:extLst>
      <p:ext uri="{BB962C8B-B14F-4D97-AF65-F5344CB8AC3E}">
        <p14:creationId xmlns:p14="http://schemas.microsoft.com/office/powerpoint/2010/main" val="2482261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b="0" i="0" kern="1200" dirty="0" smtClean="0">
                <a:solidFill>
                  <a:schemeClr val="tx1"/>
                </a:solidFill>
                <a:effectLst/>
                <a:latin typeface="+mn-lt"/>
                <a:ea typeface="+mn-ea"/>
                <a:cs typeface="+mn-cs"/>
              </a:rPr>
              <a:t>杆件扭转变形是由大小相等，方向相反，作用面都垂直于杆件的两个力偶引起的，表现为杆件的任意两个横截面发生绕轴线的相对运动。电机将动力输入传动轴，传动轴将动力向外输出，施加的扭矩会使得传动轴两端的截面转角产生相位差，这个相位差在较长的轴中表现的较为明显。要计算变形就需要知道传动轴上的扭矩是多少，利用</a:t>
            </a:r>
            <a:r>
              <a:rPr lang="en-US" altLang="zh-CN" sz="1300" b="0" i="0" kern="1200" dirty="0" smtClean="0">
                <a:solidFill>
                  <a:schemeClr val="tx1"/>
                </a:solidFill>
                <a:effectLst/>
                <a:latin typeface="+mn-lt"/>
                <a:ea typeface="+mn-ea"/>
                <a:cs typeface="+mn-cs"/>
              </a:rPr>
              <a:t>P=Mw</a:t>
            </a:r>
            <a:r>
              <a:rPr lang="zh-CN" altLang="en-US" sz="1300" b="0" i="0" kern="1200" dirty="0" smtClean="0">
                <a:solidFill>
                  <a:schemeClr val="tx1"/>
                </a:solidFill>
                <a:effectLst/>
                <a:latin typeface="+mn-lt"/>
                <a:ea typeface="+mn-ea"/>
                <a:cs typeface="+mn-cs"/>
              </a:rPr>
              <a:t>这个公式，可以从电机的功率和转轴的转速中计算出扭矩的大小。</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48</a:t>
            </a:fld>
            <a:endParaRPr lang="zh-CN" altLang="en-US"/>
          </a:p>
        </p:txBody>
      </p:sp>
    </p:spTree>
    <p:extLst>
      <p:ext uri="{BB962C8B-B14F-4D97-AF65-F5344CB8AC3E}">
        <p14:creationId xmlns:p14="http://schemas.microsoft.com/office/powerpoint/2010/main" val="40873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5000"/>
              </a:lnSpc>
            </a:pPr>
            <a:r>
              <a:rPr lang="zh-CN" altLang="en-US" dirty="0" smtClean="0"/>
              <a:t>分析出来一个转轴上各个地方的扭矩是多少，即可用截面法计算出各个截面的扭矩，规定</a:t>
            </a:r>
            <a:r>
              <a:rPr lang="zh-CN" altLang="en-US" sz="1400" dirty="0" smtClean="0">
                <a:ea typeface="微软雅黑" panose="020B0503020204020204" pitchFamily="34" charset="-122"/>
                <a:sym typeface="Times New Roman" panose="02020603050405020304" pitchFamily="18" charset="0"/>
              </a:rPr>
              <a:t>扭矩矢量的指向与截面外法线的指向一致，为正；反之为负。其实这个扭转变形本质上和拉伸压缩变形很像，无非是把平动量变成了转动量，施加的力变成了力偶，同样也有与轴力图相似的扭矩图。</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49</a:t>
            </a:fld>
            <a:endParaRPr lang="zh-CN" altLang="en-US"/>
          </a:p>
        </p:txBody>
      </p:sp>
    </p:spTree>
    <p:extLst>
      <p:ext uri="{BB962C8B-B14F-4D97-AF65-F5344CB8AC3E}">
        <p14:creationId xmlns:p14="http://schemas.microsoft.com/office/powerpoint/2010/main" val="89577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8008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右边就是一个扭矩图的例子，这里面经过各种推导得到了这个浅蓝色的公式就是用来计算单位长度的转角，下面的可以看到</a:t>
            </a:r>
            <a:r>
              <a:rPr lang="en-US" altLang="zh-CN" dirty="0" smtClean="0"/>
              <a:t>G</a:t>
            </a:r>
            <a:r>
              <a:rPr lang="zh-CN" altLang="en-US" dirty="0" smtClean="0"/>
              <a:t>为剪切模量，与材料的性质有关，</a:t>
            </a:r>
            <a:r>
              <a:rPr lang="en-US" altLang="zh-CN" dirty="0" err="1" smtClean="0"/>
              <a:t>Ip</a:t>
            </a:r>
            <a:r>
              <a:rPr lang="zh-CN" altLang="en-US" dirty="0" smtClean="0"/>
              <a:t>为极惯性矩，与轴的几何形状有关，分子上的</a:t>
            </a:r>
            <a:r>
              <a:rPr lang="en-US" altLang="zh-CN" dirty="0" smtClean="0"/>
              <a:t>M</a:t>
            </a:r>
            <a:r>
              <a:rPr lang="zh-CN" altLang="en-US" dirty="0" smtClean="0"/>
              <a:t>就是力矩，在确定了材料和轴的截面形状之后，单位长度的转角和力矩是呈正比的。</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50</a:t>
            </a:fld>
            <a:endParaRPr lang="zh-CN" altLang="en-US"/>
          </a:p>
        </p:txBody>
      </p:sp>
    </p:spTree>
    <p:extLst>
      <p:ext uri="{BB962C8B-B14F-4D97-AF65-F5344CB8AC3E}">
        <p14:creationId xmlns:p14="http://schemas.microsoft.com/office/powerpoint/2010/main" val="3453353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为了保证材料的强度，还需要计算材料的剪应力大小，大家可以看橘色框中的公式，要想所受的剪应力足够小的话就需要保证我的抗扭截面模量</a:t>
            </a:r>
            <a:r>
              <a:rPr lang="en-US" altLang="zh-CN" dirty="0" err="1" smtClean="0"/>
              <a:t>Wp</a:t>
            </a:r>
            <a:r>
              <a:rPr lang="zh-CN" altLang="en-US" dirty="0" smtClean="0"/>
              <a:t>足够大，这个其实是和材料的几何形状有关的，下面是实心圆和空心圆的抗扭截面模量，在相同的强度要求下选择空心轴会好一些，因为空心轴在保证足够的强度的情况下能节省很多材料，质量较轻。</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51</a:t>
            </a:fld>
            <a:endParaRPr lang="zh-CN" altLang="en-US"/>
          </a:p>
        </p:txBody>
      </p:sp>
    </p:spTree>
    <p:extLst>
      <p:ext uri="{BB962C8B-B14F-4D97-AF65-F5344CB8AC3E}">
        <p14:creationId xmlns:p14="http://schemas.microsoft.com/office/powerpoint/2010/main" val="39737623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扭转变形中同样也是两个问题，一个是受扭后我的轴不会被破坏，剪应力要小于许用剪应力，另一个是我的轴受扭后变形不能太大，单位长度的转角要小于一定的值。</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52</a:t>
            </a:fld>
            <a:endParaRPr lang="zh-CN" altLang="en-US"/>
          </a:p>
        </p:txBody>
      </p:sp>
    </p:spTree>
    <p:extLst>
      <p:ext uri="{BB962C8B-B14F-4D97-AF65-F5344CB8AC3E}">
        <p14:creationId xmlns:p14="http://schemas.microsoft.com/office/powerpoint/2010/main" val="2173977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这是一个扭转变形的计算实例，首先校核空心轴是否满足强度要求，在计算换成实心轴该轴的直径该是多少。计算就是先计算出抗扭截面模量，带公式算出最大剪应力，这个轴是不会被扭断的。</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53</a:t>
            </a:fld>
            <a:endParaRPr lang="zh-CN" altLang="en-US"/>
          </a:p>
        </p:txBody>
      </p:sp>
    </p:spTree>
    <p:extLst>
      <p:ext uri="{BB962C8B-B14F-4D97-AF65-F5344CB8AC3E}">
        <p14:creationId xmlns:p14="http://schemas.microsoft.com/office/powerpoint/2010/main" val="2908182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如果改成实心轴的话再倒着算一遍，可以看到两个轴的截面面积相差很多，主要是因为实心轴的靠近中心的部分并没有起到太大的抗扭作用，徒增质量而不顶啥用，因此一般选用空心轴会比较经济。</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54</a:t>
            </a:fld>
            <a:endParaRPr lang="zh-CN" altLang="en-US"/>
          </a:p>
        </p:txBody>
      </p:sp>
    </p:spTree>
    <p:extLst>
      <p:ext uri="{BB962C8B-B14F-4D97-AF65-F5344CB8AC3E}">
        <p14:creationId xmlns:p14="http://schemas.microsoft.com/office/powerpoint/2010/main" val="22427577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55</a:t>
            </a:fld>
            <a:endParaRPr lang="zh-CN" altLang="en-US"/>
          </a:p>
        </p:txBody>
      </p:sp>
    </p:spTree>
    <p:extLst>
      <p:ext uri="{BB962C8B-B14F-4D97-AF65-F5344CB8AC3E}">
        <p14:creationId xmlns:p14="http://schemas.microsoft.com/office/powerpoint/2010/main" val="6282555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弯曲变形是杆件在收到垂直于轴线的外力时产生的变形，原来平直的杆件会变成一个曲线，这部分的计算较为麻烦，感兴趣的同学可以自行学习，下面是对该变形做一些定性的介绍。使梁产生变形的载荷主要有三种，集中力，集中力偶和分布载荷，影响梁的变形的还有他的约束，就是这个梁是怎么固定在地面上的，不同的固定方式有不同的约束效果，下面来简单了解一下</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56</a:t>
            </a:fld>
            <a:endParaRPr lang="zh-CN" altLang="en-US"/>
          </a:p>
        </p:txBody>
      </p:sp>
    </p:spTree>
    <p:extLst>
      <p:ext uri="{BB962C8B-B14F-4D97-AF65-F5344CB8AC3E}">
        <p14:creationId xmlns:p14="http://schemas.microsoft.com/office/powerpoint/2010/main" val="3932004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固定铰支座就是这个梁能绕着这个地方转，就是不会有力矩的约束，但是会有</a:t>
            </a:r>
            <a:r>
              <a:rPr lang="en-US" altLang="zh-CN" dirty="0" err="1" smtClean="0"/>
              <a:t>xy</a:t>
            </a:r>
            <a:r>
              <a:rPr lang="zh-CN" altLang="en-US" dirty="0" smtClean="0"/>
              <a:t>两个方向的力约束，可动铰支座可以在一个方向上平动，且没有转动的约束，因此就是只有</a:t>
            </a:r>
            <a:r>
              <a:rPr lang="en-US" altLang="zh-CN" dirty="0" smtClean="0"/>
              <a:t>y</a:t>
            </a:r>
            <a:r>
              <a:rPr lang="zh-CN" altLang="en-US" dirty="0" smtClean="0"/>
              <a:t>方向的力约束，而固定端则是将梁的一段完全与墙体或地面固定，两个方向的力约束和转动约束都会存在</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57</a:t>
            </a:fld>
            <a:endParaRPr lang="zh-CN" altLang="en-US"/>
          </a:p>
        </p:txBody>
      </p:sp>
    </p:spTree>
    <p:extLst>
      <p:ext uri="{BB962C8B-B14F-4D97-AF65-F5344CB8AC3E}">
        <p14:creationId xmlns:p14="http://schemas.microsoft.com/office/powerpoint/2010/main" val="16756443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些生活中的例子，左边的这个就是一个阳台的挑梁，考虑阳台的自重，是一个分布载荷，阳台与楼房固连因此是固定约束；桥式起重机的大梁则是一个固定铰支座加上一个可动铰支座，如果是两个固定铰支座约束就意味着无法在轴线方向移动，会使得变形时轴线方向产生较大的应力，因此采用可动铰支座来避免该情况，分析大梁所受载荷：考虑自重因此是分布载荷，提起重物时会在挂钩的地方产生集中载荷；火车轮轴与起重机一样的约束，相对于轴本身的自重，它所受集中力影响更加显著因此只需考虑集中力的影响。</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58</a:t>
            </a:fld>
            <a:endParaRPr lang="zh-CN" altLang="en-US"/>
          </a:p>
        </p:txBody>
      </p:sp>
    </p:spTree>
    <p:extLst>
      <p:ext uri="{BB962C8B-B14F-4D97-AF65-F5344CB8AC3E}">
        <p14:creationId xmlns:p14="http://schemas.microsoft.com/office/powerpoint/2010/main" val="41789175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59</a:t>
            </a:fld>
            <a:endParaRPr lang="zh-CN" altLang="en-US"/>
          </a:p>
        </p:txBody>
      </p:sp>
    </p:spTree>
    <p:extLst>
      <p:ext uri="{BB962C8B-B14F-4D97-AF65-F5344CB8AC3E}">
        <p14:creationId xmlns:p14="http://schemas.microsoft.com/office/powerpoint/2010/main" val="16689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167776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60</a:t>
            </a:fld>
            <a:endParaRPr lang="zh-CN" altLang="en-US"/>
          </a:p>
        </p:txBody>
      </p:sp>
    </p:spTree>
    <p:extLst>
      <p:ext uri="{BB962C8B-B14F-4D97-AF65-F5344CB8AC3E}">
        <p14:creationId xmlns:p14="http://schemas.microsoft.com/office/powerpoint/2010/main" val="37675095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61</a:t>
            </a:fld>
            <a:endParaRPr lang="zh-CN" altLang="en-US"/>
          </a:p>
        </p:txBody>
      </p:sp>
    </p:spTree>
    <p:extLst>
      <p:ext uri="{BB962C8B-B14F-4D97-AF65-F5344CB8AC3E}">
        <p14:creationId xmlns:p14="http://schemas.microsoft.com/office/powerpoint/2010/main" val="535893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这是一个大风车的传动轴，我们需要对这个轴的尺寸进行校核，计算一下轴端的挠度和轴的扭转变形</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62</a:t>
            </a:fld>
            <a:endParaRPr lang="zh-CN" altLang="en-US"/>
          </a:p>
        </p:txBody>
      </p:sp>
    </p:spTree>
    <p:extLst>
      <p:ext uri="{BB962C8B-B14F-4D97-AF65-F5344CB8AC3E}">
        <p14:creationId xmlns:p14="http://schemas.microsoft.com/office/powerpoint/2010/main" val="2375557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63</a:t>
            </a:fld>
            <a:endParaRPr lang="zh-CN" altLang="en-US"/>
          </a:p>
        </p:txBody>
      </p:sp>
    </p:spTree>
    <p:extLst>
      <p:ext uri="{BB962C8B-B14F-4D97-AF65-F5344CB8AC3E}">
        <p14:creationId xmlns:p14="http://schemas.microsoft.com/office/powerpoint/2010/main" val="1773161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518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0023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6286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30"/>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0"/>
            </a:lvl1pPr>
            <a:lvl2pPr marL="481965" indent="0" algn="ctr">
              <a:buNone/>
              <a:defRPr sz="2110"/>
            </a:lvl2pPr>
            <a:lvl3pPr marL="964565" indent="0" algn="ctr">
              <a:buNone/>
              <a:defRPr sz="1900"/>
            </a:lvl3pPr>
            <a:lvl4pPr marL="1446530" indent="0" algn="ctr">
              <a:buNone/>
              <a:defRPr sz="1685"/>
            </a:lvl4pPr>
            <a:lvl5pPr marL="1928495" indent="0" algn="ctr">
              <a:buNone/>
              <a:defRPr sz="1685"/>
            </a:lvl5pPr>
            <a:lvl6pPr marL="2411095" indent="0" algn="ctr">
              <a:buNone/>
              <a:defRPr sz="1685"/>
            </a:lvl6pPr>
            <a:lvl7pPr marL="2893060" indent="0" algn="ctr">
              <a:buNone/>
              <a:defRPr sz="1685"/>
            </a:lvl7pPr>
            <a:lvl8pPr marL="3375025" indent="0" algn="ctr">
              <a:buNone/>
              <a:defRPr sz="1685"/>
            </a:lvl8pPr>
            <a:lvl9pPr marL="3856990" indent="0" algn="ctr">
              <a:buNone/>
              <a:defRPr sz="1685"/>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288384D8-9F17-4372-A23A-924F96CB64E3}" type="datetimeFigureOut">
              <a:rPr lang="zh-CN" altLang="en-US" smtClean="0"/>
              <a:t>2020/10/5</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080A286-8FF2-4EC5-AF8A-818446FED1D6}"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84039" y="385071"/>
            <a:ext cx="8157270" cy="61293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84039" y="6703595"/>
            <a:ext cx="2893219" cy="385072"/>
          </a:xfrm>
          <a:prstGeom prst="rect">
            <a:avLst/>
          </a:prstGeom>
        </p:spPr>
        <p:txBody>
          <a:bodyPr/>
          <a:lstStyle/>
          <a:p>
            <a:fld id="{DD89832E-26A6-4465-8181-DF230988BFFD}" type="datetimeFigureOut">
              <a:rPr lang="en-US" smtClean="0"/>
              <a:t>10/5/2020</a:t>
            </a:fld>
            <a:endParaRPr lang="en-US"/>
          </a:p>
        </p:txBody>
      </p:sp>
      <p:sp>
        <p:nvSpPr>
          <p:cNvPr id="5" name="Footer Placeholder 4"/>
          <p:cNvSpPr>
            <a:spLocks noGrp="1"/>
          </p:cNvSpPr>
          <p:nvPr>
            <p:ph type="ftr" sz="quarter" idx="11"/>
          </p:nvPr>
        </p:nvSpPr>
        <p:spPr>
          <a:xfrm>
            <a:off x="4259461" y="6703595"/>
            <a:ext cx="4339828" cy="385072"/>
          </a:xfrm>
          <a:prstGeom prst="rect">
            <a:avLst/>
          </a:prstGeom>
        </p:spPr>
        <p:txBody>
          <a:bodyPr/>
          <a:lstStyle/>
          <a:p>
            <a:endParaRPr lang="en-US"/>
          </a:p>
        </p:txBody>
      </p:sp>
      <p:sp>
        <p:nvSpPr>
          <p:cNvPr id="6" name="Slide Number Placeholder 5"/>
          <p:cNvSpPr>
            <a:spLocks noGrp="1"/>
          </p:cNvSpPr>
          <p:nvPr>
            <p:ph type="sldNum" sz="quarter" idx="12"/>
          </p:nvPr>
        </p:nvSpPr>
        <p:spPr>
          <a:xfrm>
            <a:off x="9081492" y="6703595"/>
            <a:ext cx="2893219" cy="385072"/>
          </a:xfrm>
          <a:prstGeom prst="rect">
            <a:avLst/>
          </a:prstGeom>
        </p:spPr>
        <p:txBody>
          <a:bodyPr/>
          <a:lstStyle/>
          <a:p>
            <a:fld id="{58A5B2D7-6EFD-446D-831A-7B28045AA251}"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10/5/2020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83079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p>
        </p:txBody>
      </p:sp>
      <p:sp>
        <p:nvSpPr>
          <p:cNvPr id="3" name="副标题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964326">
              <a:defRPr/>
            </a:pPr>
            <a:fld id="{7F4BC8E5-9757-4C45-8458-6FB4B17050D2}" type="datetimeFigureOut">
              <a:rPr lang="zh-CN" altLang="en-US" smtClean="0"/>
              <a:pPr defTabSz="964326">
                <a:defRPr/>
              </a:pPr>
              <a:t>2020/10/5</a:t>
            </a:fld>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26760050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3017681506"/>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p>
        </p:txBody>
      </p:sp>
      <p:sp>
        <p:nvSpPr>
          <p:cNvPr id="3" name="文本占位符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4092766028"/>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964326">
              <a:defRPr/>
            </a:pPr>
            <a:endParaRPr lang="zh-CN" altLang="en-US"/>
          </a:p>
        </p:txBody>
      </p:sp>
      <p:sp>
        <p:nvSpPr>
          <p:cNvPr id="6" name="页脚占位符 5"/>
          <p:cNvSpPr>
            <a:spLocks noGrp="1"/>
          </p:cNvSpPr>
          <p:nvPr>
            <p:ph type="ftr" sz="quarter" idx="11"/>
          </p:nvPr>
        </p:nvSpPr>
        <p:spPr/>
        <p:txBody>
          <a:bodyPr/>
          <a:lstStyle/>
          <a:p>
            <a:pPr defTabSz="964326">
              <a:defRPr/>
            </a:pPr>
            <a:endParaRPr lang="zh-CN" altLang="en-US"/>
          </a:p>
        </p:txBody>
      </p:sp>
      <p:sp>
        <p:nvSpPr>
          <p:cNvPr id="7" name="灯片编号占位符 6"/>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195523743"/>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5714" y="385072"/>
            <a:ext cx="11090672" cy="1397978"/>
          </a:xfrm>
        </p:spPr>
        <p:txBody>
          <a:bodyPr/>
          <a:lstStyle/>
          <a:p>
            <a:r>
              <a:rPr lang="zh-CN" altLang="en-US"/>
              <a:t>单击此处编辑母版标题样式</a:t>
            </a:r>
          </a:p>
        </p:txBody>
      </p:sp>
      <p:sp>
        <p:nvSpPr>
          <p:cNvPr id="3" name="文本占位符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内容占位符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内容占位符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964326">
              <a:defRPr/>
            </a:pPr>
            <a:endParaRPr lang="zh-CN" altLang="en-US"/>
          </a:p>
        </p:txBody>
      </p:sp>
      <p:sp>
        <p:nvSpPr>
          <p:cNvPr id="8" name="页脚占位符 7"/>
          <p:cNvSpPr>
            <a:spLocks noGrp="1"/>
          </p:cNvSpPr>
          <p:nvPr>
            <p:ph type="ftr" sz="quarter" idx="11"/>
          </p:nvPr>
        </p:nvSpPr>
        <p:spPr/>
        <p:txBody>
          <a:bodyPr/>
          <a:lstStyle/>
          <a:p>
            <a:pPr defTabSz="964326">
              <a:defRPr/>
            </a:pPr>
            <a:endParaRPr lang="zh-CN" altLang="en-US"/>
          </a:p>
        </p:txBody>
      </p:sp>
      <p:sp>
        <p:nvSpPr>
          <p:cNvPr id="9" name="灯片编号占位符 8"/>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407335229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964326">
              <a:defRPr/>
            </a:pPr>
            <a:endParaRPr lang="zh-CN" altLang="en-US"/>
          </a:p>
        </p:txBody>
      </p:sp>
      <p:sp>
        <p:nvSpPr>
          <p:cNvPr id="4" name="页脚占位符 3"/>
          <p:cNvSpPr>
            <a:spLocks noGrp="1"/>
          </p:cNvSpPr>
          <p:nvPr>
            <p:ph type="ftr" sz="quarter" idx="11"/>
          </p:nvPr>
        </p:nvSpPr>
        <p:spPr/>
        <p:txBody>
          <a:bodyPr/>
          <a:lstStyle/>
          <a:p>
            <a:pPr defTabSz="964326">
              <a:defRPr/>
            </a:pPr>
            <a:endParaRPr lang="zh-CN" altLang="en-US"/>
          </a:p>
        </p:txBody>
      </p:sp>
      <p:sp>
        <p:nvSpPr>
          <p:cNvPr id="5" name="灯片编号占位符 4"/>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131289205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64326">
              <a:defRPr/>
            </a:pPr>
            <a:endParaRPr lang="zh-CN" altLang="en-US"/>
          </a:p>
        </p:txBody>
      </p:sp>
      <p:sp>
        <p:nvSpPr>
          <p:cNvPr id="3" name="页脚占位符 2"/>
          <p:cNvSpPr>
            <a:spLocks noGrp="1"/>
          </p:cNvSpPr>
          <p:nvPr>
            <p:ph type="ftr" sz="quarter" idx="11"/>
          </p:nvPr>
        </p:nvSpPr>
        <p:spPr/>
        <p:txBody>
          <a:bodyPr/>
          <a:lstStyle/>
          <a:p>
            <a:pPr defTabSz="964326">
              <a:defRPr/>
            </a:pPr>
            <a:endParaRPr lang="zh-CN" altLang="en-US"/>
          </a:p>
        </p:txBody>
      </p:sp>
      <p:sp>
        <p:nvSpPr>
          <p:cNvPr id="4" name="灯片编号占位符 3"/>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429079582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p>
        </p:txBody>
      </p:sp>
      <p:sp>
        <p:nvSpPr>
          <p:cNvPr id="3" name="内容占位符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964326">
              <a:defRPr/>
            </a:pPr>
            <a:endParaRPr lang="zh-CN" altLang="en-US"/>
          </a:p>
        </p:txBody>
      </p:sp>
      <p:sp>
        <p:nvSpPr>
          <p:cNvPr id="6" name="页脚占位符 5"/>
          <p:cNvSpPr>
            <a:spLocks noGrp="1"/>
          </p:cNvSpPr>
          <p:nvPr>
            <p:ph type="ftr" sz="quarter" idx="11"/>
          </p:nvPr>
        </p:nvSpPr>
        <p:spPr/>
        <p:txBody>
          <a:bodyPr/>
          <a:lstStyle/>
          <a:p>
            <a:pPr defTabSz="964326">
              <a:defRPr/>
            </a:pPr>
            <a:endParaRPr lang="zh-CN" altLang="en-US"/>
          </a:p>
        </p:txBody>
      </p:sp>
      <p:sp>
        <p:nvSpPr>
          <p:cNvPr id="7" name="灯片编号占位符 6"/>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559783584"/>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p>
        </p:txBody>
      </p:sp>
      <p:sp>
        <p:nvSpPr>
          <p:cNvPr id="3" name="图片占位符 2"/>
          <p:cNvSpPr>
            <a:spLocks noGrp="1"/>
          </p:cNvSpPr>
          <p:nvPr>
            <p:ph type="pic" idx="1"/>
          </p:nvPr>
        </p:nvSpPr>
        <p:spPr>
          <a:xfrm>
            <a:off x="5466644" y="1041368"/>
            <a:ext cx="6509742" cy="5139869"/>
          </a:xfrm>
        </p:spPr>
        <p:txBody>
          <a:bodyPr vert="horz" lIns="91440" tIns="45720" rIns="91440" bIns="45720" rtlCol="0">
            <a:normAutofit/>
          </a:bodyPr>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pPr marL="0" marR="0" lvl="0" indent="0" algn="l" defTabSz="964326" rtl="0" eaLnBrk="1" fontAlgn="auto" latinLnBrk="0" hangingPunct="1">
              <a:lnSpc>
                <a:spcPct val="90000"/>
              </a:lnSpc>
              <a:spcBef>
                <a:spcPts val="1055"/>
              </a:spcBef>
              <a:spcAft>
                <a:spcPts val="0"/>
              </a:spcAft>
              <a:buClrTx/>
              <a:buSzTx/>
              <a:buFont typeface="Arial" panose="020B0604020202020204" pitchFamily="34" charset="0"/>
              <a:buNone/>
              <a:defRPr/>
            </a:pPr>
            <a:endParaRPr kumimoji="0" lang="zh-CN" altLang="en-US" sz="3375"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964326">
              <a:defRPr/>
            </a:pPr>
            <a:endParaRPr lang="zh-CN" altLang="en-US"/>
          </a:p>
        </p:txBody>
      </p:sp>
      <p:sp>
        <p:nvSpPr>
          <p:cNvPr id="6" name="页脚占位符 5"/>
          <p:cNvSpPr>
            <a:spLocks noGrp="1"/>
          </p:cNvSpPr>
          <p:nvPr>
            <p:ph type="ftr" sz="quarter" idx="11"/>
          </p:nvPr>
        </p:nvSpPr>
        <p:spPr/>
        <p:txBody>
          <a:bodyPr/>
          <a:lstStyle/>
          <a:p>
            <a:pPr defTabSz="964326">
              <a:defRPr/>
            </a:pPr>
            <a:endParaRPr lang="zh-CN" altLang="en-US"/>
          </a:p>
        </p:txBody>
      </p:sp>
      <p:sp>
        <p:nvSpPr>
          <p:cNvPr id="7" name="灯片编号占位符 6"/>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386179375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192765081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2043" y="385071"/>
            <a:ext cx="2772668" cy="61293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6753278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3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77342" y="4840184"/>
            <a:ext cx="11090672" cy="1582142"/>
          </a:xfrm>
        </p:spPr>
        <p:txBody>
          <a:bodyPr/>
          <a:lstStyle>
            <a:lvl1pPr marL="0" indent="0">
              <a:buNone/>
              <a:defRPr sz="2530">
                <a:solidFill>
                  <a:schemeClr val="tx1">
                    <a:tint val="75000"/>
                  </a:schemeClr>
                </a:solidFill>
              </a:defRPr>
            </a:lvl1pPr>
            <a:lvl2pPr marL="481965" indent="0">
              <a:buNone/>
              <a:defRPr sz="2110">
                <a:solidFill>
                  <a:schemeClr val="tx1">
                    <a:tint val="75000"/>
                  </a:schemeClr>
                </a:solidFill>
              </a:defRPr>
            </a:lvl2pPr>
            <a:lvl3pPr marL="964565" indent="0">
              <a:buNone/>
              <a:defRPr sz="1900">
                <a:solidFill>
                  <a:schemeClr val="tx1">
                    <a:tint val="75000"/>
                  </a:schemeClr>
                </a:solidFill>
              </a:defRPr>
            </a:lvl3pPr>
            <a:lvl4pPr marL="1446530" indent="0">
              <a:buNone/>
              <a:defRPr sz="1685">
                <a:solidFill>
                  <a:schemeClr val="tx1">
                    <a:tint val="75000"/>
                  </a:schemeClr>
                </a:solidFill>
              </a:defRPr>
            </a:lvl4pPr>
            <a:lvl5pPr marL="1928495" indent="0">
              <a:buNone/>
              <a:defRPr sz="1685">
                <a:solidFill>
                  <a:schemeClr val="tx1">
                    <a:tint val="75000"/>
                  </a:schemeClr>
                </a:solidFill>
              </a:defRPr>
            </a:lvl5pPr>
            <a:lvl6pPr marL="2411095" indent="0">
              <a:buNone/>
              <a:defRPr sz="1685">
                <a:solidFill>
                  <a:schemeClr val="tx1">
                    <a:tint val="75000"/>
                  </a:schemeClr>
                </a:solidFill>
              </a:defRPr>
            </a:lvl6pPr>
            <a:lvl7pPr marL="2893060" indent="0">
              <a:buNone/>
              <a:defRPr sz="1685">
                <a:solidFill>
                  <a:schemeClr val="tx1">
                    <a:tint val="75000"/>
                  </a:schemeClr>
                </a:solidFill>
              </a:defRPr>
            </a:lvl7pPr>
            <a:lvl8pPr marL="3375025" indent="0">
              <a:buNone/>
              <a:defRPr sz="1685">
                <a:solidFill>
                  <a:schemeClr val="tx1">
                    <a:tint val="75000"/>
                  </a:schemeClr>
                </a:solidFill>
              </a:defRPr>
            </a:lvl8pPr>
            <a:lvl9pPr marL="3856990" indent="0">
              <a:buNone/>
              <a:defRPr sz="1685">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84039" y="1925358"/>
            <a:ext cx="5464969"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509742" y="1925358"/>
            <a:ext cx="5464969"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85715" y="1773004"/>
            <a:ext cx="5439853"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a:t>编辑母版文本样式</a:t>
            </a:r>
          </a:p>
        </p:txBody>
      </p:sp>
      <p:sp>
        <p:nvSpPr>
          <p:cNvPr id="4" name="Content Placeholder 3"/>
          <p:cNvSpPr>
            <a:spLocks noGrp="1"/>
          </p:cNvSpPr>
          <p:nvPr>
            <p:ph sz="half" idx="2" hasCustomPrompt="1"/>
          </p:nvPr>
        </p:nvSpPr>
        <p:spPr>
          <a:xfrm>
            <a:off x="885715" y="2641926"/>
            <a:ext cx="5439853"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509742" y="1773004"/>
            <a:ext cx="5466644"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a:t>编辑母版文本样式</a:t>
            </a:r>
          </a:p>
        </p:txBody>
      </p:sp>
      <p:sp>
        <p:nvSpPr>
          <p:cNvPr id="6" name="Content Placeholder 5"/>
          <p:cNvSpPr>
            <a:spLocks noGrp="1"/>
          </p:cNvSpPr>
          <p:nvPr>
            <p:ph sz="quarter" idx="4" hasCustomPrompt="1"/>
          </p:nvPr>
        </p:nvSpPr>
        <p:spPr>
          <a:xfrm>
            <a:off x="6509742" y="2641926"/>
            <a:ext cx="5466644"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466644" y="1041368"/>
            <a:ext cx="6509742" cy="5139869"/>
          </a:xfrm>
        </p:spPr>
        <p:txBody>
          <a:bodyPr/>
          <a:lstStyle>
            <a:lvl1pPr>
              <a:defRPr sz="3375"/>
            </a:lvl1pPr>
            <a:lvl2pPr>
              <a:defRPr sz="2955"/>
            </a:lvl2pPr>
            <a:lvl3pPr>
              <a:defRPr sz="2530"/>
            </a:lvl3pPr>
            <a:lvl4pPr>
              <a:defRPr sz="2110"/>
            </a:lvl4pPr>
            <a:lvl5pPr>
              <a:defRPr sz="2110"/>
            </a:lvl5pPr>
            <a:lvl6pPr>
              <a:defRPr sz="2110"/>
            </a:lvl6pPr>
            <a:lvl7pPr>
              <a:defRPr sz="2110"/>
            </a:lvl7pPr>
            <a:lvl8pPr>
              <a:defRPr sz="2110"/>
            </a:lvl8pPr>
            <a:lvl9pPr>
              <a:defRPr sz="211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1965" indent="0">
              <a:buNone/>
              <a:defRPr sz="2955"/>
            </a:lvl2pPr>
            <a:lvl3pPr marL="964565" indent="0">
              <a:buNone/>
              <a:defRPr sz="2530"/>
            </a:lvl3pPr>
            <a:lvl4pPr marL="1446530" indent="0">
              <a:buNone/>
              <a:defRPr sz="2110"/>
            </a:lvl4pPr>
            <a:lvl5pPr marL="1928495" indent="0">
              <a:buNone/>
              <a:defRPr sz="2110"/>
            </a:lvl5pPr>
            <a:lvl6pPr marL="2411095" indent="0">
              <a:buNone/>
              <a:defRPr sz="2110"/>
            </a:lvl6pPr>
            <a:lvl7pPr marL="2893060" indent="0">
              <a:buNone/>
              <a:defRPr sz="2110"/>
            </a:lvl7pPr>
            <a:lvl8pPr marL="3375025" indent="0">
              <a:buNone/>
              <a:defRPr sz="2110"/>
            </a:lvl8pPr>
            <a:lvl9pPr marL="3856990" indent="0">
              <a:buNone/>
              <a:defRPr sz="211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t>2020/10/5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2020/10/5</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87" r:id="rId14"/>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84039" y="385072"/>
            <a:ext cx="11090672" cy="1397978"/>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884039" y="1925358"/>
            <a:ext cx="11090672" cy="458905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pPr defTabSz="964326">
              <a:defRPr/>
            </a:pPr>
            <a:fld id="{7F4BC8E5-9757-4C45-8458-6FB4B17050D2}" type="datetimeFigureOut">
              <a:rPr lang="zh-CN" altLang="en-US" smtClean="0"/>
              <a:pPr defTabSz="964326">
                <a:defRPr/>
              </a:pPr>
              <a:t>2020/10/5</a:t>
            </a:fld>
            <a:endParaRPr lang="zh-CN" altLang="en-US"/>
          </a:p>
        </p:txBody>
      </p:sp>
      <p:sp>
        <p:nvSpPr>
          <p:cNvPr id="5" name="页脚占位符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pPr defTabSz="964326">
              <a:defRPr/>
            </a:pPr>
            <a:endParaRPr lang="zh-CN" altLang="en-US"/>
          </a:p>
        </p:txBody>
      </p:sp>
      <p:sp>
        <p:nvSpPr>
          <p:cNvPr id="6" name="灯片编号占位符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32409521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hf sldNum="0" hdr="0" ftr="0" dt="0"/>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zh-CN"/>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20.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jpe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1.wmf"/><Relationship Id="rId18" Type="http://schemas.openxmlformats.org/officeDocument/2006/relationships/oleObject" Target="../embeddings/oleObject18.bin"/><Relationship Id="rId3" Type="http://schemas.openxmlformats.org/officeDocument/2006/relationships/audio" Target="../media/media11.m4a"/><Relationship Id="rId21" Type="http://schemas.openxmlformats.org/officeDocument/2006/relationships/image" Target="../media/image15.wmf"/><Relationship Id="rId7" Type="http://schemas.openxmlformats.org/officeDocument/2006/relationships/image" Target="../media/image25.png"/><Relationship Id="rId12" Type="http://schemas.openxmlformats.org/officeDocument/2006/relationships/oleObject" Target="../embeddings/oleObject15.bin"/><Relationship Id="rId17" Type="http://schemas.openxmlformats.org/officeDocument/2006/relationships/image" Target="../media/image13.wmf"/><Relationship Id="rId2" Type="http://schemas.microsoft.com/office/2007/relationships/media" Target="../media/media11.m4a"/><Relationship Id="rId16" Type="http://schemas.openxmlformats.org/officeDocument/2006/relationships/oleObject" Target="../embeddings/oleObject17.bin"/><Relationship Id="rId20" Type="http://schemas.openxmlformats.org/officeDocument/2006/relationships/oleObject" Target="../embeddings/oleObject19.bin"/><Relationship Id="rId1" Type="http://schemas.openxmlformats.org/officeDocument/2006/relationships/vmlDrawing" Target="../drawings/vmlDrawing3.vml"/><Relationship Id="rId6" Type="http://schemas.openxmlformats.org/officeDocument/2006/relationships/image" Target="../media/image8.png"/><Relationship Id="rId11" Type="http://schemas.openxmlformats.org/officeDocument/2006/relationships/image" Target="../media/image22.wmf"/><Relationship Id="rId24" Type="http://schemas.openxmlformats.org/officeDocument/2006/relationships/image" Target="../media/image4.png"/><Relationship Id="rId5" Type="http://schemas.openxmlformats.org/officeDocument/2006/relationships/notesSlide" Target="../notesSlides/notesSlide11.xml"/><Relationship Id="rId15" Type="http://schemas.openxmlformats.org/officeDocument/2006/relationships/image" Target="../media/image12.wmf"/><Relationship Id="rId23" Type="http://schemas.openxmlformats.org/officeDocument/2006/relationships/image" Target="../media/image16.wmf"/><Relationship Id="rId10" Type="http://schemas.openxmlformats.org/officeDocument/2006/relationships/oleObject" Target="../embeddings/oleObject14.bin"/><Relationship Id="rId19" Type="http://schemas.openxmlformats.org/officeDocument/2006/relationships/image" Target="../media/image14.wmf"/><Relationship Id="rId4" Type="http://schemas.openxmlformats.org/officeDocument/2006/relationships/slideLayout" Target="../slideLayouts/slideLayout12.xml"/><Relationship Id="rId9" Type="http://schemas.openxmlformats.org/officeDocument/2006/relationships/image" Target="../media/image21.wmf"/><Relationship Id="rId14" Type="http://schemas.openxmlformats.org/officeDocument/2006/relationships/oleObject" Target="../embeddings/oleObject16.bin"/><Relationship Id="rId22"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28.wmf"/><Relationship Id="rId18" Type="http://schemas.openxmlformats.org/officeDocument/2006/relationships/oleObject" Target="../embeddings/oleObject26.bin"/><Relationship Id="rId26" Type="http://schemas.openxmlformats.org/officeDocument/2006/relationships/image" Target="../media/image34.wmf"/><Relationship Id="rId3" Type="http://schemas.openxmlformats.org/officeDocument/2006/relationships/audio" Target="../media/media12.m4a"/><Relationship Id="rId21" Type="http://schemas.openxmlformats.org/officeDocument/2006/relationships/oleObject" Target="../embeddings/oleObject28.bin"/><Relationship Id="rId7" Type="http://schemas.openxmlformats.org/officeDocument/2006/relationships/image" Target="../media/image35.png"/><Relationship Id="rId12" Type="http://schemas.openxmlformats.org/officeDocument/2006/relationships/oleObject" Target="../embeddings/oleObject23.bin"/><Relationship Id="rId17" Type="http://schemas.openxmlformats.org/officeDocument/2006/relationships/image" Target="../media/image30.wmf"/><Relationship Id="rId25" Type="http://schemas.openxmlformats.org/officeDocument/2006/relationships/oleObject" Target="../embeddings/oleObject30.bin"/><Relationship Id="rId2" Type="http://schemas.microsoft.com/office/2007/relationships/media" Target="../media/media12.m4a"/><Relationship Id="rId16" Type="http://schemas.openxmlformats.org/officeDocument/2006/relationships/oleObject" Target="../embeddings/oleObject25.bin"/><Relationship Id="rId20" Type="http://schemas.openxmlformats.org/officeDocument/2006/relationships/image" Target="../media/image31.wmf"/><Relationship Id="rId1" Type="http://schemas.openxmlformats.org/officeDocument/2006/relationships/vmlDrawing" Target="../drawings/vmlDrawing4.vml"/><Relationship Id="rId6" Type="http://schemas.openxmlformats.org/officeDocument/2006/relationships/image" Target="../media/image8.png"/><Relationship Id="rId11" Type="http://schemas.openxmlformats.org/officeDocument/2006/relationships/image" Target="../media/image27.wmf"/><Relationship Id="rId24" Type="http://schemas.openxmlformats.org/officeDocument/2006/relationships/image" Target="../media/image33.wmf"/><Relationship Id="rId5" Type="http://schemas.openxmlformats.org/officeDocument/2006/relationships/notesSlide" Target="../notesSlides/notesSlide12.xml"/><Relationship Id="rId15" Type="http://schemas.openxmlformats.org/officeDocument/2006/relationships/image" Target="../media/image29.wmf"/><Relationship Id="rId23" Type="http://schemas.openxmlformats.org/officeDocument/2006/relationships/oleObject" Target="../embeddings/oleObject29.bin"/><Relationship Id="rId10" Type="http://schemas.openxmlformats.org/officeDocument/2006/relationships/oleObject" Target="../embeddings/oleObject22.bin"/><Relationship Id="rId19" Type="http://schemas.openxmlformats.org/officeDocument/2006/relationships/oleObject" Target="../embeddings/oleObject27.bin"/><Relationship Id="rId4" Type="http://schemas.openxmlformats.org/officeDocument/2006/relationships/slideLayout" Target="../slideLayouts/slideLayout12.xml"/><Relationship Id="rId9" Type="http://schemas.openxmlformats.org/officeDocument/2006/relationships/image" Target="../media/image26.wmf"/><Relationship Id="rId14" Type="http://schemas.openxmlformats.org/officeDocument/2006/relationships/oleObject" Target="../embeddings/oleObject24.bin"/><Relationship Id="rId22" Type="http://schemas.openxmlformats.org/officeDocument/2006/relationships/image" Target="../media/image32.wmf"/><Relationship Id="rId27"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32.wmf"/><Relationship Id="rId18" Type="http://schemas.openxmlformats.org/officeDocument/2006/relationships/oleObject" Target="../embeddings/oleObject33.bin"/><Relationship Id="rId26" Type="http://schemas.openxmlformats.org/officeDocument/2006/relationships/image" Target="../media/image4.png"/><Relationship Id="rId3" Type="http://schemas.openxmlformats.org/officeDocument/2006/relationships/audio" Target="../media/media13.m4a"/><Relationship Id="rId21" Type="http://schemas.openxmlformats.org/officeDocument/2006/relationships/image" Target="../media/image28.wmf"/><Relationship Id="rId7" Type="http://schemas.openxmlformats.org/officeDocument/2006/relationships/image" Target="../media/image35.png"/><Relationship Id="rId12" Type="http://schemas.openxmlformats.org/officeDocument/2006/relationships/oleObject" Target="../embeddings/oleObject28.bin"/><Relationship Id="rId17" Type="http://schemas.openxmlformats.org/officeDocument/2006/relationships/image" Target="../media/image37.wmf"/><Relationship Id="rId25" Type="http://schemas.openxmlformats.org/officeDocument/2006/relationships/image" Target="../media/image34.wmf"/><Relationship Id="rId2" Type="http://schemas.microsoft.com/office/2007/relationships/media" Target="../media/media13.m4a"/><Relationship Id="rId16" Type="http://schemas.openxmlformats.org/officeDocument/2006/relationships/oleObject" Target="../embeddings/oleObject32.bin"/><Relationship Id="rId20" Type="http://schemas.openxmlformats.org/officeDocument/2006/relationships/oleObject" Target="../embeddings/oleObject23.bin"/><Relationship Id="rId1" Type="http://schemas.openxmlformats.org/officeDocument/2006/relationships/vmlDrawing" Target="../drawings/vmlDrawing5.vml"/><Relationship Id="rId6" Type="http://schemas.openxmlformats.org/officeDocument/2006/relationships/image" Target="../media/image8.png"/><Relationship Id="rId11" Type="http://schemas.openxmlformats.org/officeDocument/2006/relationships/image" Target="../media/image31.wmf"/><Relationship Id="rId24" Type="http://schemas.openxmlformats.org/officeDocument/2006/relationships/oleObject" Target="../embeddings/oleObject30.bin"/><Relationship Id="rId5" Type="http://schemas.openxmlformats.org/officeDocument/2006/relationships/notesSlide" Target="../notesSlides/notesSlide13.xml"/><Relationship Id="rId15" Type="http://schemas.openxmlformats.org/officeDocument/2006/relationships/image" Target="../media/image26.wmf"/><Relationship Id="rId23" Type="http://schemas.openxmlformats.org/officeDocument/2006/relationships/image" Target="../media/image29.wmf"/><Relationship Id="rId10" Type="http://schemas.openxmlformats.org/officeDocument/2006/relationships/oleObject" Target="../embeddings/oleObject27.bin"/><Relationship Id="rId19" Type="http://schemas.openxmlformats.org/officeDocument/2006/relationships/image" Target="../media/image38.emf"/><Relationship Id="rId4" Type="http://schemas.openxmlformats.org/officeDocument/2006/relationships/slideLayout" Target="../slideLayouts/slideLayout12.xml"/><Relationship Id="rId9" Type="http://schemas.openxmlformats.org/officeDocument/2006/relationships/image" Target="../media/image36.wmf"/><Relationship Id="rId14" Type="http://schemas.openxmlformats.org/officeDocument/2006/relationships/oleObject" Target="../embeddings/oleObject21.bin"/><Relationship Id="rId22" Type="http://schemas.openxmlformats.org/officeDocument/2006/relationships/oleObject" Target="../embeddings/oleObject24.bin"/></Relationships>
</file>

<file path=ppt/slides/_rels/slide14.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37.bin"/><Relationship Id="rId18" Type="http://schemas.openxmlformats.org/officeDocument/2006/relationships/image" Target="../media/image44.wmf"/><Relationship Id="rId3" Type="http://schemas.openxmlformats.org/officeDocument/2006/relationships/audio" Target="../media/media14.m4a"/><Relationship Id="rId21" Type="http://schemas.openxmlformats.org/officeDocument/2006/relationships/image" Target="../media/image4.png"/><Relationship Id="rId7" Type="http://schemas.openxmlformats.org/officeDocument/2006/relationships/oleObject" Target="../embeddings/oleObject34.bin"/><Relationship Id="rId12" Type="http://schemas.openxmlformats.org/officeDocument/2006/relationships/image" Target="../media/image41.wmf"/><Relationship Id="rId17" Type="http://schemas.openxmlformats.org/officeDocument/2006/relationships/oleObject" Target="../embeddings/oleObject39.bin"/><Relationship Id="rId2" Type="http://schemas.microsoft.com/office/2007/relationships/media" Target="../media/media14.m4a"/><Relationship Id="rId16" Type="http://schemas.openxmlformats.org/officeDocument/2006/relationships/image" Target="../media/image43.wmf"/><Relationship Id="rId20" Type="http://schemas.openxmlformats.org/officeDocument/2006/relationships/image" Target="../media/image45.wmf"/><Relationship Id="rId1" Type="http://schemas.openxmlformats.org/officeDocument/2006/relationships/vmlDrawing" Target="../drawings/vmlDrawing6.vml"/><Relationship Id="rId6" Type="http://schemas.openxmlformats.org/officeDocument/2006/relationships/image" Target="../media/image8.png"/><Relationship Id="rId11" Type="http://schemas.openxmlformats.org/officeDocument/2006/relationships/oleObject" Target="../embeddings/oleObject36.bin"/><Relationship Id="rId5" Type="http://schemas.openxmlformats.org/officeDocument/2006/relationships/notesSlide" Target="../notesSlides/notesSlide14.xml"/><Relationship Id="rId15" Type="http://schemas.openxmlformats.org/officeDocument/2006/relationships/oleObject" Target="../embeddings/oleObject38.bin"/><Relationship Id="rId10" Type="http://schemas.openxmlformats.org/officeDocument/2006/relationships/image" Target="../media/image40.wmf"/><Relationship Id="rId19" Type="http://schemas.openxmlformats.org/officeDocument/2006/relationships/oleObject" Target="../embeddings/oleObject40.bin"/><Relationship Id="rId4" Type="http://schemas.openxmlformats.org/officeDocument/2006/relationships/slideLayout" Target="../slideLayouts/slideLayout12.xml"/><Relationship Id="rId9" Type="http://schemas.openxmlformats.org/officeDocument/2006/relationships/oleObject" Target="../embeddings/oleObject35.bin"/><Relationship Id="rId14" Type="http://schemas.openxmlformats.org/officeDocument/2006/relationships/image" Target="../media/image42.wmf"/></Relationships>
</file>

<file path=ppt/slides/_rels/slide15.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audio" Target="../media/media15.m4a"/><Relationship Id="rId7" Type="http://schemas.openxmlformats.org/officeDocument/2006/relationships/oleObject" Target="../embeddings/oleObject41.bin"/><Relationship Id="rId2" Type="http://schemas.microsoft.com/office/2007/relationships/media" Target="../media/media15.m4a"/><Relationship Id="rId1" Type="http://schemas.openxmlformats.org/officeDocument/2006/relationships/vmlDrawing" Target="../drawings/vmlDrawing7.v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notesSlide" Target="../notesSlides/notesSlide15.xml"/><Relationship Id="rId10" Type="http://schemas.openxmlformats.org/officeDocument/2006/relationships/image" Target="../media/image47.wmf"/><Relationship Id="rId4" Type="http://schemas.openxmlformats.org/officeDocument/2006/relationships/slideLayout" Target="../slideLayouts/slideLayout12.xml"/><Relationship Id="rId9" Type="http://schemas.openxmlformats.org/officeDocument/2006/relationships/oleObject" Target="../embeddings/oleObject42.bin"/></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49.jpe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8.jpeg"/><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4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4.png"/><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27.wmf"/><Relationship Id="rId18" Type="http://schemas.openxmlformats.org/officeDocument/2006/relationships/image" Target="../media/image52.png"/><Relationship Id="rId3" Type="http://schemas.openxmlformats.org/officeDocument/2006/relationships/audio" Target="../media/media18.m4a"/><Relationship Id="rId21" Type="http://schemas.openxmlformats.org/officeDocument/2006/relationships/image" Target="../media/image4.png"/><Relationship Id="rId7" Type="http://schemas.openxmlformats.org/officeDocument/2006/relationships/image" Target="../media/image49.png"/><Relationship Id="rId12" Type="http://schemas.openxmlformats.org/officeDocument/2006/relationships/oleObject" Target="../embeddings/oleObject45.bin"/><Relationship Id="rId17" Type="http://schemas.openxmlformats.org/officeDocument/2006/relationships/image" Target="../media/image51.png"/><Relationship Id="rId2" Type="http://schemas.microsoft.com/office/2007/relationships/media" Target="../media/media18.m4a"/><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vmlDrawing" Target="../drawings/vmlDrawing8.vml"/><Relationship Id="rId6" Type="http://schemas.openxmlformats.org/officeDocument/2006/relationships/image" Target="../media/image8.png"/><Relationship Id="rId11" Type="http://schemas.openxmlformats.org/officeDocument/2006/relationships/image" Target="../media/image51.wmf"/><Relationship Id="rId5" Type="http://schemas.openxmlformats.org/officeDocument/2006/relationships/notesSlide" Target="../notesSlides/notesSlide18.xml"/><Relationship Id="rId15" Type="http://schemas.openxmlformats.org/officeDocument/2006/relationships/image" Target="../media/image52.wmf"/><Relationship Id="rId10" Type="http://schemas.openxmlformats.org/officeDocument/2006/relationships/oleObject" Target="../embeddings/oleObject44.bin"/><Relationship Id="rId19" Type="http://schemas.openxmlformats.org/officeDocument/2006/relationships/image" Target="../media/image53.png"/><Relationship Id="rId4" Type="http://schemas.openxmlformats.org/officeDocument/2006/relationships/slideLayout" Target="../slideLayouts/slideLayout12.xml"/><Relationship Id="rId9" Type="http://schemas.openxmlformats.org/officeDocument/2006/relationships/image" Target="../media/image50.wmf"/><Relationship Id="rId14" Type="http://schemas.openxmlformats.org/officeDocument/2006/relationships/oleObject" Target="../embeddings/oleObject46.bin"/></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3.wmf"/><Relationship Id="rId3" Type="http://schemas.openxmlformats.org/officeDocument/2006/relationships/audio" Target="../media/media19.m4a"/><Relationship Id="rId7" Type="http://schemas.openxmlformats.org/officeDocument/2006/relationships/image" Target="../media/image57.png"/><Relationship Id="rId12" Type="http://schemas.openxmlformats.org/officeDocument/2006/relationships/oleObject" Target="../embeddings/oleObject47.bin"/><Relationship Id="rId2" Type="http://schemas.microsoft.com/office/2007/relationships/media" Target="../media/media19.m4a"/><Relationship Id="rId16" Type="http://schemas.openxmlformats.org/officeDocument/2006/relationships/image" Target="../media/image4.png"/><Relationship Id="rId1" Type="http://schemas.openxmlformats.org/officeDocument/2006/relationships/vmlDrawing" Target="../drawings/vmlDrawing9.vml"/><Relationship Id="rId6" Type="http://schemas.openxmlformats.org/officeDocument/2006/relationships/image" Target="../media/image8.png"/><Relationship Id="rId11" Type="http://schemas.openxmlformats.org/officeDocument/2006/relationships/image" Target="../media/image61.png"/><Relationship Id="rId5" Type="http://schemas.openxmlformats.org/officeDocument/2006/relationships/notesSlide" Target="../notesSlides/notesSlide19.xml"/><Relationship Id="rId15" Type="http://schemas.openxmlformats.org/officeDocument/2006/relationships/image" Target="../media/image54.wmf"/><Relationship Id="rId10" Type="http://schemas.openxmlformats.org/officeDocument/2006/relationships/image" Target="../media/image60.png"/><Relationship Id="rId4" Type="http://schemas.openxmlformats.org/officeDocument/2006/relationships/slideLayout" Target="../slideLayouts/slideLayout12.xml"/><Relationship Id="rId9" Type="http://schemas.openxmlformats.org/officeDocument/2006/relationships/image" Target="../media/image59.png"/><Relationship Id="rId14" Type="http://schemas.openxmlformats.org/officeDocument/2006/relationships/oleObject" Target="../embeddings/oleObject48.bin"/></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audio" Target="../media/media2.m4a"/><Relationship Id="rId17" Type="http://schemas.openxmlformats.org/officeDocument/2006/relationships/image" Target="../media/image4.png"/><Relationship Id="rId2" Type="http://schemas.openxmlformats.org/officeDocument/2006/relationships/tags" Target="../tags/tag2.xml"/><Relationship Id="rId16"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microsoft.com/office/2007/relationships/media" Target="../media/media2.m4a"/><Relationship Id="rId5" Type="http://schemas.openxmlformats.org/officeDocument/2006/relationships/tags" Target="../tags/tag5.xml"/><Relationship Id="rId15" Type="http://schemas.openxmlformats.org/officeDocument/2006/relationships/image" Target="../media/image5.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tags" Target="../tags/tag16.xml"/><Relationship Id="rId7" Type="http://schemas.openxmlformats.org/officeDocument/2006/relationships/notesSlide" Target="../notesSlides/notesSlide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7.xml"/><Relationship Id="rId5" Type="http://schemas.openxmlformats.org/officeDocument/2006/relationships/audio" Target="../media/media20.m4a"/><Relationship Id="rId4" Type="http://schemas.microsoft.com/office/2007/relationships/media" Target="../media/media20.m4a"/><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52.bin"/><Relationship Id="rId18" Type="http://schemas.openxmlformats.org/officeDocument/2006/relationships/image" Target="../media/image61.wmf"/><Relationship Id="rId3" Type="http://schemas.openxmlformats.org/officeDocument/2006/relationships/audio" Target="../media/media21.m4a"/><Relationship Id="rId21" Type="http://schemas.openxmlformats.org/officeDocument/2006/relationships/image" Target="../media/image4.png"/><Relationship Id="rId7" Type="http://schemas.openxmlformats.org/officeDocument/2006/relationships/oleObject" Target="../embeddings/oleObject49.bin"/><Relationship Id="rId12" Type="http://schemas.openxmlformats.org/officeDocument/2006/relationships/image" Target="../media/image58.wmf"/><Relationship Id="rId17" Type="http://schemas.openxmlformats.org/officeDocument/2006/relationships/oleObject" Target="../embeddings/oleObject54.bin"/><Relationship Id="rId2" Type="http://schemas.microsoft.com/office/2007/relationships/media" Target="../media/media21.m4a"/><Relationship Id="rId16" Type="http://schemas.openxmlformats.org/officeDocument/2006/relationships/image" Target="../media/image60.wmf"/><Relationship Id="rId20" Type="http://schemas.openxmlformats.org/officeDocument/2006/relationships/image" Target="../media/image62.wmf"/><Relationship Id="rId1" Type="http://schemas.openxmlformats.org/officeDocument/2006/relationships/vmlDrawing" Target="../drawings/vmlDrawing10.vml"/><Relationship Id="rId6" Type="http://schemas.openxmlformats.org/officeDocument/2006/relationships/image" Target="../media/image8.png"/><Relationship Id="rId11" Type="http://schemas.openxmlformats.org/officeDocument/2006/relationships/oleObject" Target="../embeddings/oleObject51.bin"/><Relationship Id="rId5" Type="http://schemas.openxmlformats.org/officeDocument/2006/relationships/notesSlide" Target="../notesSlides/notesSlide21.xml"/><Relationship Id="rId15" Type="http://schemas.openxmlformats.org/officeDocument/2006/relationships/oleObject" Target="../embeddings/oleObject53.bin"/><Relationship Id="rId10" Type="http://schemas.openxmlformats.org/officeDocument/2006/relationships/image" Target="../media/image57.wmf"/><Relationship Id="rId19" Type="http://schemas.openxmlformats.org/officeDocument/2006/relationships/oleObject" Target="../embeddings/oleObject55.bin"/><Relationship Id="rId4" Type="http://schemas.openxmlformats.org/officeDocument/2006/relationships/slideLayout" Target="../slideLayouts/slideLayout12.xml"/><Relationship Id="rId9" Type="http://schemas.openxmlformats.org/officeDocument/2006/relationships/oleObject" Target="../embeddings/oleObject50.bin"/><Relationship Id="rId14" Type="http://schemas.openxmlformats.org/officeDocument/2006/relationships/image" Target="../media/image59.wmf"/></Relationships>
</file>

<file path=ppt/slides/_rels/slide22.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59.bin"/><Relationship Id="rId18" Type="http://schemas.openxmlformats.org/officeDocument/2006/relationships/image" Target="../media/image68.wmf"/><Relationship Id="rId3" Type="http://schemas.openxmlformats.org/officeDocument/2006/relationships/audio" Target="../media/media22.m4a"/><Relationship Id="rId7" Type="http://schemas.openxmlformats.org/officeDocument/2006/relationships/oleObject" Target="../embeddings/oleObject56.bin"/><Relationship Id="rId12" Type="http://schemas.openxmlformats.org/officeDocument/2006/relationships/image" Target="../media/image65.wmf"/><Relationship Id="rId17" Type="http://schemas.openxmlformats.org/officeDocument/2006/relationships/oleObject" Target="../embeddings/oleObject61.bin"/><Relationship Id="rId2" Type="http://schemas.microsoft.com/office/2007/relationships/media" Target="../media/media22.m4a"/><Relationship Id="rId16" Type="http://schemas.openxmlformats.org/officeDocument/2006/relationships/image" Target="../media/image67.wmf"/><Relationship Id="rId1" Type="http://schemas.openxmlformats.org/officeDocument/2006/relationships/vmlDrawing" Target="../drawings/vmlDrawing11.vml"/><Relationship Id="rId6" Type="http://schemas.openxmlformats.org/officeDocument/2006/relationships/image" Target="../media/image8.png"/><Relationship Id="rId11" Type="http://schemas.openxmlformats.org/officeDocument/2006/relationships/oleObject" Target="../embeddings/oleObject58.bin"/><Relationship Id="rId5" Type="http://schemas.openxmlformats.org/officeDocument/2006/relationships/notesSlide" Target="../notesSlides/notesSlide22.xml"/><Relationship Id="rId15" Type="http://schemas.openxmlformats.org/officeDocument/2006/relationships/oleObject" Target="../embeddings/oleObject60.bin"/><Relationship Id="rId10" Type="http://schemas.openxmlformats.org/officeDocument/2006/relationships/image" Target="../media/image64.wmf"/><Relationship Id="rId19" Type="http://schemas.openxmlformats.org/officeDocument/2006/relationships/image" Target="../media/image4.png"/><Relationship Id="rId4" Type="http://schemas.openxmlformats.org/officeDocument/2006/relationships/slideLayout" Target="../slideLayouts/slideLayout12.xml"/><Relationship Id="rId9" Type="http://schemas.openxmlformats.org/officeDocument/2006/relationships/oleObject" Target="../embeddings/oleObject57.bin"/><Relationship Id="rId14" Type="http://schemas.openxmlformats.org/officeDocument/2006/relationships/image" Target="../media/image66.wmf"/></Relationships>
</file>

<file path=ppt/slides/_rels/slide23.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65.bin"/><Relationship Id="rId18" Type="http://schemas.openxmlformats.org/officeDocument/2006/relationships/image" Target="../media/image73.wmf"/><Relationship Id="rId3" Type="http://schemas.openxmlformats.org/officeDocument/2006/relationships/notesSlide" Target="../notesSlides/notesSlide23.xml"/><Relationship Id="rId21" Type="http://schemas.openxmlformats.org/officeDocument/2006/relationships/image" Target="../media/image85.png"/><Relationship Id="rId7" Type="http://schemas.openxmlformats.org/officeDocument/2006/relationships/oleObject" Target="../embeddings/oleObject63.bin"/><Relationship Id="rId12" Type="http://schemas.openxmlformats.org/officeDocument/2006/relationships/image" Target="../media/image71.wmf"/><Relationship Id="rId17" Type="http://schemas.openxmlformats.org/officeDocument/2006/relationships/oleObject" Target="../embeddings/oleObject66.bin"/><Relationship Id="rId25" Type="http://schemas.openxmlformats.org/officeDocument/2006/relationships/image" Target="../media/image75.wmf"/><Relationship Id="rId2" Type="http://schemas.openxmlformats.org/officeDocument/2006/relationships/slideLayout" Target="../slideLayouts/slideLayout12.xml"/><Relationship Id="rId16" Type="http://schemas.openxmlformats.org/officeDocument/2006/relationships/image" Target="../media/image72.wmf"/><Relationship Id="rId20" Type="http://schemas.openxmlformats.org/officeDocument/2006/relationships/image" Target="../media/image73.wmf"/><Relationship Id="rId1" Type="http://schemas.openxmlformats.org/officeDocument/2006/relationships/vmlDrawing" Target="../drawings/vmlDrawing12.vml"/><Relationship Id="rId6" Type="http://schemas.openxmlformats.org/officeDocument/2006/relationships/image" Target="../media/image69.wmf"/><Relationship Id="rId11" Type="http://schemas.openxmlformats.org/officeDocument/2006/relationships/oleObject" Target="../embeddings/oleObject64.bin"/><Relationship Id="rId24" Type="http://schemas.openxmlformats.org/officeDocument/2006/relationships/oleObject" Target="../embeddings/oleObject68.bin"/><Relationship Id="rId5" Type="http://schemas.openxmlformats.org/officeDocument/2006/relationships/oleObject" Target="../embeddings/oleObject62.bin"/><Relationship Id="rId15" Type="http://schemas.openxmlformats.org/officeDocument/2006/relationships/oleObject" Target="../embeddings/oleObject65.bin"/><Relationship Id="rId23" Type="http://schemas.openxmlformats.org/officeDocument/2006/relationships/image" Target="../media/image74.wmf"/><Relationship Id="rId10" Type="http://schemas.openxmlformats.org/officeDocument/2006/relationships/image" Target="../media/image71.wmf"/><Relationship Id="rId19" Type="http://schemas.openxmlformats.org/officeDocument/2006/relationships/oleObject" Target="../embeddings/oleObject66.bin"/><Relationship Id="rId4" Type="http://schemas.openxmlformats.org/officeDocument/2006/relationships/image" Target="../media/image8.png"/><Relationship Id="rId9" Type="http://schemas.openxmlformats.org/officeDocument/2006/relationships/oleObject" Target="../embeddings/oleObject64.bin"/><Relationship Id="rId14" Type="http://schemas.openxmlformats.org/officeDocument/2006/relationships/image" Target="../media/image72.wmf"/><Relationship Id="rId22" Type="http://schemas.openxmlformats.org/officeDocument/2006/relationships/oleObject" Target="../embeddings/oleObject67.bin"/></Relationships>
</file>

<file path=ppt/slides/_rels/slide24.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73.bin"/><Relationship Id="rId18" Type="http://schemas.openxmlformats.org/officeDocument/2006/relationships/image" Target="../media/image82.wmf"/><Relationship Id="rId3" Type="http://schemas.openxmlformats.org/officeDocument/2006/relationships/notesSlide" Target="../notesSlides/notesSlide24.xml"/><Relationship Id="rId7" Type="http://schemas.openxmlformats.org/officeDocument/2006/relationships/oleObject" Target="../embeddings/oleObject70.bin"/><Relationship Id="rId12" Type="http://schemas.openxmlformats.org/officeDocument/2006/relationships/image" Target="../media/image79.wmf"/><Relationship Id="rId17" Type="http://schemas.openxmlformats.org/officeDocument/2006/relationships/oleObject" Target="../embeddings/oleObject75.bin"/><Relationship Id="rId2" Type="http://schemas.openxmlformats.org/officeDocument/2006/relationships/slideLayout" Target="../slideLayouts/slideLayout12.xml"/><Relationship Id="rId16" Type="http://schemas.openxmlformats.org/officeDocument/2006/relationships/image" Target="../media/image81.wmf"/><Relationship Id="rId20" Type="http://schemas.openxmlformats.org/officeDocument/2006/relationships/image" Target="../media/image83.wmf"/><Relationship Id="rId1" Type="http://schemas.openxmlformats.org/officeDocument/2006/relationships/vmlDrawing" Target="../drawings/vmlDrawing13.vml"/><Relationship Id="rId6" Type="http://schemas.openxmlformats.org/officeDocument/2006/relationships/image" Target="../media/image76.wmf"/><Relationship Id="rId11" Type="http://schemas.openxmlformats.org/officeDocument/2006/relationships/oleObject" Target="../embeddings/oleObject72.bin"/><Relationship Id="rId5" Type="http://schemas.openxmlformats.org/officeDocument/2006/relationships/oleObject" Target="../embeddings/oleObject69.bin"/><Relationship Id="rId15" Type="http://schemas.openxmlformats.org/officeDocument/2006/relationships/oleObject" Target="../embeddings/oleObject74.bin"/><Relationship Id="rId10" Type="http://schemas.openxmlformats.org/officeDocument/2006/relationships/image" Target="../media/image78.wmf"/><Relationship Id="rId19" Type="http://schemas.openxmlformats.org/officeDocument/2006/relationships/oleObject" Target="../embeddings/oleObject76.bin"/><Relationship Id="rId4" Type="http://schemas.openxmlformats.org/officeDocument/2006/relationships/image" Target="../media/image8.png"/><Relationship Id="rId9" Type="http://schemas.openxmlformats.org/officeDocument/2006/relationships/oleObject" Target="../embeddings/oleObject71.bin"/><Relationship Id="rId14" Type="http://schemas.openxmlformats.org/officeDocument/2006/relationships/image" Target="../media/image80.wmf"/></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19.xml"/><Relationship Id="rId7" Type="http://schemas.openxmlformats.org/officeDocument/2006/relationships/notesSlide" Target="../notesSlides/notesSlide25.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7.xml"/><Relationship Id="rId5" Type="http://schemas.openxmlformats.org/officeDocument/2006/relationships/audio" Target="../media/media23.m4a"/><Relationship Id="rId4" Type="http://schemas.microsoft.com/office/2007/relationships/media" Target="../media/media23.m4a"/><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Layout" Target="../slideLayouts/slideLayout12.xml"/><Relationship Id="rId7" Type="http://schemas.openxmlformats.org/officeDocument/2006/relationships/image" Target="../media/image86.emf"/><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85.emf"/><Relationship Id="rId5" Type="http://schemas.openxmlformats.org/officeDocument/2006/relationships/image" Target="../media/image8.png"/><Relationship Id="rId4" Type="http://schemas.openxmlformats.org/officeDocument/2006/relationships/notesSlide" Target="../notesSlides/notesSlide26.xml"/><Relationship Id="rId9"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image" Target="../media/image4.png"/><Relationship Id="rId3" Type="http://schemas.openxmlformats.org/officeDocument/2006/relationships/audio" Target="../media/media25.m4a"/><Relationship Id="rId7" Type="http://schemas.openxmlformats.org/officeDocument/2006/relationships/oleObject" Target="../embeddings/oleObject77.bin"/><Relationship Id="rId12" Type="http://schemas.openxmlformats.org/officeDocument/2006/relationships/image" Target="../media/image90.wmf"/><Relationship Id="rId2" Type="http://schemas.microsoft.com/office/2007/relationships/media" Target="../media/media25.m4a"/><Relationship Id="rId1" Type="http://schemas.openxmlformats.org/officeDocument/2006/relationships/vmlDrawing" Target="../drawings/vmlDrawing14.vml"/><Relationship Id="rId6" Type="http://schemas.openxmlformats.org/officeDocument/2006/relationships/image" Target="../media/image8.png"/><Relationship Id="rId11" Type="http://schemas.openxmlformats.org/officeDocument/2006/relationships/oleObject" Target="../embeddings/oleObject79.bin"/><Relationship Id="rId5" Type="http://schemas.openxmlformats.org/officeDocument/2006/relationships/notesSlide" Target="../notesSlides/notesSlide28.xml"/><Relationship Id="rId10" Type="http://schemas.openxmlformats.org/officeDocument/2006/relationships/image" Target="../media/image89.wmf"/><Relationship Id="rId4" Type="http://schemas.openxmlformats.org/officeDocument/2006/relationships/slideLayout" Target="../slideLayouts/slideLayout12.xml"/><Relationship Id="rId9" Type="http://schemas.openxmlformats.org/officeDocument/2006/relationships/oleObject" Target="../embeddings/oleObject78.bin"/></Relationships>
</file>

<file path=ppt/slides/_rels/slide29.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oleObject" Target="../embeddings/oleObject83.bin"/><Relationship Id="rId18" Type="http://schemas.openxmlformats.org/officeDocument/2006/relationships/image" Target="../media/image96.wmf"/><Relationship Id="rId3" Type="http://schemas.openxmlformats.org/officeDocument/2006/relationships/audio" Target="../media/media26.m4a"/><Relationship Id="rId7" Type="http://schemas.openxmlformats.org/officeDocument/2006/relationships/oleObject" Target="../embeddings/oleObject80.bin"/><Relationship Id="rId12" Type="http://schemas.openxmlformats.org/officeDocument/2006/relationships/image" Target="../media/image93.wmf"/><Relationship Id="rId17" Type="http://schemas.openxmlformats.org/officeDocument/2006/relationships/oleObject" Target="../embeddings/oleObject85.bin"/><Relationship Id="rId2" Type="http://schemas.microsoft.com/office/2007/relationships/media" Target="../media/media26.m4a"/><Relationship Id="rId16" Type="http://schemas.openxmlformats.org/officeDocument/2006/relationships/image" Target="../media/image95.wmf"/><Relationship Id="rId1" Type="http://schemas.openxmlformats.org/officeDocument/2006/relationships/vmlDrawing" Target="../drawings/vmlDrawing15.vml"/><Relationship Id="rId6" Type="http://schemas.openxmlformats.org/officeDocument/2006/relationships/image" Target="../media/image8.png"/><Relationship Id="rId11" Type="http://schemas.openxmlformats.org/officeDocument/2006/relationships/oleObject" Target="../embeddings/oleObject82.bin"/><Relationship Id="rId5" Type="http://schemas.openxmlformats.org/officeDocument/2006/relationships/notesSlide" Target="../notesSlides/notesSlide29.xml"/><Relationship Id="rId15" Type="http://schemas.openxmlformats.org/officeDocument/2006/relationships/oleObject" Target="../embeddings/oleObject84.bin"/><Relationship Id="rId10" Type="http://schemas.openxmlformats.org/officeDocument/2006/relationships/image" Target="../media/image92.wmf"/><Relationship Id="rId19" Type="http://schemas.openxmlformats.org/officeDocument/2006/relationships/image" Target="../media/image4.png"/><Relationship Id="rId4" Type="http://schemas.openxmlformats.org/officeDocument/2006/relationships/slideLayout" Target="../slideLayouts/slideLayout12.xml"/><Relationship Id="rId9" Type="http://schemas.openxmlformats.org/officeDocument/2006/relationships/oleObject" Target="../embeddings/oleObject81.bin"/><Relationship Id="rId14" Type="http://schemas.openxmlformats.org/officeDocument/2006/relationships/image" Target="../media/image94.wmf"/></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13.xml"/><Relationship Id="rId7" Type="http://schemas.openxmlformats.org/officeDocument/2006/relationships/notesSlide" Target="../notesSlides/notesSlide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7.xml"/><Relationship Id="rId5" Type="http://schemas.openxmlformats.org/officeDocument/2006/relationships/audio" Target="../media/media3.m4a"/><Relationship Id="rId4" Type="http://schemas.microsoft.com/office/2007/relationships/media" Target="../media/media3.m4a"/><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89.bin"/><Relationship Id="rId18" Type="http://schemas.openxmlformats.org/officeDocument/2006/relationships/image" Target="../media/image102.wmf"/><Relationship Id="rId3" Type="http://schemas.openxmlformats.org/officeDocument/2006/relationships/audio" Target="../media/media27.m4a"/><Relationship Id="rId21" Type="http://schemas.openxmlformats.org/officeDocument/2006/relationships/oleObject" Target="../embeddings/oleObject93.bin"/><Relationship Id="rId7" Type="http://schemas.openxmlformats.org/officeDocument/2006/relationships/oleObject" Target="../embeddings/oleObject86.bin"/><Relationship Id="rId12" Type="http://schemas.openxmlformats.org/officeDocument/2006/relationships/image" Target="../media/image99.wmf"/><Relationship Id="rId17" Type="http://schemas.openxmlformats.org/officeDocument/2006/relationships/oleObject" Target="../embeddings/oleObject91.bin"/><Relationship Id="rId25" Type="http://schemas.openxmlformats.org/officeDocument/2006/relationships/image" Target="../media/image4.png"/><Relationship Id="rId2" Type="http://schemas.microsoft.com/office/2007/relationships/media" Target="../media/media27.m4a"/><Relationship Id="rId16" Type="http://schemas.openxmlformats.org/officeDocument/2006/relationships/image" Target="../media/image101.wmf"/><Relationship Id="rId20" Type="http://schemas.openxmlformats.org/officeDocument/2006/relationships/image" Target="../media/image103.wmf"/><Relationship Id="rId1" Type="http://schemas.openxmlformats.org/officeDocument/2006/relationships/vmlDrawing" Target="../drawings/vmlDrawing16.vml"/><Relationship Id="rId6" Type="http://schemas.openxmlformats.org/officeDocument/2006/relationships/image" Target="../media/image8.png"/><Relationship Id="rId11" Type="http://schemas.openxmlformats.org/officeDocument/2006/relationships/oleObject" Target="../embeddings/oleObject88.bin"/><Relationship Id="rId24" Type="http://schemas.openxmlformats.org/officeDocument/2006/relationships/image" Target="../media/image105.wmf"/><Relationship Id="rId5" Type="http://schemas.openxmlformats.org/officeDocument/2006/relationships/notesSlide" Target="../notesSlides/notesSlide30.xml"/><Relationship Id="rId15" Type="http://schemas.openxmlformats.org/officeDocument/2006/relationships/oleObject" Target="../embeddings/oleObject90.bin"/><Relationship Id="rId23" Type="http://schemas.openxmlformats.org/officeDocument/2006/relationships/oleObject" Target="../embeddings/oleObject94.bin"/><Relationship Id="rId10" Type="http://schemas.openxmlformats.org/officeDocument/2006/relationships/image" Target="../media/image98.wmf"/><Relationship Id="rId19" Type="http://schemas.openxmlformats.org/officeDocument/2006/relationships/oleObject" Target="../embeddings/oleObject92.bin"/><Relationship Id="rId4" Type="http://schemas.openxmlformats.org/officeDocument/2006/relationships/slideLayout" Target="../slideLayouts/slideLayout12.xml"/><Relationship Id="rId9" Type="http://schemas.openxmlformats.org/officeDocument/2006/relationships/oleObject" Target="../embeddings/oleObject87.bin"/><Relationship Id="rId14" Type="http://schemas.openxmlformats.org/officeDocument/2006/relationships/image" Target="../media/image100.wmf"/><Relationship Id="rId22" Type="http://schemas.openxmlformats.org/officeDocument/2006/relationships/image" Target="../media/image104.wmf"/></Relationships>
</file>

<file path=ppt/slides/_rels/slide31.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98.bin"/><Relationship Id="rId18" Type="http://schemas.openxmlformats.org/officeDocument/2006/relationships/image" Target="../media/image111.wmf"/><Relationship Id="rId3" Type="http://schemas.openxmlformats.org/officeDocument/2006/relationships/audio" Target="../media/media28.m4a"/><Relationship Id="rId21" Type="http://schemas.openxmlformats.org/officeDocument/2006/relationships/oleObject" Target="../embeddings/oleObject102.bin"/><Relationship Id="rId7" Type="http://schemas.openxmlformats.org/officeDocument/2006/relationships/oleObject" Target="../embeddings/oleObject95.bin"/><Relationship Id="rId12" Type="http://schemas.openxmlformats.org/officeDocument/2006/relationships/image" Target="../media/image108.wmf"/><Relationship Id="rId17" Type="http://schemas.openxmlformats.org/officeDocument/2006/relationships/oleObject" Target="../embeddings/oleObject100.bin"/><Relationship Id="rId2" Type="http://schemas.microsoft.com/office/2007/relationships/media" Target="../media/media28.m4a"/><Relationship Id="rId16" Type="http://schemas.openxmlformats.org/officeDocument/2006/relationships/image" Target="../media/image110.wmf"/><Relationship Id="rId20" Type="http://schemas.openxmlformats.org/officeDocument/2006/relationships/image" Target="../media/image112.wmf"/><Relationship Id="rId1" Type="http://schemas.openxmlformats.org/officeDocument/2006/relationships/vmlDrawing" Target="../drawings/vmlDrawing17.vml"/><Relationship Id="rId6" Type="http://schemas.openxmlformats.org/officeDocument/2006/relationships/image" Target="../media/image8.png"/><Relationship Id="rId11" Type="http://schemas.openxmlformats.org/officeDocument/2006/relationships/oleObject" Target="../embeddings/oleObject97.bin"/><Relationship Id="rId5" Type="http://schemas.openxmlformats.org/officeDocument/2006/relationships/notesSlide" Target="../notesSlides/notesSlide31.xml"/><Relationship Id="rId15" Type="http://schemas.openxmlformats.org/officeDocument/2006/relationships/oleObject" Target="../embeddings/oleObject99.bin"/><Relationship Id="rId23" Type="http://schemas.openxmlformats.org/officeDocument/2006/relationships/image" Target="../media/image4.png"/><Relationship Id="rId10" Type="http://schemas.openxmlformats.org/officeDocument/2006/relationships/image" Target="../media/image107.wmf"/><Relationship Id="rId19" Type="http://schemas.openxmlformats.org/officeDocument/2006/relationships/oleObject" Target="../embeddings/oleObject101.bin"/><Relationship Id="rId4" Type="http://schemas.openxmlformats.org/officeDocument/2006/relationships/slideLayout" Target="../slideLayouts/slideLayout12.xml"/><Relationship Id="rId9" Type="http://schemas.openxmlformats.org/officeDocument/2006/relationships/oleObject" Target="../embeddings/oleObject96.bin"/><Relationship Id="rId14" Type="http://schemas.openxmlformats.org/officeDocument/2006/relationships/image" Target="../media/image109.wmf"/><Relationship Id="rId22" Type="http://schemas.openxmlformats.org/officeDocument/2006/relationships/image" Target="../media/image113.wmf"/></Relationships>
</file>

<file path=ppt/slides/_rels/slide32.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audio" Target="../media/media29.m4a"/><Relationship Id="rId7" Type="http://schemas.openxmlformats.org/officeDocument/2006/relationships/oleObject" Target="../embeddings/oleObject103.bin"/><Relationship Id="rId2" Type="http://schemas.microsoft.com/office/2007/relationships/media" Target="../media/media29.m4a"/><Relationship Id="rId1" Type="http://schemas.openxmlformats.org/officeDocument/2006/relationships/vmlDrawing" Target="../drawings/vmlDrawing18.v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notesSlide" Target="../notesSlides/notesSlide32.xml"/><Relationship Id="rId10" Type="http://schemas.openxmlformats.org/officeDocument/2006/relationships/image" Target="../media/image115.wmf"/><Relationship Id="rId4" Type="http://schemas.openxmlformats.org/officeDocument/2006/relationships/slideLayout" Target="../slideLayouts/slideLayout12.xml"/><Relationship Id="rId9" Type="http://schemas.openxmlformats.org/officeDocument/2006/relationships/oleObject" Target="../embeddings/oleObject104.bin"/></Relationships>
</file>

<file path=ppt/slides/_rels/slide33.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oleObject" Target="../embeddings/oleObject108.bin"/><Relationship Id="rId18" Type="http://schemas.openxmlformats.org/officeDocument/2006/relationships/oleObject" Target="../embeddings/oleObject110.bin"/><Relationship Id="rId3" Type="http://schemas.openxmlformats.org/officeDocument/2006/relationships/audio" Target="../media/media30.m4a"/><Relationship Id="rId21" Type="http://schemas.openxmlformats.org/officeDocument/2006/relationships/image" Target="../media/image122.wmf"/><Relationship Id="rId7" Type="http://schemas.openxmlformats.org/officeDocument/2006/relationships/oleObject" Target="../embeddings/oleObject105.bin"/><Relationship Id="rId12" Type="http://schemas.openxmlformats.org/officeDocument/2006/relationships/image" Target="../media/image118.wmf"/><Relationship Id="rId17" Type="http://schemas.openxmlformats.org/officeDocument/2006/relationships/image" Target="../media/image136.png"/><Relationship Id="rId2" Type="http://schemas.microsoft.com/office/2007/relationships/media" Target="../media/media30.m4a"/><Relationship Id="rId16" Type="http://schemas.openxmlformats.org/officeDocument/2006/relationships/image" Target="../media/image120.wmf"/><Relationship Id="rId20" Type="http://schemas.openxmlformats.org/officeDocument/2006/relationships/oleObject" Target="../embeddings/oleObject111.bin"/><Relationship Id="rId1" Type="http://schemas.openxmlformats.org/officeDocument/2006/relationships/vmlDrawing" Target="../drawings/vmlDrawing19.vml"/><Relationship Id="rId6" Type="http://schemas.openxmlformats.org/officeDocument/2006/relationships/image" Target="../media/image8.png"/><Relationship Id="rId11" Type="http://schemas.openxmlformats.org/officeDocument/2006/relationships/oleObject" Target="../embeddings/oleObject107.bin"/><Relationship Id="rId24" Type="http://schemas.openxmlformats.org/officeDocument/2006/relationships/image" Target="../media/image4.png"/><Relationship Id="rId5" Type="http://schemas.openxmlformats.org/officeDocument/2006/relationships/notesSlide" Target="../notesSlides/notesSlide33.xml"/><Relationship Id="rId15" Type="http://schemas.openxmlformats.org/officeDocument/2006/relationships/oleObject" Target="../embeddings/oleObject109.bin"/><Relationship Id="rId23" Type="http://schemas.openxmlformats.org/officeDocument/2006/relationships/image" Target="../media/image123.wmf"/><Relationship Id="rId10" Type="http://schemas.openxmlformats.org/officeDocument/2006/relationships/image" Target="../media/image117.wmf"/><Relationship Id="rId19" Type="http://schemas.openxmlformats.org/officeDocument/2006/relationships/image" Target="../media/image121.wmf"/><Relationship Id="rId4" Type="http://schemas.openxmlformats.org/officeDocument/2006/relationships/slideLayout" Target="../slideLayouts/slideLayout12.xml"/><Relationship Id="rId9" Type="http://schemas.openxmlformats.org/officeDocument/2006/relationships/oleObject" Target="../embeddings/oleObject106.bin"/><Relationship Id="rId14" Type="http://schemas.openxmlformats.org/officeDocument/2006/relationships/image" Target="../media/image119.wmf"/><Relationship Id="rId22" Type="http://schemas.openxmlformats.org/officeDocument/2006/relationships/oleObject" Target="../embeddings/oleObject112.bin"/></Relationships>
</file>

<file path=ppt/slides/_rels/slide34.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audio" Target="../media/media31.m4a"/><Relationship Id="rId7" Type="http://schemas.openxmlformats.org/officeDocument/2006/relationships/oleObject" Target="../embeddings/oleObject113.bin"/><Relationship Id="rId12" Type="http://schemas.openxmlformats.org/officeDocument/2006/relationships/image" Target="../media/image4.png"/><Relationship Id="rId2" Type="http://schemas.microsoft.com/office/2007/relationships/media" Target="../media/media31.m4a"/><Relationship Id="rId1" Type="http://schemas.openxmlformats.org/officeDocument/2006/relationships/vmlDrawing" Target="../drawings/vmlDrawing20.vml"/><Relationship Id="rId6" Type="http://schemas.openxmlformats.org/officeDocument/2006/relationships/image" Target="../media/image8.png"/><Relationship Id="rId11" Type="http://schemas.openxmlformats.org/officeDocument/2006/relationships/image" Target="../media/image126.png"/><Relationship Id="rId5" Type="http://schemas.openxmlformats.org/officeDocument/2006/relationships/notesSlide" Target="../notesSlides/notesSlide34.xml"/><Relationship Id="rId10" Type="http://schemas.openxmlformats.org/officeDocument/2006/relationships/image" Target="../media/image125.wmf"/><Relationship Id="rId4" Type="http://schemas.openxmlformats.org/officeDocument/2006/relationships/slideLayout" Target="../slideLayouts/slideLayout12.xml"/><Relationship Id="rId9" Type="http://schemas.openxmlformats.org/officeDocument/2006/relationships/oleObject" Target="../embeddings/oleObject114.bin"/></Relationships>
</file>

<file path=ppt/slides/_rels/slide35.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image" Target="../media/image4.png"/><Relationship Id="rId3" Type="http://schemas.openxmlformats.org/officeDocument/2006/relationships/audio" Target="../media/media32.m4a"/><Relationship Id="rId7" Type="http://schemas.openxmlformats.org/officeDocument/2006/relationships/oleObject" Target="../embeddings/oleObject115.bin"/><Relationship Id="rId12" Type="http://schemas.openxmlformats.org/officeDocument/2006/relationships/image" Target="../media/image128.wmf"/><Relationship Id="rId2" Type="http://schemas.microsoft.com/office/2007/relationships/media" Target="../media/media32.m4a"/><Relationship Id="rId1" Type="http://schemas.openxmlformats.org/officeDocument/2006/relationships/vmlDrawing" Target="../drawings/vmlDrawing21.vml"/><Relationship Id="rId6" Type="http://schemas.openxmlformats.org/officeDocument/2006/relationships/image" Target="../media/image8.png"/><Relationship Id="rId11" Type="http://schemas.openxmlformats.org/officeDocument/2006/relationships/oleObject" Target="../embeddings/oleObject117.bin"/><Relationship Id="rId5" Type="http://schemas.openxmlformats.org/officeDocument/2006/relationships/notesSlide" Target="../notesSlides/notesSlide35.xml"/><Relationship Id="rId10" Type="http://schemas.openxmlformats.org/officeDocument/2006/relationships/image" Target="../media/image127.wmf"/><Relationship Id="rId4" Type="http://schemas.openxmlformats.org/officeDocument/2006/relationships/slideLayout" Target="../slideLayouts/slideLayout12.xml"/><Relationship Id="rId9" Type="http://schemas.openxmlformats.org/officeDocument/2006/relationships/oleObject" Target="../embeddings/oleObject116.bin"/></Relationships>
</file>

<file path=ppt/slides/_rels/slide36.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4.png"/><Relationship Id="rId3" Type="http://schemas.openxmlformats.org/officeDocument/2006/relationships/audio" Target="../media/media33.m4a"/><Relationship Id="rId7" Type="http://schemas.openxmlformats.org/officeDocument/2006/relationships/image" Target="../media/image131.png"/><Relationship Id="rId12" Type="http://schemas.openxmlformats.org/officeDocument/2006/relationships/image" Target="../media/image130.wmf"/><Relationship Id="rId2" Type="http://schemas.microsoft.com/office/2007/relationships/media" Target="../media/media33.m4a"/><Relationship Id="rId1" Type="http://schemas.openxmlformats.org/officeDocument/2006/relationships/vmlDrawing" Target="../drawings/vmlDrawing22.vml"/><Relationship Id="rId6" Type="http://schemas.openxmlformats.org/officeDocument/2006/relationships/image" Target="../media/image8.png"/><Relationship Id="rId11" Type="http://schemas.openxmlformats.org/officeDocument/2006/relationships/oleObject" Target="../embeddings/oleObject119.bin"/><Relationship Id="rId5" Type="http://schemas.openxmlformats.org/officeDocument/2006/relationships/notesSlide" Target="../notesSlides/notesSlide36.xml"/><Relationship Id="rId10" Type="http://schemas.openxmlformats.org/officeDocument/2006/relationships/image" Target="../media/image129.wmf"/><Relationship Id="rId4" Type="http://schemas.openxmlformats.org/officeDocument/2006/relationships/slideLayout" Target="../slideLayouts/slideLayout12.xml"/><Relationship Id="rId9" Type="http://schemas.openxmlformats.org/officeDocument/2006/relationships/oleObject" Target="../embeddings/oleObject118.bin"/></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134.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32.jpeg"/><Relationship Id="rId5" Type="http://schemas.openxmlformats.org/officeDocument/2006/relationships/image" Target="../media/image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slideLayout" Target="../slideLayouts/slideLayout12.xml"/><Relationship Id="rId7" Type="http://schemas.openxmlformats.org/officeDocument/2006/relationships/image" Target="../media/image137.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35.png"/><Relationship Id="rId5" Type="http://schemas.openxmlformats.org/officeDocument/2006/relationships/image" Target="../media/image8.png"/><Relationship Id="rId4" Type="http://schemas.openxmlformats.org/officeDocument/2006/relationships/notesSlide" Target="../notesSlides/notesSlide38.xml"/><Relationship Id="rId9"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143.jpeg"/><Relationship Id="rId13" Type="http://schemas.openxmlformats.org/officeDocument/2006/relationships/oleObject" Target="../embeddings/oleObject121.bin"/><Relationship Id="rId18" Type="http://schemas.openxmlformats.org/officeDocument/2006/relationships/image" Target="../media/image4.png"/><Relationship Id="rId3" Type="http://schemas.openxmlformats.org/officeDocument/2006/relationships/audio" Target="../media/media36.m4a"/><Relationship Id="rId7" Type="http://schemas.openxmlformats.org/officeDocument/2006/relationships/image" Target="../media/image142.jpeg"/><Relationship Id="rId12" Type="http://schemas.openxmlformats.org/officeDocument/2006/relationships/image" Target="../media/image145.jpeg"/><Relationship Id="rId17" Type="http://schemas.openxmlformats.org/officeDocument/2006/relationships/image" Target="../media/image135.png"/><Relationship Id="rId2" Type="http://schemas.microsoft.com/office/2007/relationships/media" Target="../media/media36.m4a"/><Relationship Id="rId16" Type="http://schemas.openxmlformats.org/officeDocument/2006/relationships/image" Target="../media/image141.wmf"/><Relationship Id="rId1" Type="http://schemas.openxmlformats.org/officeDocument/2006/relationships/vmlDrawing" Target="../drawings/vmlDrawing23.vml"/><Relationship Id="rId6" Type="http://schemas.openxmlformats.org/officeDocument/2006/relationships/image" Target="../media/image8.png"/><Relationship Id="rId11" Type="http://schemas.openxmlformats.org/officeDocument/2006/relationships/image" Target="../media/image139.wmf"/><Relationship Id="rId5" Type="http://schemas.openxmlformats.org/officeDocument/2006/relationships/notesSlide" Target="../notesSlides/notesSlide39.xml"/><Relationship Id="rId15" Type="http://schemas.openxmlformats.org/officeDocument/2006/relationships/oleObject" Target="../embeddings/oleObject122.bin"/><Relationship Id="rId10" Type="http://schemas.openxmlformats.org/officeDocument/2006/relationships/oleObject" Target="../embeddings/oleObject120.bin"/><Relationship Id="rId4" Type="http://schemas.openxmlformats.org/officeDocument/2006/relationships/slideLayout" Target="../slideLayouts/slideLayout12.xml"/><Relationship Id="rId9" Type="http://schemas.openxmlformats.org/officeDocument/2006/relationships/image" Target="../media/image144.jpeg"/><Relationship Id="rId14" Type="http://schemas.openxmlformats.org/officeDocument/2006/relationships/image" Target="../media/image140.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audio" Target="../media/media37.m4a"/><Relationship Id="rId7" Type="http://schemas.openxmlformats.org/officeDocument/2006/relationships/oleObject" Target="../embeddings/oleObject123.bin"/><Relationship Id="rId2" Type="http://schemas.microsoft.com/office/2007/relationships/media" Target="../media/media37.m4a"/><Relationship Id="rId1" Type="http://schemas.openxmlformats.org/officeDocument/2006/relationships/vmlDrawing" Target="../drawings/vmlDrawing24.v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notesSlide" Target="../notesSlides/notesSlide40.xml"/><Relationship Id="rId10" Type="http://schemas.openxmlformats.org/officeDocument/2006/relationships/image" Target="../media/image147.wmf"/><Relationship Id="rId4" Type="http://schemas.openxmlformats.org/officeDocument/2006/relationships/slideLayout" Target="../slideLayouts/slideLayout12.xml"/><Relationship Id="rId9" Type="http://schemas.openxmlformats.org/officeDocument/2006/relationships/oleObject" Target="../embeddings/oleObject124.bin"/></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148.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132.jpeg"/><Relationship Id="rId5" Type="http://schemas.openxmlformats.org/officeDocument/2006/relationships/image" Target="../media/image8.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oleObject" Target="../embeddings/oleObject127.bin"/><Relationship Id="rId18" Type="http://schemas.openxmlformats.org/officeDocument/2006/relationships/oleObject" Target="../embeddings/oleObject129.bin"/><Relationship Id="rId3" Type="http://schemas.openxmlformats.org/officeDocument/2006/relationships/audio" Target="../media/media39.m4a"/><Relationship Id="rId7" Type="http://schemas.openxmlformats.org/officeDocument/2006/relationships/oleObject" Target="../embeddings/oleObject125.bin"/><Relationship Id="rId12" Type="http://schemas.openxmlformats.org/officeDocument/2006/relationships/image" Target="../media/image155.png"/><Relationship Id="rId17" Type="http://schemas.openxmlformats.org/officeDocument/2006/relationships/image" Target="../media/image152.wmf"/><Relationship Id="rId2" Type="http://schemas.microsoft.com/office/2007/relationships/media" Target="../media/media39.m4a"/><Relationship Id="rId16" Type="http://schemas.openxmlformats.org/officeDocument/2006/relationships/oleObject" Target="../embeddings/oleObject128.bin"/><Relationship Id="rId20" Type="http://schemas.openxmlformats.org/officeDocument/2006/relationships/image" Target="../media/image4.png"/><Relationship Id="rId1" Type="http://schemas.openxmlformats.org/officeDocument/2006/relationships/vmlDrawing" Target="../drawings/vmlDrawing25.vml"/><Relationship Id="rId6" Type="http://schemas.openxmlformats.org/officeDocument/2006/relationships/image" Target="../media/image8.png"/><Relationship Id="rId11" Type="http://schemas.openxmlformats.org/officeDocument/2006/relationships/image" Target="../media/image150.wmf"/><Relationship Id="rId5" Type="http://schemas.openxmlformats.org/officeDocument/2006/relationships/notesSlide" Target="../notesSlides/notesSlide42.xml"/><Relationship Id="rId15" Type="http://schemas.openxmlformats.org/officeDocument/2006/relationships/image" Target="../media/image157.png"/><Relationship Id="rId10" Type="http://schemas.openxmlformats.org/officeDocument/2006/relationships/oleObject" Target="../embeddings/oleObject126.bin"/><Relationship Id="rId19" Type="http://schemas.openxmlformats.org/officeDocument/2006/relationships/image" Target="../media/image153.wmf"/><Relationship Id="rId4" Type="http://schemas.openxmlformats.org/officeDocument/2006/relationships/slideLayout" Target="../slideLayouts/slideLayout12.xml"/><Relationship Id="rId9" Type="http://schemas.openxmlformats.org/officeDocument/2006/relationships/image" Target="../media/image154.jpeg"/><Relationship Id="rId14" Type="http://schemas.openxmlformats.org/officeDocument/2006/relationships/image" Target="../media/image151.wmf"/></Relationships>
</file>

<file path=ppt/slides/_rels/slide43.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57.wmf"/><Relationship Id="rId18" Type="http://schemas.openxmlformats.org/officeDocument/2006/relationships/oleObject" Target="../embeddings/oleObject134.bin"/><Relationship Id="rId3" Type="http://schemas.openxmlformats.org/officeDocument/2006/relationships/audio" Target="../media/media40.m4a"/><Relationship Id="rId7" Type="http://schemas.openxmlformats.org/officeDocument/2006/relationships/image" Target="../media/image155.png"/><Relationship Id="rId12" Type="http://schemas.openxmlformats.org/officeDocument/2006/relationships/oleObject" Target="../embeddings/oleObject131.bin"/><Relationship Id="rId17" Type="http://schemas.openxmlformats.org/officeDocument/2006/relationships/image" Target="../media/image159.wmf"/><Relationship Id="rId2" Type="http://schemas.microsoft.com/office/2007/relationships/media" Target="../media/media40.m4a"/><Relationship Id="rId16" Type="http://schemas.openxmlformats.org/officeDocument/2006/relationships/oleObject" Target="../embeddings/oleObject133.bin"/><Relationship Id="rId20" Type="http://schemas.openxmlformats.org/officeDocument/2006/relationships/image" Target="../media/image4.png"/><Relationship Id="rId1" Type="http://schemas.openxmlformats.org/officeDocument/2006/relationships/vmlDrawing" Target="../drawings/vmlDrawing26.vml"/><Relationship Id="rId6" Type="http://schemas.openxmlformats.org/officeDocument/2006/relationships/image" Target="../media/image8.png"/><Relationship Id="rId11" Type="http://schemas.openxmlformats.org/officeDocument/2006/relationships/image" Target="../media/image156.wmf"/><Relationship Id="rId5" Type="http://schemas.openxmlformats.org/officeDocument/2006/relationships/notesSlide" Target="../notesSlides/notesSlide43.xml"/><Relationship Id="rId15" Type="http://schemas.openxmlformats.org/officeDocument/2006/relationships/image" Target="../media/image158.wmf"/><Relationship Id="rId10" Type="http://schemas.openxmlformats.org/officeDocument/2006/relationships/oleObject" Target="../embeddings/oleObject130.bin"/><Relationship Id="rId19" Type="http://schemas.openxmlformats.org/officeDocument/2006/relationships/image" Target="../media/image160.wmf"/><Relationship Id="rId4" Type="http://schemas.openxmlformats.org/officeDocument/2006/relationships/slideLayout" Target="../slideLayouts/slideLayout12.xml"/><Relationship Id="rId9" Type="http://schemas.openxmlformats.org/officeDocument/2006/relationships/image" Target="../media/image132.jpeg"/><Relationship Id="rId14" Type="http://schemas.openxmlformats.org/officeDocument/2006/relationships/oleObject" Target="../embeddings/oleObject132.bin"/></Relationships>
</file>

<file path=ppt/slides/_rels/slide44.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138.bin"/><Relationship Id="rId3" Type="http://schemas.openxmlformats.org/officeDocument/2006/relationships/audio" Target="../media/media41.m4a"/><Relationship Id="rId7" Type="http://schemas.openxmlformats.org/officeDocument/2006/relationships/oleObject" Target="../embeddings/oleObject135.bin"/><Relationship Id="rId12" Type="http://schemas.openxmlformats.org/officeDocument/2006/relationships/image" Target="../media/image163.wmf"/><Relationship Id="rId17" Type="http://schemas.openxmlformats.org/officeDocument/2006/relationships/image" Target="../media/image4.png"/><Relationship Id="rId2" Type="http://schemas.microsoft.com/office/2007/relationships/media" Target="../media/media41.m4a"/><Relationship Id="rId16" Type="http://schemas.openxmlformats.org/officeDocument/2006/relationships/image" Target="../media/image165.wmf"/><Relationship Id="rId1" Type="http://schemas.openxmlformats.org/officeDocument/2006/relationships/vmlDrawing" Target="../drawings/vmlDrawing27.vml"/><Relationship Id="rId6" Type="http://schemas.openxmlformats.org/officeDocument/2006/relationships/image" Target="../media/image8.png"/><Relationship Id="rId11" Type="http://schemas.openxmlformats.org/officeDocument/2006/relationships/oleObject" Target="../embeddings/oleObject137.bin"/><Relationship Id="rId5" Type="http://schemas.openxmlformats.org/officeDocument/2006/relationships/notesSlide" Target="../notesSlides/notesSlide44.xml"/><Relationship Id="rId15" Type="http://schemas.openxmlformats.org/officeDocument/2006/relationships/oleObject" Target="../embeddings/oleObject139.bin"/><Relationship Id="rId10" Type="http://schemas.openxmlformats.org/officeDocument/2006/relationships/image" Target="../media/image162.wmf"/><Relationship Id="rId4" Type="http://schemas.openxmlformats.org/officeDocument/2006/relationships/slideLayout" Target="../slideLayouts/slideLayout12.xml"/><Relationship Id="rId9" Type="http://schemas.openxmlformats.org/officeDocument/2006/relationships/oleObject" Target="../embeddings/oleObject136.bin"/><Relationship Id="rId14" Type="http://schemas.openxmlformats.org/officeDocument/2006/relationships/image" Target="../media/image164.w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oleObject" Target="../embeddings/oleObject143.bin"/><Relationship Id="rId18" Type="http://schemas.openxmlformats.org/officeDocument/2006/relationships/image" Target="../media/image171.wmf"/><Relationship Id="rId3" Type="http://schemas.openxmlformats.org/officeDocument/2006/relationships/audio" Target="../media/media43.m4a"/><Relationship Id="rId21" Type="http://schemas.openxmlformats.org/officeDocument/2006/relationships/image" Target="../media/image4.png"/><Relationship Id="rId7" Type="http://schemas.openxmlformats.org/officeDocument/2006/relationships/oleObject" Target="../embeddings/oleObject140.bin"/><Relationship Id="rId12" Type="http://schemas.openxmlformats.org/officeDocument/2006/relationships/image" Target="../media/image168.wmf"/><Relationship Id="rId17" Type="http://schemas.openxmlformats.org/officeDocument/2006/relationships/oleObject" Target="../embeddings/oleObject145.bin"/><Relationship Id="rId2" Type="http://schemas.microsoft.com/office/2007/relationships/media" Target="../media/media43.m4a"/><Relationship Id="rId16" Type="http://schemas.openxmlformats.org/officeDocument/2006/relationships/image" Target="../media/image170.wmf"/><Relationship Id="rId20" Type="http://schemas.openxmlformats.org/officeDocument/2006/relationships/image" Target="../media/image172.wmf"/><Relationship Id="rId1" Type="http://schemas.openxmlformats.org/officeDocument/2006/relationships/vmlDrawing" Target="../drawings/vmlDrawing28.vml"/><Relationship Id="rId6" Type="http://schemas.openxmlformats.org/officeDocument/2006/relationships/image" Target="../media/image8.png"/><Relationship Id="rId11" Type="http://schemas.openxmlformats.org/officeDocument/2006/relationships/oleObject" Target="../embeddings/oleObject142.bin"/><Relationship Id="rId5" Type="http://schemas.openxmlformats.org/officeDocument/2006/relationships/notesSlide" Target="../notesSlides/notesSlide46.xml"/><Relationship Id="rId15" Type="http://schemas.openxmlformats.org/officeDocument/2006/relationships/oleObject" Target="../embeddings/oleObject144.bin"/><Relationship Id="rId10" Type="http://schemas.openxmlformats.org/officeDocument/2006/relationships/image" Target="../media/image167.wmf"/><Relationship Id="rId19" Type="http://schemas.openxmlformats.org/officeDocument/2006/relationships/oleObject" Target="../embeddings/oleObject146.bin"/><Relationship Id="rId4" Type="http://schemas.openxmlformats.org/officeDocument/2006/relationships/slideLayout" Target="../slideLayouts/slideLayout12.xml"/><Relationship Id="rId9" Type="http://schemas.openxmlformats.org/officeDocument/2006/relationships/oleObject" Target="../embeddings/oleObject141.bin"/><Relationship Id="rId14" Type="http://schemas.openxmlformats.org/officeDocument/2006/relationships/image" Target="../media/image169.w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oleObject" Target="../embeddings/oleObject148.bin"/><Relationship Id="rId18" Type="http://schemas.openxmlformats.org/officeDocument/2006/relationships/image" Target="../media/image174.wmf"/><Relationship Id="rId3" Type="http://schemas.openxmlformats.org/officeDocument/2006/relationships/audio" Target="../media/media45.m4a"/><Relationship Id="rId7" Type="http://schemas.openxmlformats.org/officeDocument/2006/relationships/image" Target="../media/image175.jpeg"/><Relationship Id="rId12" Type="http://schemas.openxmlformats.org/officeDocument/2006/relationships/image" Target="../media/image27.wmf"/><Relationship Id="rId17" Type="http://schemas.openxmlformats.org/officeDocument/2006/relationships/oleObject" Target="../embeddings/oleObject149.bin"/><Relationship Id="rId2" Type="http://schemas.microsoft.com/office/2007/relationships/media" Target="../media/media45.m4a"/><Relationship Id="rId16" Type="http://schemas.openxmlformats.org/officeDocument/2006/relationships/image" Target="../media/image173.wmf"/><Relationship Id="rId1" Type="http://schemas.openxmlformats.org/officeDocument/2006/relationships/vmlDrawing" Target="../drawings/vmlDrawing29.vml"/><Relationship Id="rId6" Type="http://schemas.openxmlformats.org/officeDocument/2006/relationships/image" Target="../media/image8.png"/><Relationship Id="rId11" Type="http://schemas.openxmlformats.org/officeDocument/2006/relationships/oleObject" Target="../embeddings/oleObject147.bin"/><Relationship Id="rId5" Type="http://schemas.openxmlformats.org/officeDocument/2006/relationships/notesSlide" Target="../notesSlides/notesSlide48.xml"/><Relationship Id="rId15" Type="http://schemas.openxmlformats.org/officeDocument/2006/relationships/oleObject" Target="../embeddings/oleObject148.bin"/><Relationship Id="rId10" Type="http://schemas.openxmlformats.org/officeDocument/2006/relationships/image" Target="../media/image27.wmf"/><Relationship Id="rId19" Type="http://schemas.openxmlformats.org/officeDocument/2006/relationships/image" Target="../media/image4.png"/><Relationship Id="rId4" Type="http://schemas.openxmlformats.org/officeDocument/2006/relationships/slideLayout" Target="../slideLayouts/slideLayout12.xml"/><Relationship Id="rId9" Type="http://schemas.openxmlformats.org/officeDocument/2006/relationships/oleObject" Target="../embeddings/oleObject147.bin"/><Relationship Id="rId14" Type="http://schemas.openxmlformats.org/officeDocument/2006/relationships/image" Target="../media/image173.wmf"/></Relationships>
</file>

<file path=ppt/slides/_rels/slide49.x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oleObject" Target="../embeddings/oleObject153.bin"/><Relationship Id="rId18" Type="http://schemas.openxmlformats.org/officeDocument/2006/relationships/image" Target="../media/image181.wmf"/><Relationship Id="rId26" Type="http://schemas.openxmlformats.org/officeDocument/2006/relationships/image" Target="../media/image185.wmf"/><Relationship Id="rId3" Type="http://schemas.openxmlformats.org/officeDocument/2006/relationships/audio" Target="../media/media46.m4a"/><Relationship Id="rId21" Type="http://schemas.openxmlformats.org/officeDocument/2006/relationships/oleObject" Target="../embeddings/oleObject157.bin"/><Relationship Id="rId7" Type="http://schemas.openxmlformats.org/officeDocument/2006/relationships/oleObject" Target="../embeddings/oleObject150.bin"/><Relationship Id="rId12" Type="http://schemas.openxmlformats.org/officeDocument/2006/relationships/image" Target="../media/image178.wmf"/><Relationship Id="rId17" Type="http://schemas.openxmlformats.org/officeDocument/2006/relationships/oleObject" Target="../embeddings/oleObject155.bin"/><Relationship Id="rId25" Type="http://schemas.openxmlformats.org/officeDocument/2006/relationships/oleObject" Target="../embeddings/oleObject159.bin"/><Relationship Id="rId2" Type="http://schemas.microsoft.com/office/2007/relationships/media" Target="../media/media46.m4a"/><Relationship Id="rId16" Type="http://schemas.openxmlformats.org/officeDocument/2006/relationships/image" Target="../media/image180.wmf"/><Relationship Id="rId20" Type="http://schemas.openxmlformats.org/officeDocument/2006/relationships/image" Target="../media/image182.wmf"/><Relationship Id="rId29" Type="http://schemas.openxmlformats.org/officeDocument/2006/relationships/image" Target="../media/image186.wmf"/><Relationship Id="rId1" Type="http://schemas.openxmlformats.org/officeDocument/2006/relationships/vmlDrawing" Target="../drawings/vmlDrawing30.vml"/><Relationship Id="rId6" Type="http://schemas.openxmlformats.org/officeDocument/2006/relationships/image" Target="../media/image8.png"/><Relationship Id="rId11" Type="http://schemas.openxmlformats.org/officeDocument/2006/relationships/oleObject" Target="../embeddings/oleObject152.bin"/><Relationship Id="rId24" Type="http://schemas.openxmlformats.org/officeDocument/2006/relationships/image" Target="../media/image184.wmf"/><Relationship Id="rId32" Type="http://schemas.openxmlformats.org/officeDocument/2006/relationships/image" Target="../media/image4.png"/><Relationship Id="rId5" Type="http://schemas.openxmlformats.org/officeDocument/2006/relationships/notesSlide" Target="../notesSlides/notesSlide49.xml"/><Relationship Id="rId15" Type="http://schemas.openxmlformats.org/officeDocument/2006/relationships/oleObject" Target="../embeddings/oleObject154.bin"/><Relationship Id="rId23" Type="http://schemas.openxmlformats.org/officeDocument/2006/relationships/oleObject" Target="../embeddings/oleObject158.bin"/><Relationship Id="rId28" Type="http://schemas.openxmlformats.org/officeDocument/2006/relationships/oleObject" Target="../embeddings/oleObject160.bin"/><Relationship Id="rId10" Type="http://schemas.openxmlformats.org/officeDocument/2006/relationships/image" Target="../media/image177.wmf"/><Relationship Id="rId19" Type="http://schemas.openxmlformats.org/officeDocument/2006/relationships/oleObject" Target="../embeddings/oleObject156.bin"/><Relationship Id="rId31" Type="http://schemas.openxmlformats.org/officeDocument/2006/relationships/image" Target="../media/image187.emf"/><Relationship Id="rId4" Type="http://schemas.openxmlformats.org/officeDocument/2006/relationships/slideLayout" Target="../slideLayouts/slideLayout12.xml"/><Relationship Id="rId9" Type="http://schemas.openxmlformats.org/officeDocument/2006/relationships/oleObject" Target="../embeddings/oleObject151.bin"/><Relationship Id="rId14" Type="http://schemas.openxmlformats.org/officeDocument/2006/relationships/image" Target="../media/image179.wmf"/><Relationship Id="rId22" Type="http://schemas.openxmlformats.org/officeDocument/2006/relationships/image" Target="../media/image183.wmf"/><Relationship Id="rId27" Type="http://schemas.openxmlformats.org/officeDocument/2006/relationships/image" Target="../media/image188.jpeg"/><Relationship Id="rId30" Type="http://schemas.openxmlformats.org/officeDocument/2006/relationships/oleObject" Target="../embeddings/oleObject161.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oleObject" Target="../embeddings/oleObject165.bin"/><Relationship Id="rId18" Type="http://schemas.openxmlformats.org/officeDocument/2006/relationships/image" Target="../media/image194.wmf"/><Relationship Id="rId26" Type="http://schemas.openxmlformats.org/officeDocument/2006/relationships/image" Target="../media/image197.wmf"/><Relationship Id="rId3" Type="http://schemas.openxmlformats.org/officeDocument/2006/relationships/audio" Target="../media/media47.m4a"/><Relationship Id="rId21" Type="http://schemas.openxmlformats.org/officeDocument/2006/relationships/oleObject" Target="../embeddings/oleObject169.bin"/><Relationship Id="rId7" Type="http://schemas.openxmlformats.org/officeDocument/2006/relationships/oleObject" Target="../embeddings/oleObject162.bin"/><Relationship Id="rId12" Type="http://schemas.openxmlformats.org/officeDocument/2006/relationships/image" Target="../media/image191.wmf"/><Relationship Id="rId17" Type="http://schemas.openxmlformats.org/officeDocument/2006/relationships/oleObject" Target="../embeddings/oleObject167.bin"/><Relationship Id="rId25" Type="http://schemas.openxmlformats.org/officeDocument/2006/relationships/oleObject" Target="../embeddings/oleObject170.bin"/><Relationship Id="rId2" Type="http://schemas.microsoft.com/office/2007/relationships/media" Target="../media/media47.m4a"/><Relationship Id="rId16" Type="http://schemas.openxmlformats.org/officeDocument/2006/relationships/image" Target="../media/image193.wmf"/><Relationship Id="rId20" Type="http://schemas.openxmlformats.org/officeDocument/2006/relationships/image" Target="../media/image195.wmf"/><Relationship Id="rId29" Type="http://schemas.openxmlformats.org/officeDocument/2006/relationships/image" Target="../media/image4.png"/><Relationship Id="rId1" Type="http://schemas.openxmlformats.org/officeDocument/2006/relationships/vmlDrawing" Target="../drawings/vmlDrawing31.vml"/><Relationship Id="rId6" Type="http://schemas.openxmlformats.org/officeDocument/2006/relationships/image" Target="../media/image8.png"/><Relationship Id="rId11" Type="http://schemas.openxmlformats.org/officeDocument/2006/relationships/oleObject" Target="../embeddings/oleObject164.bin"/><Relationship Id="rId24" Type="http://schemas.openxmlformats.org/officeDocument/2006/relationships/image" Target="../media/image213.png"/><Relationship Id="rId5" Type="http://schemas.openxmlformats.org/officeDocument/2006/relationships/notesSlide" Target="../notesSlides/notesSlide50.xml"/><Relationship Id="rId15" Type="http://schemas.openxmlformats.org/officeDocument/2006/relationships/oleObject" Target="../embeddings/oleObject166.bin"/><Relationship Id="rId23" Type="http://schemas.openxmlformats.org/officeDocument/2006/relationships/image" Target="../media/image198.png"/><Relationship Id="rId28" Type="http://schemas.openxmlformats.org/officeDocument/2006/relationships/image" Target="../media/image215.png"/><Relationship Id="rId10" Type="http://schemas.openxmlformats.org/officeDocument/2006/relationships/image" Target="../media/image190.wmf"/><Relationship Id="rId19" Type="http://schemas.openxmlformats.org/officeDocument/2006/relationships/oleObject" Target="../embeddings/oleObject168.bin"/><Relationship Id="rId4" Type="http://schemas.openxmlformats.org/officeDocument/2006/relationships/slideLayout" Target="../slideLayouts/slideLayout12.xml"/><Relationship Id="rId9" Type="http://schemas.openxmlformats.org/officeDocument/2006/relationships/oleObject" Target="../embeddings/oleObject163.bin"/><Relationship Id="rId14" Type="http://schemas.openxmlformats.org/officeDocument/2006/relationships/image" Target="../media/image192.wmf"/><Relationship Id="rId22" Type="http://schemas.openxmlformats.org/officeDocument/2006/relationships/image" Target="../media/image196.wmf"/><Relationship Id="rId27" Type="http://schemas.openxmlformats.org/officeDocument/2006/relationships/image" Target="../media/image199.png"/></Relationships>
</file>

<file path=ppt/slides/_rels/slide51.xml.rels><?xml version="1.0" encoding="UTF-8" standalone="yes"?>
<Relationships xmlns="http://schemas.openxmlformats.org/package/2006/relationships"><Relationship Id="rId8" Type="http://schemas.openxmlformats.org/officeDocument/2006/relationships/image" Target="../media/image200.wmf"/><Relationship Id="rId13" Type="http://schemas.openxmlformats.org/officeDocument/2006/relationships/oleObject" Target="../embeddings/oleObject174.bin"/><Relationship Id="rId18" Type="http://schemas.openxmlformats.org/officeDocument/2006/relationships/oleObject" Target="../embeddings/oleObject176.bin"/><Relationship Id="rId26" Type="http://schemas.openxmlformats.org/officeDocument/2006/relationships/image" Target="../media/image226.png"/><Relationship Id="rId3" Type="http://schemas.openxmlformats.org/officeDocument/2006/relationships/audio" Target="../media/media48.m4a"/><Relationship Id="rId21" Type="http://schemas.openxmlformats.org/officeDocument/2006/relationships/image" Target="../media/image206.wmf"/><Relationship Id="rId7" Type="http://schemas.openxmlformats.org/officeDocument/2006/relationships/oleObject" Target="../embeddings/oleObject171.bin"/><Relationship Id="rId12" Type="http://schemas.openxmlformats.org/officeDocument/2006/relationships/image" Target="../media/image202.wmf"/><Relationship Id="rId17" Type="http://schemas.openxmlformats.org/officeDocument/2006/relationships/image" Target="../media/image204.wmf"/><Relationship Id="rId25" Type="http://schemas.openxmlformats.org/officeDocument/2006/relationships/image" Target="../media/image208.wmf"/><Relationship Id="rId2" Type="http://schemas.microsoft.com/office/2007/relationships/media" Target="../media/media48.m4a"/><Relationship Id="rId16" Type="http://schemas.openxmlformats.org/officeDocument/2006/relationships/oleObject" Target="../embeddings/oleObject175.bin"/><Relationship Id="rId20" Type="http://schemas.openxmlformats.org/officeDocument/2006/relationships/oleObject" Target="../embeddings/oleObject177.bin"/><Relationship Id="rId1" Type="http://schemas.openxmlformats.org/officeDocument/2006/relationships/vmlDrawing" Target="../drawings/vmlDrawing32.vml"/><Relationship Id="rId6" Type="http://schemas.openxmlformats.org/officeDocument/2006/relationships/image" Target="../media/image8.png"/><Relationship Id="rId11" Type="http://schemas.openxmlformats.org/officeDocument/2006/relationships/oleObject" Target="../embeddings/oleObject173.bin"/><Relationship Id="rId24" Type="http://schemas.openxmlformats.org/officeDocument/2006/relationships/oleObject" Target="../embeddings/oleObject179.bin"/><Relationship Id="rId5" Type="http://schemas.openxmlformats.org/officeDocument/2006/relationships/notesSlide" Target="../notesSlides/notesSlide51.xml"/><Relationship Id="rId15" Type="http://schemas.openxmlformats.org/officeDocument/2006/relationships/image" Target="../media/image225.png"/><Relationship Id="rId23" Type="http://schemas.openxmlformats.org/officeDocument/2006/relationships/image" Target="../media/image207.wmf"/><Relationship Id="rId10" Type="http://schemas.openxmlformats.org/officeDocument/2006/relationships/image" Target="../media/image201.wmf"/><Relationship Id="rId19" Type="http://schemas.openxmlformats.org/officeDocument/2006/relationships/image" Target="../media/image205.wmf"/><Relationship Id="rId4" Type="http://schemas.openxmlformats.org/officeDocument/2006/relationships/slideLayout" Target="../slideLayouts/slideLayout12.xml"/><Relationship Id="rId9" Type="http://schemas.openxmlformats.org/officeDocument/2006/relationships/oleObject" Target="../embeddings/oleObject172.bin"/><Relationship Id="rId14" Type="http://schemas.openxmlformats.org/officeDocument/2006/relationships/image" Target="../media/image203.wmf"/><Relationship Id="rId22" Type="http://schemas.openxmlformats.org/officeDocument/2006/relationships/oleObject" Target="../embeddings/oleObject178.bin"/><Relationship Id="rId27"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image" Target="../media/image209.wmf"/><Relationship Id="rId13" Type="http://schemas.openxmlformats.org/officeDocument/2006/relationships/image" Target="../media/image211.wmf"/><Relationship Id="rId18" Type="http://schemas.openxmlformats.org/officeDocument/2006/relationships/image" Target="../media/image213.wmf"/><Relationship Id="rId3" Type="http://schemas.openxmlformats.org/officeDocument/2006/relationships/audio" Target="../media/media49.m4a"/><Relationship Id="rId21" Type="http://schemas.openxmlformats.org/officeDocument/2006/relationships/oleObject" Target="../embeddings/oleObject186.bin"/><Relationship Id="rId7" Type="http://schemas.openxmlformats.org/officeDocument/2006/relationships/oleObject" Target="../embeddings/oleObject180.bin"/><Relationship Id="rId12" Type="http://schemas.openxmlformats.org/officeDocument/2006/relationships/oleObject" Target="../embeddings/oleObject182.bin"/><Relationship Id="rId17" Type="http://schemas.openxmlformats.org/officeDocument/2006/relationships/oleObject" Target="../embeddings/oleObject184.bin"/><Relationship Id="rId2" Type="http://schemas.microsoft.com/office/2007/relationships/media" Target="../media/media49.m4a"/><Relationship Id="rId16" Type="http://schemas.openxmlformats.org/officeDocument/2006/relationships/image" Target="../media/image212.wmf"/><Relationship Id="rId20" Type="http://schemas.openxmlformats.org/officeDocument/2006/relationships/image" Target="../media/image214.wmf"/><Relationship Id="rId1" Type="http://schemas.openxmlformats.org/officeDocument/2006/relationships/vmlDrawing" Target="../drawings/vmlDrawing33.vml"/><Relationship Id="rId6" Type="http://schemas.openxmlformats.org/officeDocument/2006/relationships/image" Target="../media/image8.png"/><Relationship Id="rId11" Type="http://schemas.openxmlformats.org/officeDocument/2006/relationships/image" Target="../media/image210.wmf"/><Relationship Id="rId5" Type="http://schemas.openxmlformats.org/officeDocument/2006/relationships/notesSlide" Target="../notesSlides/notesSlide52.xml"/><Relationship Id="rId15" Type="http://schemas.openxmlformats.org/officeDocument/2006/relationships/oleObject" Target="../embeddings/oleObject183.bin"/><Relationship Id="rId23" Type="http://schemas.openxmlformats.org/officeDocument/2006/relationships/image" Target="../media/image4.png"/><Relationship Id="rId10" Type="http://schemas.openxmlformats.org/officeDocument/2006/relationships/oleObject" Target="../embeddings/oleObject181.bin"/><Relationship Id="rId19" Type="http://schemas.openxmlformats.org/officeDocument/2006/relationships/oleObject" Target="../embeddings/oleObject185.bin"/><Relationship Id="rId4" Type="http://schemas.openxmlformats.org/officeDocument/2006/relationships/slideLayout" Target="../slideLayouts/slideLayout12.xml"/><Relationship Id="rId9" Type="http://schemas.openxmlformats.org/officeDocument/2006/relationships/image" Target="../media/image234.png"/><Relationship Id="rId14" Type="http://schemas.openxmlformats.org/officeDocument/2006/relationships/image" Target="../media/image235.png"/><Relationship Id="rId22" Type="http://schemas.openxmlformats.org/officeDocument/2006/relationships/image" Target="../media/image215.wmf"/></Relationships>
</file>

<file path=ppt/slides/_rels/slide53.x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audio" Target="../media/media50.m4a"/><Relationship Id="rId7" Type="http://schemas.openxmlformats.org/officeDocument/2006/relationships/oleObject" Target="../embeddings/oleObject187.bin"/><Relationship Id="rId12" Type="http://schemas.openxmlformats.org/officeDocument/2006/relationships/image" Target="../media/image4.png"/><Relationship Id="rId2" Type="http://schemas.microsoft.com/office/2007/relationships/media" Target="../media/media50.m4a"/><Relationship Id="rId1" Type="http://schemas.openxmlformats.org/officeDocument/2006/relationships/vmlDrawing" Target="../drawings/vmlDrawing34.vml"/><Relationship Id="rId6" Type="http://schemas.openxmlformats.org/officeDocument/2006/relationships/image" Target="../media/image8.png"/><Relationship Id="rId11" Type="http://schemas.openxmlformats.org/officeDocument/2006/relationships/image" Target="../media/image217.emf"/><Relationship Id="rId5" Type="http://schemas.openxmlformats.org/officeDocument/2006/relationships/notesSlide" Target="../notesSlides/notesSlide53.xml"/><Relationship Id="rId10" Type="http://schemas.openxmlformats.org/officeDocument/2006/relationships/oleObject" Target="../embeddings/oleObject188.bin"/><Relationship Id="rId4" Type="http://schemas.openxmlformats.org/officeDocument/2006/relationships/slideLayout" Target="../slideLayouts/slideLayout12.xml"/><Relationship Id="rId9" Type="http://schemas.openxmlformats.org/officeDocument/2006/relationships/image" Target="../media/image218.png"/></Relationships>
</file>

<file path=ppt/slides/_rels/slide54.xml.rels><?xml version="1.0" encoding="UTF-8" standalone="yes"?>
<Relationships xmlns="http://schemas.openxmlformats.org/package/2006/relationships"><Relationship Id="rId8" Type="http://schemas.openxmlformats.org/officeDocument/2006/relationships/image" Target="../media/image219.wmf"/><Relationship Id="rId13" Type="http://schemas.openxmlformats.org/officeDocument/2006/relationships/oleObject" Target="../embeddings/oleObject192.bin"/><Relationship Id="rId18" Type="http://schemas.openxmlformats.org/officeDocument/2006/relationships/image" Target="../media/image224.wmf"/><Relationship Id="rId3" Type="http://schemas.openxmlformats.org/officeDocument/2006/relationships/audio" Target="../media/media51.m4a"/><Relationship Id="rId7" Type="http://schemas.openxmlformats.org/officeDocument/2006/relationships/oleObject" Target="../embeddings/oleObject189.bin"/><Relationship Id="rId12" Type="http://schemas.openxmlformats.org/officeDocument/2006/relationships/image" Target="../media/image221.wmf"/><Relationship Id="rId17" Type="http://schemas.openxmlformats.org/officeDocument/2006/relationships/oleObject" Target="../embeddings/oleObject194.bin"/><Relationship Id="rId2" Type="http://schemas.microsoft.com/office/2007/relationships/media" Target="../media/media51.m4a"/><Relationship Id="rId16" Type="http://schemas.openxmlformats.org/officeDocument/2006/relationships/image" Target="../media/image223.wmf"/><Relationship Id="rId1" Type="http://schemas.openxmlformats.org/officeDocument/2006/relationships/vmlDrawing" Target="../drawings/vmlDrawing35.vml"/><Relationship Id="rId6" Type="http://schemas.openxmlformats.org/officeDocument/2006/relationships/image" Target="../media/image8.png"/><Relationship Id="rId11" Type="http://schemas.openxmlformats.org/officeDocument/2006/relationships/oleObject" Target="../embeddings/oleObject191.bin"/><Relationship Id="rId5" Type="http://schemas.openxmlformats.org/officeDocument/2006/relationships/notesSlide" Target="../notesSlides/notesSlide54.xml"/><Relationship Id="rId15" Type="http://schemas.openxmlformats.org/officeDocument/2006/relationships/oleObject" Target="../embeddings/oleObject193.bin"/><Relationship Id="rId10" Type="http://schemas.openxmlformats.org/officeDocument/2006/relationships/image" Target="../media/image220.wmf"/><Relationship Id="rId19" Type="http://schemas.openxmlformats.org/officeDocument/2006/relationships/image" Target="../media/image4.png"/><Relationship Id="rId4" Type="http://schemas.openxmlformats.org/officeDocument/2006/relationships/slideLayout" Target="../slideLayouts/slideLayout12.xml"/><Relationship Id="rId9" Type="http://schemas.openxmlformats.org/officeDocument/2006/relationships/oleObject" Target="../embeddings/oleObject190.bin"/><Relationship Id="rId14" Type="http://schemas.openxmlformats.org/officeDocument/2006/relationships/image" Target="../media/image222.wmf"/></Relationships>
</file>

<file path=ppt/slides/_rels/slide55.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oleObject" Target="../embeddings/oleObject197.bin"/><Relationship Id="rId18" Type="http://schemas.openxmlformats.org/officeDocument/2006/relationships/image" Target="../media/image229.emf"/><Relationship Id="rId3" Type="http://schemas.openxmlformats.org/officeDocument/2006/relationships/audio" Target="../media/media52.m4a"/><Relationship Id="rId21" Type="http://schemas.openxmlformats.org/officeDocument/2006/relationships/oleObject" Target="../embeddings/oleObject201.bin"/><Relationship Id="rId7" Type="http://schemas.openxmlformats.org/officeDocument/2006/relationships/image" Target="../media/image232.png"/><Relationship Id="rId12" Type="http://schemas.openxmlformats.org/officeDocument/2006/relationships/image" Target="../media/image226.wmf"/><Relationship Id="rId17" Type="http://schemas.openxmlformats.org/officeDocument/2006/relationships/oleObject" Target="../embeddings/oleObject199.bin"/><Relationship Id="rId2" Type="http://schemas.microsoft.com/office/2007/relationships/media" Target="../media/media52.m4a"/><Relationship Id="rId16" Type="http://schemas.openxmlformats.org/officeDocument/2006/relationships/image" Target="../media/image228.wmf"/><Relationship Id="rId20" Type="http://schemas.openxmlformats.org/officeDocument/2006/relationships/image" Target="../media/image230.wmf"/><Relationship Id="rId1" Type="http://schemas.openxmlformats.org/officeDocument/2006/relationships/vmlDrawing" Target="../drawings/vmlDrawing36.vml"/><Relationship Id="rId6" Type="http://schemas.openxmlformats.org/officeDocument/2006/relationships/image" Target="../media/image8.png"/><Relationship Id="rId11" Type="http://schemas.openxmlformats.org/officeDocument/2006/relationships/oleObject" Target="../embeddings/oleObject196.bin"/><Relationship Id="rId5" Type="http://schemas.openxmlformats.org/officeDocument/2006/relationships/notesSlide" Target="../notesSlides/notesSlide55.xml"/><Relationship Id="rId15" Type="http://schemas.openxmlformats.org/officeDocument/2006/relationships/oleObject" Target="../embeddings/oleObject198.bin"/><Relationship Id="rId23" Type="http://schemas.openxmlformats.org/officeDocument/2006/relationships/image" Target="../media/image4.png"/><Relationship Id="rId10" Type="http://schemas.openxmlformats.org/officeDocument/2006/relationships/image" Target="../media/image225.wmf"/><Relationship Id="rId19" Type="http://schemas.openxmlformats.org/officeDocument/2006/relationships/oleObject" Target="../embeddings/oleObject200.bin"/><Relationship Id="rId4" Type="http://schemas.openxmlformats.org/officeDocument/2006/relationships/slideLayout" Target="../slideLayouts/slideLayout12.xml"/><Relationship Id="rId9" Type="http://schemas.openxmlformats.org/officeDocument/2006/relationships/oleObject" Target="../embeddings/oleObject195.bin"/><Relationship Id="rId14" Type="http://schemas.openxmlformats.org/officeDocument/2006/relationships/image" Target="../media/image227.wmf"/><Relationship Id="rId22" Type="http://schemas.openxmlformats.org/officeDocument/2006/relationships/image" Target="../media/image231.wmf"/></Relationships>
</file>

<file path=ppt/slides/_rels/slide56.xml.rels><?xml version="1.0" encoding="UTF-8" standalone="yes"?>
<Relationships xmlns="http://schemas.openxmlformats.org/package/2006/relationships"><Relationship Id="rId8" Type="http://schemas.openxmlformats.org/officeDocument/2006/relationships/image" Target="../media/image233.wmf"/><Relationship Id="rId13" Type="http://schemas.openxmlformats.org/officeDocument/2006/relationships/oleObject" Target="../embeddings/oleObject205.bin"/><Relationship Id="rId3" Type="http://schemas.openxmlformats.org/officeDocument/2006/relationships/audio" Target="../media/media53.m4a"/><Relationship Id="rId7" Type="http://schemas.openxmlformats.org/officeDocument/2006/relationships/oleObject" Target="../embeddings/oleObject202.bin"/><Relationship Id="rId12" Type="http://schemas.openxmlformats.org/officeDocument/2006/relationships/image" Target="../media/image235.wmf"/><Relationship Id="rId17" Type="http://schemas.openxmlformats.org/officeDocument/2006/relationships/image" Target="../media/image4.png"/><Relationship Id="rId2" Type="http://schemas.microsoft.com/office/2007/relationships/media" Target="../media/media53.m4a"/><Relationship Id="rId16" Type="http://schemas.openxmlformats.org/officeDocument/2006/relationships/image" Target="../media/image237.wmf"/><Relationship Id="rId1" Type="http://schemas.openxmlformats.org/officeDocument/2006/relationships/vmlDrawing" Target="../drawings/vmlDrawing37.vml"/><Relationship Id="rId6" Type="http://schemas.openxmlformats.org/officeDocument/2006/relationships/image" Target="../media/image8.png"/><Relationship Id="rId11" Type="http://schemas.openxmlformats.org/officeDocument/2006/relationships/oleObject" Target="../embeddings/oleObject204.bin"/><Relationship Id="rId5" Type="http://schemas.openxmlformats.org/officeDocument/2006/relationships/notesSlide" Target="../notesSlides/notesSlide56.xml"/><Relationship Id="rId15" Type="http://schemas.openxmlformats.org/officeDocument/2006/relationships/oleObject" Target="../embeddings/oleObject206.bin"/><Relationship Id="rId10" Type="http://schemas.openxmlformats.org/officeDocument/2006/relationships/image" Target="../media/image234.wmf"/><Relationship Id="rId4" Type="http://schemas.openxmlformats.org/officeDocument/2006/relationships/slideLayout" Target="../slideLayouts/slideLayout12.xml"/><Relationship Id="rId9" Type="http://schemas.openxmlformats.org/officeDocument/2006/relationships/oleObject" Target="../embeddings/oleObject203.bin"/><Relationship Id="rId14" Type="http://schemas.openxmlformats.org/officeDocument/2006/relationships/image" Target="../media/image236.wmf"/></Relationships>
</file>

<file path=ppt/slides/_rels/slide57.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audio" Target="../media/media54.m4a"/><Relationship Id="rId7" Type="http://schemas.openxmlformats.org/officeDocument/2006/relationships/oleObject" Target="../embeddings/oleObject207.bin"/><Relationship Id="rId2" Type="http://schemas.microsoft.com/office/2007/relationships/media" Target="../media/media54.m4a"/><Relationship Id="rId1" Type="http://schemas.openxmlformats.org/officeDocument/2006/relationships/vmlDrawing" Target="../drawings/vmlDrawing38.v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notesSlide" Target="../notesSlides/notesSlide57.xml"/><Relationship Id="rId10" Type="http://schemas.openxmlformats.org/officeDocument/2006/relationships/image" Target="../media/image239.png"/><Relationship Id="rId4" Type="http://schemas.openxmlformats.org/officeDocument/2006/relationships/slideLayout" Target="../slideLayouts/slideLayout12.xml"/><Relationship Id="rId9" Type="http://schemas.openxmlformats.org/officeDocument/2006/relationships/oleObject" Target="../embeddings/oleObject208.bin"/></Relationships>
</file>

<file path=ppt/slides/_rels/slide58.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slideLayout" Target="../slideLayouts/slideLayout12.xml"/><Relationship Id="rId7" Type="http://schemas.openxmlformats.org/officeDocument/2006/relationships/image" Target="../media/image241.png"/><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240.png"/><Relationship Id="rId5" Type="http://schemas.openxmlformats.org/officeDocument/2006/relationships/image" Target="../media/image8.png"/><Relationship Id="rId4" Type="http://schemas.openxmlformats.org/officeDocument/2006/relationships/notesSlide" Target="../notesSlides/notesSlide58.xml"/><Relationship Id="rId9"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243.jpg"/><Relationship Id="rId5" Type="http://schemas.openxmlformats.org/officeDocument/2006/relationships/image" Target="../media/image8.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244.jpg"/><Relationship Id="rId5" Type="http://schemas.openxmlformats.org/officeDocument/2006/relationships/image" Target="../media/image8.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8" Type="http://schemas.openxmlformats.org/officeDocument/2006/relationships/image" Target="../media/image245.jpeg"/><Relationship Id="rId3" Type="http://schemas.openxmlformats.org/officeDocument/2006/relationships/tags" Target="../tags/tag22.xml"/><Relationship Id="rId7" Type="http://schemas.openxmlformats.org/officeDocument/2006/relationships/notesSlide" Target="../notesSlides/notesSlide6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7.xml"/><Relationship Id="rId5" Type="http://schemas.openxmlformats.org/officeDocument/2006/relationships/audio" Target="../media/media58.m4a"/><Relationship Id="rId4" Type="http://schemas.microsoft.com/office/2007/relationships/media" Target="../media/media58.m4a"/><Relationship Id="rId9" Type="http://schemas.openxmlformats.org/officeDocument/2006/relationships/image" Target="../media/image4.png"/></Relationships>
</file>

<file path=ppt/slides/_rels/slide62.xml.rels><?xml version="1.0" encoding="UTF-8" standalone="yes"?>
<Relationships xmlns="http://schemas.openxmlformats.org/package/2006/relationships"><Relationship Id="rId8" Type="http://schemas.openxmlformats.org/officeDocument/2006/relationships/image" Target="../media/image248.jpeg"/><Relationship Id="rId3" Type="http://schemas.openxmlformats.org/officeDocument/2006/relationships/audio" Target="../media/media59.m4a"/><Relationship Id="rId7" Type="http://schemas.openxmlformats.org/officeDocument/2006/relationships/image" Target="../media/image247.jpeg"/><Relationship Id="rId12" Type="http://schemas.openxmlformats.org/officeDocument/2006/relationships/image" Target="../media/image4.png"/><Relationship Id="rId2" Type="http://schemas.microsoft.com/office/2007/relationships/media" Target="../media/media59.m4a"/><Relationship Id="rId1" Type="http://schemas.openxmlformats.org/officeDocument/2006/relationships/vmlDrawing" Target="../drawings/vmlDrawing39.vml"/><Relationship Id="rId6" Type="http://schemas.openxmlformats.org/officeDocument/2006/relationships/image" Target="../media/image8.png"/><Relationship Id="rId11" Type="http://schemas.openxmlformats.org/officeDocument/2006/relationships/image" Target="../media/image246.wmf"/><Relationship Id="rId5" Type="http://schemas.openxmlformats.org/officeDocument/2006/relationships/notesSlide" Target="../notesSlides/notesSlide62.xml"/><Relationship Id="rId10" Type="http://schemas.openxmlformats.org/officeDocument/2006/relationships/oleObject" Target="../embeddings/oleObject209.bin"/><Relationship Id="rId4" Type="http://schemas.openxmlformats.org/officeDocument/2006/relationships/slideLayout" Target="../slideLayouts/slideLayout14.xml"/><Relationship Id="rId9" Type="http://schemas.openxmlformats.org/officeDocument/2006/relationships/image" Target="../media/image249.jpeg"/></Relationships>
</file>

<file path=ppt/slides/_rels/slide63.xml.rels><?xml version="1.0" encoding="UTF-8" standalone="yes"?>
<Relationships xmlns="http://schemas.openxmlformats.org/package/2006/relationships"><Relationship Id="rId8" Type="http://schemas.openxmlformats.org/officeDocument/2006/relationships/image" Target="../media/image250.wmf"/><Relationship Id="rId13" Type="http://schemas.openxmlformats.org/officeDocument/2006/relationships/image" Target="../media/image276.png"/><Relationship Id="rId18" Type="http://schemas.openxmlformats.org/officeDocument/2006/relationships/oleObject" Target="../embeddings/oleObject148.bin"/><Relationship Id="rId26" Type="http://schemas.openxmlformats.org/officeDocument/2006/relationships/oleObject" Target="../embeddings/oleObject214.bin"/><Relationship Id="rId3" Type="http://schemas.openxmlformats.org/officeDocument/2006/relationships/audio" Target="../media/media60.m4a"/><Relationship Id="rId21" Type="http://schemas.openxmlformats.org/officeDocument/2006/relationships/image" Target="../media/image173.wmf"/><Relationship Id="rId7" Type="http://schemas.openxmlformats.org/officeDocument/2006/relationships/oleObject" Target="../embeddings/oleObject210.bin"/><Relationship Id="rId12" Type="http://schemas.openxmlformats.org/officeDocument/2006/relationships/image" Target="../media/image237.wmf"/><Relationship Id="rId17" Type="http://schemas.openxmlformats.org/officeDocument/2006/relationships/image" Target="../media/image27.wmf"/><Relationship Id="rId25" Type="http://schemas.openxmlformats.org/officeDocument/2006/relationships/image" Target="../media/image244.jpg"/><Relationship Id="rId2" Type="http://schemas.microsoft.com/office/2007/relationships/media" Target="../media/media60.m4a"/><Relationship Id="rId16" Type="http://schemas.openxmlformats.org/officeDocument/2006/relationships/oleObject" Target="../embeddings/oleObject147.bin"/><Relationship Id="rId20" Type="http://schemas.openxmlformats.org/officeDocument/2006/relationships/oleObject" Target="../embeddings/oleObject148.bin"/><Relationship Id="rId29" Type="http://schemas.openxmlformats.org/officeDocument/2006/relationships/image" Target="../media/image253.wmf"/><Relationship Id="rId1" Type="http://schemas.openxmlformats.org/officeDocument/2006/relationships/vmlDrawing" Target="../drawings/vmlDrawing40.vml"/><Relationship Id="rId6" Type="http://schemas.openxmlformats.org/officeDocument/2006/relationships/image" Target="../media/image8.png"/><Relationship Id="rId11" Type="http://schemas.openxmlformats.org/officeDocument/2006/relationships/oleObject" Target="../embeddings/oleObject212.bin"/><Relationship Id="rId24" Type="http://schemas.openxmlformats.org/officeDocument/2006/relationships/image" Target="../media/image251.wmf"/><Relationship Id="rId32" Type="http://schemas.openxmlformats.org/officeDocument/2006/relationships/image" Target="../media/image4.png"/><Relationship Id="rId5" Type="http://schemas.openxmlformats.org/officeDocument/2006/relationships/notesSlide" Target="../notesSlides/notesSlide63.xml"/><Relationship Id="rId15" Type="http://schemas.openxmlformats.org/officeDocument/2006/relationships/image" Target="../media/image27.wmf"/><Relationship Id="rId23" Type="http://schemas.openxmlformats.org/officeDocument/2006/relationships/oleObject" Target="../embeddings/oleObject213.bin"/><Relationship Id="rId28" Type="http://schemas.openxmlformats.org/officeDocument/2006/relationships/oleObject" Target="../embeddings/oleObject215.bin"/><Relationship Id="rId10" Type="http://schemas.openxmlformats.org/officeDocument/2006/relationships/image" Target="../media/image236.wmf"/><Relationship Id="rId19" Type="http://schemas.openxmlformats.org/officeDocument/2006/relationships/image" Target="../media/image173.wmf"/><Relationship Id="rId31" Type="http://schemas.openxmlformats.org/officeDocument/2006/relationships/image" Target="../media/image254.wmf"/><Relationship Id="rId4" Type="http://schemas.openxmlformats.org/officeDocument/2006/relationships/slideLayout" Target="../slideLayouts/slideLayout14.xml"/><Relationship Id="rId9" Type="http://schemas.openxmlformats.org/officeDocument/2006/relationships/oleObject" Target="../embeddings/oleObject211.bin"/><Relationship Id="rId14" Type="http://schemas.openxmlformats.org/officeDocument/2006/relationships/oleObject" Target="../embeddings/oleObject147.bin"/><Relationship Id="rId22" Type="http://schemas.openxmlformats.org/officeDocument/2006/relationships/image" Target="../media/image277.png"/><Relationship Id="rId27" Type="http://schemas.openxmlformats.org/officeDocument/2006/relationships/image" Target="../media/image252.wmf"/><Relationship Id="rId30" Type="http://schemas.openxmlformats.org/officeDocument/2006/relationships/oleObject" Target="../embeddings/oleObject216.bin"/></Relationships>
</file>

<file path=ppt/slides/_rels/slide64.xml.rels><?xml version="1.0" encoding="UTF-8" standalone="yes"?>
<Relationships xmlns="http://schemas.openxmlformats.org/package/2006/relationships"><Relationship Id="rId13" Type="http://schemas.openxmlformats.org/officeDocument/2006/relationships/oleObject" Target="../embeddings/oleObject147.bin"/><Relationship Id="rId18" Type="http://schemas.openxmlformats.org/officeDocument/2006/relationships/image" Target="../media/image173.wmf"/><Relationship Id="rId26" Type="http://schemas.openxmlformats.org/officeDocument/2006/relationships/oleObject" Target="../embeddings/oleObject222.bin"/><Relationship Id="rId3" Type="http://schemas.openxmlformats.org/officeDocument/2006/relationships/audio" Target="../media/media61.m4a"/><Relationship Id="rId21" Type="http://schemas.openxmlformats.org/officeDocument/2006/relationships/oleObject" Target="../embeddings/oleObject220.bin"/><Relationship Id="rId34" Type="http://schemas.openxmlformats.org/officeDocument/2006/relationships/image" Target="../media/image4.png"/><Relationship Id="rId7" Type="http://schemas.openxmlformats.org/officeDocument/2006/relationships/image" Target="../media/image255.wmf"/><Relationship Id="rId12" Type="http://schemas.openxmlformats.org/officeDocument/2006/relationships/image" Target="../media/image276.png"/><Relationship Id="rId17" Type="http://schemas.openxmlformats.org/officeDocument/2006/relationships/oleObject" Target="../embeddings/oleObject148.bin"/><Relationship Id="rId25" Type="http://schemas.openxmlformats.org/officeDocument/2006/relationships/image" Target="../media/image282.png"/><Relationship Id="rId33" Type="http://schemas.openxmlformats.org/officeDocument/2006/relationships/image" Target="../media/image258.wmf"/><Relationship Id="rId2" Type="http://schemas.microsoft.com/office/2007/relationships/media" Target="../media/media61.m4a"/><Relationship Id="rId16" Type="http://schemas.openxmlformats.org/officeDocument/2006/relationships/image" Target="../media/image27.wmf"/><Relationship Id="rId20" Type="http://schemas.openxmlformats.org/officeDocument/2006/relationships/image" Target="../media/image173.wmf"/><Relationship Id="rId29" Type="http://schemas.openxmlformats.org/officeDocument/2006/relationships/image" Target="../media/image256.wmf"/><Relationship Id="rId1" Type="http://schemas.openxmlformats.org/officeDocument/2006/relationships/vmlDrawing" Target="../drawings/vmlDrawing41.vml"/><Relationship Id="rId6" Type="http://schemas.openxmlformats.org/officeDocument/2006/relationships/oleObject" Target="../embeddings/oleObject217.bin"/><Relationship Id="rId11" Type="http://schemas.openxmlformats.org/officeDocument/2006/relationships/image" Target="../media/image237.wmf"/><Relationship Id="rId24" Type="http://schemas.openxmlformats.org/officeDocument/2006/relationships/image" Target="../media/image253.wmf"/><Relationship Id="rId32" Type="http://schemas.openxmlformats.org/officeDocument/2006/relationships/oleObject" Target="../embeddings/oleObject225.bin"/><Relationship Id="rId5" Type="http://schemas.openxmlformats.org/officeDocument/2006/relationships/image" Target="../media/image8.png"/><Relationship Id="rId15" Type="http://schemas.openxmlformats.org/officeDocument/2006/relationships/oleObject" Target="../embeddings/oleObject147.bin"/><Relationship Id="rId23" Type="http://schemas.openxmlformats.org/officeDocument/2006/relationships/oleObject" Target="../embeddings/oleObject221.bin"/><Relationship Id="rId28" Type="http://schemas.openxmlformats.org/officeDocument/2006/relationships/oleObject" Target="../embeddings/oleObject223.bin"/><Relationship Id="rId10" Type="http://schemas.openxmlformats.org/officeDocument/2006/relationships/oleObject" Target="../embeddings/oleObject219.bin"/><Relationship Id="rId19" Type="http://schemas.openxmlformats.org/officeDocument/2006/relationships/oleObject" Target="../embeddings/oleObject148.bin"/><Relationship Id="rId31" Type="http://schemas.openxmlformats.org/officeDocument/2006/relationships/image" Target="../media/image257.wmf"/><Relationship Id="rId4" Type="http://schemas.openxmlformats.org/officeDocument/2006/relationships/slideLayout" Target="../slideLayouts/slideLayout14.xml"/><Relationship Id="rId9" Type="http://schemas.openxmlformats.org/officeDocument/2006/relationships/image" Target="../media/image236.wmf"/><Relationship Id="rId14" Type="http://schemas.openxmlformats.org/officeDocument/2006/relationships/image" Target="../media/image27.wmf"/><Relationship Id="rId22" Type="http://schemas.openxmlformats.org/officeDocument/2006/relationships/image" Target="../media/image252.wmf"/><Relationship Id="rId27" Type="http://schemas.openxmlformats.org/officeDocument/2006/relationships/image" Target="../media/image254.wmf"/><Relationship Id="rId30" Type="http://schemas.openxmlformats.org/officeDocument/2006/relationships/oleObject" Target="../embeddings/oleObject224.bin"/><Relationship Id="rId8" Type="http://schemas.openxmlformats.org/officeDocument/2006/relationships/oleObject" Target="../embeddings/oleObject218.bin"/></Relationships>
</file>

<file path=ppt/slides/_rels/slide65.xml.rels><?xml version="1.0" encoding="UTF-8" standalone="yes"?>
<Relationships xmlns="http://schemas.openxmlformats.org/package/2006/relationships"><Relationship Id="rId13" Type="http://schemas.openxmlformats.org/officeDocument/2006/relationships/oleObject" Target="../embeddings/oleObject147.bin"/><Relationship Id="rId18" Type="http://schemas.openxmlformats.org/officeDocument/2006/relationships/image" Target="../media/image173.wmf"/><Relationship Id="rId26" Type="http://schemas.openxmlformats.org/officeDocument/2006/relationships/oleObject" Target="../embeddings/oleObject231.bin"/><Relationship Id="rId3" Type="http://schemas.openxmlformats.org/officeDocument/2006/relationships/audio" Target="../media/media62.m4a"/><Relationship Id="rId21" Type="http://schemas.openxmlformats.org/officeDocument/2006/relationships/oleObject" Target="../embeddings/oleObject229.bin"/><Relationship Id="rId34" Type="http://schemas.openxmlformats.org/officeDocument/2006/relationships/image" Target="../media/image4.png"/><Relationship Id="rId7" Type="http://schemas.openxmlformats.org/officeDocument/2006/relationships/image" Target="../media/image255.wmf"/><Relationship Id="rId12" Type="http://schemas.openxmlformats.org/officeDocument/2006/relationships/image" Target="../media/image276.png"/><Relationship Id="rId17" Type="http://schemas.openxmlformats.org/officeDocument/2006/relationships/oleObject" Target="../embeddings/oleObject148.bin"/><Relationship Id="rId25" Type="http://schemas.openxmlformats.org/officeDocument/2006/relationships/image" Target="../media/image286.png"/><Relationship Id="rId33" Type="http://schemas.openxmlformats.org/officeDocument/2006/relationships/image" Target="../media/image261.wmf"/><Relationship Id="rId2" Type="http://schemas.microsoft.com/office/2007/relationships/media" Target="../media/media62.m4a"/><Relationship Id="rId16" Type="http://schemas.openxmlformats.org/officeDocument/2006/relationships/image" Target="../media/image27.wmf"/><Relationship Id="rId20" Type="http://schemas.openxmlformats.org/officeDocument/2006/relationships/image" Target="../media/image173.wmf"/><Relationship Id="rId29" Type="http://schemas.openxmlformats.org/officeDocument/2006/relationships/image" Target="../media/image259.wmf"/><Relationship Id="rId1" Type="http://schemas.openxmlformats.org/officeDocument/2006/relationships/vmlDrawing" Target="../drawings/vmlDrawing42.vml"/><Relationship Id="rId6" Type="http://schemas.openxmlformats.org/officeDocument/2006/relationships/oleObject" Target="../embeddings/oleObject226.bin"/><Relationship Id="rId11" Type="http://schemas.openxmlformats.org/officeDocument/2006/relationships/image" Target="../media/image237.wmf"/><Relationship Id="rId24" Type="http://schemas.openxmlformats.org/officeDocument/2006/relationships/image" Target="../media/image253.wmf"/><Relationship Id="rId32" Type="http://schemas.openxmlformats.org/officeDocument/2006/relationships/oleObject" Target="../embeddings/oleObject234.bin"/><Relationship Id="rId5" Type="http://schemas.openxmlformats.org/officeDocument/2006/relationships/image" Target="../media/image8.png"/><Relationship Id="rId15" Type="http://schemas.openxmlformats.org/officeDocument/2006/relationships/oleObject" Target="../embeddings/oleObject147.bin"/><Relationship Id="rId23" Type="http://schemas.openxmlformats.org/officeDocument/2006/relationships/oleObject" Target="../embeddings/oleObject230.bin"/><Relationship Id="rId28" Type="http://schemas.openxmlformats.org/officeDocument/2006/relationships/oleObject" Target="../embeddings/oleObject232.bin"/><Relationship Id="rId10" Type="http://schemas.openxmlformats.org/officeDocument/2006/relationships/oleObject" Target="../embeddings/oleObject228.bin"/><Relationship Id="rId19" Type="http://schemas.openxmlformats.org/officeDocument/2006/relationships/oleObject" Target="../embeddings/oleObject148.bin"/><Relationship Id="rId31" Type="http://schemas.openxmlformats.org/officeDocument/2006/relationships/image" Target="../media/image260.wmf"/><Relationship Id="rId4" Type="http://schemas.openxmlformats.org/officeDocument/2006/relationships/slideLayout" Target="../slideLayouts/slideLayout14.xml"/><Relationship Id="rId9" Type="http://schemas.openxmlformats.org/officeDocument/2006/relationships/image" Target="../media/image236.wmf"/><Relationship Id="rId14" Type="http://schemas.openxmlformats.org/officeDocument/2006/relationships/image" Target="../media/image27.wmf"/><Relationship Id="rId22" Type="http://schemas.openxmlformats.org/officeDocument/2006/relationships/image" Target="../media/image252.wmf"/><Relationship Id="rId27" Type="http://schemas.openxmlformats.org/officeDocument/2006/relationships/image" Target="../media/image254.wmf"/><Relationship Id="rId30" Type="http://schemas.openxmlformats.org/officeDocument/2006/relationships/oleObject" Target="../embeddings/oleObject233.bin"/><Relationship Id="rId8" Type="http://schemas.openxmlformats.org/officeDocument/2006/relationships/oleObject" Target="../embeddings/oleObject227.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36.bin"/><Relationship Id="rId13" Type="http://schemas.openxmlformats.org/officeDocument/2006/relationships/oleObject" Target="../embeddings/oleObject147.bin"/><Relationship Id="rId18" Type="http://schemas.openxmlformats.org/officeDocument/2006/relationships/image" Target="../media/image173.wmf"/><Relationship Id="rId26" Type="http://schemas.openxmlformats.org/officeDocument/2006/relationships/oleObject" Target="../embeddings/oleObject240.bin"/><Relationship Id="rId3" Type="http://schemas.openxmlformats.org/officeDocument/2006/relationships/audio" Target="../media/media63.m4a"/><Relationship Id="rId21" Type="http://schemas.openxmlformats.org/officeDocument/2006/relationships/oleObject" Target="../embeddings/oleObject238.bin"/><Relationship Id="rId7" Type="http://schemas.openxmlformats.org/officeDocument/2006/relationships/image" Target="../media/image255.wmf"/><Relationship Id="rId12" Type="http://schemas.openxmlformats.org/officeDocument/2006/relationships/image" Target="../media/image276.png"/><Relationship Id="rId17" Type="http://schemas.openxmlformats.org/officeDocument/2006/relationships/oleObject" Target="../embeddings/oleObject148.bin"/><Relationship Id="rId25" Type="http://schemas.openxmlformats.org/officeDocument/2006/relationships/image" Target="../media/image289.png"/><Relationship Id="rId2" Type="http://schemas.microsoft.com/office/2007/relationships/media" Target="../media/media63.m4a"/><Relationship Id="rId16" Type="http://schemas.openxmlformats.org/officeDocument/2006/relationships/image" Target="../media/image27.wmf"/><Relationship Id="rId20" Type="http://schemas.openxmlformats.org/officeDocument/2006/relationships/image" Target="../media/image173.wmf"/><Relationship Id="rId29" Type="http://schemas.openxmlformats.org/officeDocument/2006/relationships/image" Target="../media/image262.wmf"/><Relationship Id="rId1" Type="http://schemas.openxmlformats.org/officeDocument/2006/relationships/vmlDrawing" Target="../drawings/vmlDrawing43.vml"/><Relationship Id="rId6" Type="http://schemas.openxmlformats.org/officeDocument/2006/relationships/oleObject" Target="../embeddings/oleObject235.bin"/><Relationship Id="rId11" Type="http://schemas.openxmlformats.org/officeDocument/2006/relationships/image" Target="../media/image237.wmf"/><Relationship Id="rId24" Type="http://schemas.openxmlformats.org/officeDocument/2006/relationships/image" Target="../media/image253.wmf"/><Relationship Id="rId32" Type="http://schemas.openxmlformats.org/officeDocument/2006/relationships/image" Target="../media/image4.png"/><Relationship Id="rId5" Type="http://schemas.openxmlformats.org/officeDocument/2006/relationships/image" Target="../media/image8.png"/><Relationship Id="rId15" Type="http://schemas.openxmlformats.org/officeDocument/2006/relationships/oleObject" Target="../embeddings/oleObject147.bin"/><Relationship Id="rId23" Type="http://schemas.openxmlformats.org/officeDocument/2006/relationships/oleObject" Target="../embeddings/oleObject239.bin"/><Relationship Id="rId28" Type="http://schemas.openxmlformats.org/officeDocument/2006/relationships/oleObject" Target="../embeddings/oleObject241.bin"/><Relationship Id="rId10" Type="http://schemas.openxmlformats.org/officeDocument/2006/relationships/oleObject" Target="../embeddings/oleObject237.bin"/><Relationship Id="rId19" Type="http://schemas.openxmlformats.org/officeDocument/2006/relationships/oleObject" Target="../embeddings/oleObject148.bin"/><Relationship Id="rId31" Type="http://schemas.openxmlformats.org/officeDocument/2006/relationships/image" Target="../media/image263.wmf"/><Relationship Id="rId4" Type="http://schemas.openxmlformats.org/officeDocument/2006/relationships/slideLayout" Target="../slideLayouts/slideLayout14.xml"/><Relationship Id="rId9" Type="http://schemas.openxmlformats.org/officeDocument/2006/relationships/image" Target="../media/image236.wmf"/><Relationship Id="rId14" Type="http://schemas.openxmlformats.org/officeDocument/2006/relationships/image" Target="../media/image27.wmf"/><Relationship Id="rId22" Type="http://schemas.openxmlformats.org/officeDocument/2006/relationships/image" Target="../media/image252.wmf"/><Relationship Id="rId27" Type="http://schemas.openxmlformats.org/officeDocument/2006/relationships/image" Target="../media/image254.wmf"/><Relationship Id="rId30" Type="http://schemas.openxmlformats.org/officeDocument/2006/relationships/oleObject" Target="../embeddings/oleObject242.bin"/></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4.bin"/><Relationship Id="rId18" Type="http://schemas.openxmlformats.org/officeDocument/2006/relationships/image" Target="../media/image16.wmf"/><Relationship Id="rId3" Type="http://schemas.openxmlformats.org/officeDocument/2006/relationships/audio" Target="../media/media7.m4a"/><Relationship Id="rId21" Type="http://schemas.openxmlformats.org/officeDocument/2006/relationships/image" Target="../media/image18.jpeg"/><Relationship Id="rId7" Type="http://schemas.openxmlformats.org/officeDocument/2006/relationships/oleObject" Target="../embeddings/oleObject1.bin"/><Relationship Id="rId12" Type="http://schemas.openxmlformats.org/officeDocument/2006/relationships/image" Target="../media/image13.wmf"/><Relationship Id="rId17" Type="http://schemas.openxmlformats.org/officeDocument/2006/relationships/oleObject" Target="../embeddings/oleObject6.bin"/><Relationship Id="rId2" Type="http://schemas.microsoft.com/office/2007/relationships/media" Target="../media/media7.m4a"/><Relationship Id="rId16" Type="http://schemas.openxmlformats.org/officeDocument/2006/relationships/image" Target="../media/image15.wmf"/><Relationship Id="rId20" Type="http://schemas.openxmlformats.org/officeDocument/2006/relationships/image" Target="../media/image17.wmf"/><Relationship Id="rId1" Type="http://schemas.openxmlformats.org/officeDocument/2006/relationships/vmlDrawing" Target="../drawings/vmlDrawing1.vml"/><Relationship Id="rId6" Type="http://schemas.openxmlformats.org/officeDocument/2006/relationships/image" Target="../media/image8.png"/><Relationship Id="rId11" Type="http://schemas.openxmlformats.org/officeDocument/2006/relationships/oleObject" Target="../embeddings/oleObject3.bin"/><Relationship Id="rId5" Type="http://schemas.openxmlformats.org/officeDocument/2006/relationships/notesSlide" Target="../notesSlides/notesSlide7.xml"/><Relationship Id="rId15" Type="http://schemas.openxmlformats.org/officeDocument/2006/relationships/oleObject" Target="../embeddings/oleObject5.bin"/><Relationship Id="rId10" Type="http://schemas.openxmlformats.org/officeDocument/2006/relationships/image" Target="../media/image12.wmf"/><Relationship Id="rId19" Type="http://schemas.openxmlformats.org/officeDocument/2006/relationships/oleObject" Target="../embeddings/oleObject7.bin"/><Relationship Id="rId4" Type="http://schemas.openxmlformats.org/officeDocument/2006/relationships/slideLayout" Target="../slideLayouts/slideLayout12.xml"/><Relationship Id="rId9" Type="http://schemas.openxmlformats.org/officeDocument/2006/relationships/oleObject" Target="../embeddings/oleObject2.bin"/><Relationship Id="rId14" Type="http://schemas.openxmlformats.org/officeDocument/2006/relationships/image" Target="../media/image14.wmf"/><Relationship Id="rId22"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20.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jpe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0.bin"/><Relationship Id="rId3" Type="http://schemas.openxmlformats.org/officeDocument/2006/relationships/audio" Target="../media/media9.m4a"/><Relationship Id="rId7" Type="http://schemas.openxmlformats.org/officeDocument/2006/relationships/image" Target="../media/image24.png"/><Relationship Id="rId12" Type="http://schemas.openxmlformats.org/officeDocument/2006/relationships/image" Target="../media/image25.png"/><Relationship Id="rId17" Type="http://schemas.openxmlformats.org/officeDocument/2006/relationships/image" Target="../media/image4.png"/><Relationship Id="rId2" Type="http://schemas.microsoft.com/office/2007/relationships/media" Target="../media/media9.m4a"/><Relationship Id="rId16" Type="http://schemas.openxmlformats.org/officeDocument/2006/relationships/image" Target="../media/image23.wmf"/><Relationship Id="rId1" Type="http://schemas.openxmlformats.org/officeDocument/2006/relationships/vmlDrawing" Target="../drawings/vmlDrawing2.vml"/><Relationship Id="rId6" Type="http://schemas.openxmlformats.org/officeDocument/2006/relationships/image" Target="../media/image8.png"/><Relationship Id="rId11" Type="http://schemas.openxmlformats.org/officeDocument/2006/relationships/image" Target="../media/image22.wmf"/><Relationship Id="rId5" Type="http://schemas.openxmlformats.org/officeDocument/2006/relationships/notesSlide" Target="../notesSlides/notesSlide9.xml"/><Relationship Id="rId15" Type="http://schemas.openxmlformats.org/officeDocument/2006/relationships/oleObject" Target="../embeddings/oleObject12.bin"/><Relationship Id="rId10" Type="http://schemas.openxmlformats.org/officeDocument/2006/relationships/oleObject" Target="../embeddings/oleObject9.bin"/><Relationship Id="rId4" Type="http://schemas.openxmlformats.org/officeDocument/2006/relationships/slideLayout" Target="../slideLayouts/slideLayout12.xml"/><Relationship Id="rId9" Type="http://schemas.openxmlformats.org/officeDocument/2006/relationships/image" Target="../media/image21.wmf"/><Relationship Id="rId1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3" y="0"/>
            <a:ext cx="12858044" cy="7232650"/>
          </a:xfrm>
          <a:custGeom>
            <a:avLst/>
            <a:gdLst/>
            <a:ahLst/>
            <a:cxnLst/>
            <a:rect l="l" t="t" r="r" b="b"/>
            <a:pathLst>
              <a:path w="12192000" h="6858000">
                <a:moveTo>
                  <a:pt x="0" y="0"/>
                </a:moveTo>
                <a:lnTo>
                  <a:pt x="12192000" y="0"/>
                </a:lnTo>
                <a:lnTo>
                  <a:pt x="12192000" y="6858000"/>
                </a:lnTo>
                <a:lnTo>
                  <a:pt x="0" y="6858000"/>
                </a:lnTo>
                <a:lnTo>
                  <a:pt x="0" y="0"/>
                </a:lnTo>
                <a:close/>
              </a:path>
            </a:pathLst>
          </a:custGeom>
          <a:solidFill>
            <a:srgbClr val="20232D"/>
          </a:solidFill>
        </p:spPr>
        <p:txBody>
          <a:bodyPr wrap="square" lIns="0" tIns="0" rIns="0" bIns="0" rtlCol="0"/>
          <a:lstStyle/>
          <a:p>
            <a:endParaRPr sz="19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object 3"/>
          <p:cNvSpPr/>
          <p:nvPr/>
        </p:nvSpPr>
        <p:spPr>
          <a:xfrm>
            <a:off x="353" y="0"/>
            <a:ext cx="12858044" cy="7232650"/>
          </a:xfrm>
          <a:prstGeom prst="rect">
            <a:avLst/>
          </a:prstGeom>
          <a:blipFill>
            <a:blip r:embed="rId5" cstate="print"/>
            <a:stretch>
              <a:fillRect/>
            </a:stretch>
          </a:blipFill>
        </p:spPr>
        <p:txBody>
          <a:bodyPr wrap="square" lIns="0" tIns="0" rIns="0" bIns="0" rtlCol="0"/>
          <a:lstStyle/>
          <a:p>
            <a:endParaRPr sz="19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 name="object 4"/>
          <p:cNvSpPr/>
          <p:nvPr/>
        </p:nvSpPr>
        <p:spPr>
          <a:xfrm>
            <a:off x="4912127" y="2102290"/>
            <a:ext cx="3034497" cy="2573216"/>
          </a:xfrm>
          <a:prstGeom prst="rect">
            <a:avLst/>
          </a:prstGeom>
          <a:blipFill>
            <a:blip r:embed="rId6" cstate="print"/>
            <a:stretch>
              <a:fillRect/>
            </a:stretch>
          </a:blipFill>
        </p:spPr>
        <p:txBody>
          <a:bodyPr wrap="square" lIns="0" tIns="0" rIns="0" bIns="0" rtlCol="0"/>
          <a:lstStyle/>
          <a:p>
            <a:endParaRPr sz="19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 name="文本框 4"/>
          <p:cNvSpPr txBox="1"/>
          <p:nvPr/>
        </p:nvSpPr>
        <p:spPr>
          <a:xfrm>
            <a:off x="4125119" y="4840461"/>
            <a:ext cx="4608512" cy="1446550"/>
          </a:xfrm>
          <a:prstGeom prst="rect">
            <a:avLst/>
          </a:prstGeom>
          <a:noFill/>
        </p:spPr>
        <p:txBody>
          <a:bodyPr wrap="square" rtlCol="0">
            <a:spAutoFit/>
          </a:bodyPr>
          <a:lstStyle/>
          <a:p>
            <a:pPr algn="ctr"/>
            <a:r>
              <a:rPr lang="zh-CN" altLang="en-US" sz="40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材料</a:t>
            </a:r>
            <a:r>
              <a:rPr lang="zh-CN" altLang="en-US" sz="4000" dirty="0">
                <a:latin typeface="Times New Roman" panose="02020603050405020304" pitchFamily="18" charset="0"/>
                <a:ea typeface="微软雅黑" panose="020B0503020204020204" pitchFamily="34" charset="-122"/>
                <a:cs typeface="+mn-ea"/>
                <a:sym typeface="Times New Roman" panose="02020603050405020304" pitchFamily="18" charset="0"/>
              </a:rPr>
              <a:t>力学</a:t>
            </a:r>
            <a:endParaRPr lang="en-US" altLang="zh-CN" sz="40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algn="ct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主讲人：董仕豪</a:t>
            </a:r>
            <a:endPar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algn="ct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邮箱：</a:t>
            </a:r>
            <a:r>
              <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kiterunner347@sjtu.edu.cn</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5669"/>
    </mc:Choice>
    <mc:Fallback xmlns="">
      <p:transition advTm="5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6" name="Rectangle 2"/>
          <p:cNvSpPr>
            <a:spLocks noChangeArrowheads="1"/>
          </p:cNvSpPr>
          <p:nvPr/>
        </p:nvSpPr>
        <p:spPr bwMode="auto">
          <a:xfrm>
            <a:off x="5853311" y="952029"/>
            <a:ext cx="4473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zh-CN" altLang="en-US" sz="32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内力必须满足平衡条件</a:t>
            </a:r>
          </a:p>
        </p:txBody>
      </p:sp>
      <p:sp>
        <p:nvSpPr>
          <p:cNvPr id="27" name="Text Box 3"/>
          <p:cNvSpPr txBox="1">
            <a:spLocks noChangeArrowheads="1"/>
          </p:cNvSpPr>
          <p:nvPr/>
        </p:nvSpPr>
        <p:spPr bwMode="auto">
          <a:xfrm>
            <a:off x="5918446" y="2508160"/>
            <a:ext cx="5485184" cy="523220"/>
          </a:xfrm>
          <a:prstGeom prst="rect">
            <a:avLst/>
          </a:prstGeom>
          <a:noFill/>
          <a:ln w="12700">
            <a:noFill/>
            <a:miter lim="800000"/>
            <a:headEnd type="none" w="sm" len="sm"/>
            <a:tailEnd type="none" w="sm" len="sm"/>
          </a:ln>
          <a:effectLst/>
        </p:spPr>
        <p:txBody>
          <a:bodyPr wrap="square">
            <a:spAutoFit/>
          </a:bodyPr>
          <a:lstStyle/>
          <a:p>
            <a:pPr algn="l">
              <a:lnSpc>
                <a:spcPct val="100000"/>
              </a:lnSpc>
              <a:defRPr/>
            </a:pPr>
            <a:r>
              <a:rPr lang="zh-CN" altLang="en-US" sz="2800" dirty="0">
                <a:effectLst>
                  <a:outerShdw blurRad="38100" dist="38100" dir="2700000" algn="tl">
                    <a:srgbClr val="FFFFFF"/>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作用在弹性体上的外力相互平衡</a:t>
            </a:r>
          </a:p>
        </p:txBody>
      </p:sp>
      <p:sp>
        <p:nvSpPr>
          <p:cNvPr id="28" name="AutoShape 4"/>
          <p:cNvSpPr>
            <a:spLocks noChangeArrowheads="1"/>
          </p:cNvSpPr>
          <p:nvPr/>
        </p:nvSpPr>
        <p:spPr bwMode="auto">
          <a:xfrm>
            <a:off x="6942336" y="1899767"/>
            <a:ext cx="1281113" cy="333375"/>
          </a:xfrm>
          <a:prstGeom prst="leftArrow">
            <a:avLst>
              <a:gd name="adj1" fmla="val 50000"/>
              <a:gd name="adj2" fmla="val 96071"/>
            </a:avLst>
          </a:prstGeom>
          <a:solidFill>
            <a:srgbClr val="FFC000"/>
          </a:solidFill>
          <a:ln w="12700">
            <a:noFill/>
            <a:miter lim="800000"/>
            <a:headEnd type="none" w="sm" len="sm"/>
            <a:tailEnd type="none" w="sm" len="sm"/>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pPr>
            <a:endParaRPr lang="zh-CN" altLang="zh-CN">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 name="AutoShape 5"/>
          <p:cNvSpPr>
            <a:spLocks noChangeArrowheads="1"/>
          </p:cNvSpPr>
          <p:nvPr/>
        </p:nvSpPr>
        <p:spPr bwMode="auto">
          <a:xfrm>
            <a:off x="2981524" y="4923954"/>
            <a:ext cx="1295400" cy="304800"/>
          </a:xfrm>
          <a:prstGeom prst="rightArrow">
            <a:avLst>
              <a:gd name="adj1" fmla="val 50000"/>
              <a:gd name="adj2" fmla="val 106250"/>
            </a:avLst>
          </a:prstGeom>
          <a:solidFill>
            <a:srgbClr val="FFC000"/>
          </a:solidFill>
          <a:ln w="12700">
            <a:noFill/>
            <a:miter lim="800000"/>
            <a:headEnd type="none" w="sm" len="sm"/>
            <a:tailEnd type="none" w="sm" len="sm"/>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0" name="Text Box 6"/>
          <p:cNvSpPr txBox="1">
            <a:spLocks noChangeArrowheads="1"/>
          </p:cNvSpPr>
          <p:nvPr/>
        </p:nvSpPr>
        <p:spPr bwMode="auto">
          <a:xfrm>
            <a:off x="2271911" y="5471642"/>
            <a:ext cx="3517900" cy="946150"/>
          </a:xfrm>
          <a:prstGeom prst="rect">
            <a:avLst/>
          </a:prstGeom>
          <a:noFill/>
          <a:ln w="12700">
            <a:noFill/>
            <a:miter lim="800000"/>
            <a:headEnd type="none" w="sm" len="sm"/>
            <a:tailEnd type="none" w="sm" len="sm"/>
          </a:ln>
          <a:effectLst/>
        </p:spPr>
        <p:txBody>
          <a:bodyPr>
            <a:spAutoFit/>
          </a:bodyPr>
          <a:lstStyle/>
          <a:p>
            <a:pPr algn="l">
              <a:lnSpc>
                <a:spcPct val="100000"/>
              </a:lnSpc>
              <a:defRPr/>
            </a:pPr>
            <a:r>
              <a:rPr lang="zh-CN" altLang="en-US" sz="2800" dirty="0">
                <a:solidFill>
                  <a:schemeClr val="tx2"/>
                </a:solidFill>
                <a:effectLst>
                  <a:outerShdw blurRad="38100" dist="38100" dir="2700000" algn="tl">
                    <a:srgbClr val="FFFFFF"/>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内力与外力平衡；</a:t>
            </a:r>
          </a:p>
          <a:p>
            <a:pPr algn="l">
              <a:lnSpc>
                <a:spcPct val="100000"/>
              </a:lnSpc>
              <a:defRPr/>
            </a:pPr>
            <a:r>
              <a:rPr lang="zh-CN" altLang="en-US" sz="2800" dirty="0">
                <a:solidFill>
                  <a:schemeClr val="tx2"/>
                </a:solidFill>
                <a:effectLst>
                  <a:outerShdw blurRad="38100" dist="38100" dir="2700000" algn="tl">
                    <a:srgbClr val="FFFFFF"/>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内力与内力平衡。</a:t>
            </a:r>
          </a:p>
        </p:txBody>
      </p:sp>
      <p:grpSp>
        <p:nvGrpSpPr>
          <p:cNvPr id="31" name="Group 7"/>
          <p:cNvGrpSpPr>
            <a:grpSpLocks/>
          </p:cNvGrpSpPr>
          <p:nvPr/>
        </p:nvGrpSpPr>
        <p:grpSpPr bwMode="auto">
          <a:xfrm>
            <a:off x="1662311" y="1256829"/>
            <a:ext cx="3810000" cy="2819400"/>
            <a:chOff x="288" y="1296"/>
            <a:chExt cx="2256" cy="1440"/>
          </a:xfrm>
        </p:grpSpPr>
        <p:grpSp>
          <p:nvGrpSpPr>
            <p:cNvPr id="32" name="Group 8"/>
            <p:cNvGrpSpPr>
              <a:grpSpLocks/>
            </p:cNvGrpSpPr>
            <p:nvPr/>
          </p:nvGrpSpPr>
          <p:grpSpPr bwMode="auto">
            <a:xfrm>
              <a:off x="288" y="1296"/>
              <a:ext cx="2256" cy="1440"/>
              <a:chOff x="384" y="2064"/>
              <a:chExt cx="2448" cy="1683"/>
            </a:xfrm>
          </p:grpSpPr>
          <p:pic>
            <p:nvPicPr>
              <p:cNvPr id="36" name="Picture 9" descr="n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 y="2064"/>
                <a:ext cx="2448" cy="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0"/>
              <p:cNvSpPr txBox="1">
                <a:spLocks noChangeArrowheads="1"/>
              </p:cNvSpPr>
              <p:nvPr/>
            </p:nvSpPr>
            <p:spPr bwMode="auto">
              <a:xfrm>
                <a:off x="758" y="2121"/>
                <a:ext cx="28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8" name="Text Box 11"/>
              <p:cNvSpPr txBox="1">
                <a:spLocks noChangeArrowheads="1"/>
              </p:cNvSpPr>
              <p:nvPr/>
            </p:nvSpPr>
            <p:spPr bwMode="auto">
              <a:xfrm>
                <a:off x="2364" y="2208"/>
                <a:ext cx="281"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9" name="Text Box 12"/>
              <p:cNvSpPr txBox="1">
                <a:spLocks noChangeArrowheads="1"/>
              </p:cNvSpPr>
              <p:nvPr/>
            </p:nvSpPr>
            <p:spPr bwMode="auto">
              <a:xfrm>
                <a:off x="624" y="3216"/>
                <a:ext cx="28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0" name="Text Box 13"/>
              <p:cNvSpPr txBox="1">
                <a:spLocks noChangeArrowheads="1"/>
              </p:cNvSpPr>
              <p:nvPr/>
            </p:nvSpPr>
            <p:spPr bwMode="auto">
              <a:xfrm>
                <a:off x="2449" y="3168"/>
                <a:ext cx="28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i="1"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n</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33" name="Group 14"/>
            <p:cNvGrpSpPr>
              <a:grpSpLocks/>
            </p:cNvGrpSpPr>
            <p:nvPr/>
          </p:nvGrpSpPr>
          <p:grpSpPr bwMode="auto">
            <a:xfrm>
              <a:off x="1248" y="2352"/>
              <a:ext cx="595" cy="285"/>
              <a:chOff x="1248" y="2352"/>
              <a:chExt cx="595" cy="285"/>
            </a:xfrm>
          </p:grpSpPr>
          <p:sp>
            <p:nvSpPr>
              <p:cNvPr id="34" name="Text Box 15"/>
              <p:cNvSpPr txBox="1">
                <a:spLocks noChangeArrowheads="1"/>
              </p:cNvSpPr>
              <p:nvPr/>
            </p:nvSpPr>
            <p:spPr bwMode="auto">
              <a:xfrm>
                <a:off x="1248" y="2464"/>
                <a:ext cx="595" cy="173"/>
              </a:xfrm>
              <a:prstGeom prst="rect">
                <a:avLst/>
              </a:prstGeom>
              <a:noFill/>
              <a:ln w="12700">
                <a:noFill/>
                <a:miter lim="800000"/>
                <a:headEnd type="none" w="sm" len="sm"/>
                <a:tailEnd type="none" w="sm" len="sm"/>
              </a:ln>
              <a:effectLst/>
            </p:spPr>
            <p:txBody>
              <a:bodyPr wrap="none">
                <a:spAutoFit/>
              </a:bodyPr>
              <a:lstStyle/>
              <a:p>
                <a:pPr algn="l">
                  <a:lnSpc>
                    <a:spcPct val="100000"/>
                  </a:lnSpc>
                  <a:defRPr/>
                </a:pPr>
                <a:r>
                  <a:rPr lang="zh-CN" altLang="en-US" sz="1600" b="0">
                    <a:solidFill>
                      <a:srgbClr val="FF6600"/>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假想截面</a:t>
                </a:r>
                <a:endParaRPr lang="zh-CN" altLang="en-US" sz="1600" b="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5" name="Line 16"/>
              <p:cNvSpPr>
                <a:spLocks noChangeShapeType="1"/>
              </p:cNvSpPr>
              <p:nvPr/>
            </p:nvSpPr>
            <p:spPr bwMode="auto">
              <a:xfrm>
                <a:off x="1344" y="2352"/>
                <a:ext cx="240" cy="144"/>
              </a:xfrm>
              <a:prstGeom prst="line">
                <a:avLst/>
              </a:prstGeom>
              <a:noFill/>
              <a:ln w="12700">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grpSp>
        <p:nvGrpSpPr>
          <p:cNvPr id="41" name="Group 17"/>
          <p:cNvGrpSpPr>
            <a:grpSpLocks/>
          </p:cNvGrpSpPr>
          <p:nvPr/>
        </p:nvGrpSpPr>
        <p:grpSpPr bwMode="auto">
          <a:xfrm>
            <a:off x="6005711" y="3771429"/>
            <a:ext cx="4191000" cy="2949575"/>
            <a:chOff x="2832" y="2112"/>
            <a:chExt cx="2448" cy="1666"/>
          </a:xfrm>
        </p:grpSpPr>
        <p:grpSp>
          <p:nvGrpSpPr>
            <p:cNvPr id="42" name="Group 18"/>
            <p:cNvGrpSpPr>
              <a:grpSpLocks/>
            </p:cNvGrpSpPr>
            <p:nvPr/>
          </p:nvGrpSpPr>
          <p:grpSpPr bwMode="auto">
            <a:xfrm>
              <a:off x="2832" y="2112"/>
              <a:ext cx="2448" cy="1666"/>
              <a:chOff x="2928" y="2064"/>
              <a:chExt cx="2448" cy="1666"/>
            </a:xfrm>
          </p:grpSpPr>
          <p:pic>
            <p:nvPicPr>
              <p:cNvPr id="50" name="Picture 19" descr="n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2064"/>
                <a:ext cx="2448" cy="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Box 20"/>
              <p:cNvSpPr txBox="1">
                <a:spLocks noChangeArrowheads="1"/>
              </p:cNvSpPr>
              <p:nvPr/>
            </p:nvSpPr>
            <p:spPr bwMode="auto">
              <a:xfrm>
                <a:off x="3264" y="2198"/>
                <a:ext cx="25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3" name="Text Box 21"/>
              <p:cNvSpPr txBox="1">
                <a:spLocks noChangeArrowheads="1"/>
              </p:cNvSpPr>
              <p:nvPr/>
            </p:nvSpPr>
            <p:spPr bwMode="auto">
              <a:xfrm>
                <a:off x="3120" y="3312"/>
                <a:ext cx="25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4" name="Text Box 22"/>
              <p:cNvSpPr txBox="1">
                <a:spLocks noChangeArrowheads="1"/>
              </p:cNvSpPr>
              <p:nvPr/>
            </p:nvSpPr>
            <p:spPr bwMode="auto">
              <a:xfrm>
                <a:off x="4896" y="2256"/>
                <a:ext cx="25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5" name="Text Box 23"/>
              <p:cNvSpPr txBox="1">
                <a:spLocks noChangeArrowheads="1"/>
              </p:cNvSpPr>
              <p:nvPr/>
            </p:nvSpPr>
            <p:spPr bwMode="auto">
              <a:xfrm>
                <a:off x="4909" y="3408"/>
                <a:ext cx="25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i="1"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n</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43" name="Group 24"/>
            <p:cNvGrpSpPr>
              <a:grpSpLocks/>
            </p:cNvGrpSpPr>
            <p:nvPr/>
          </p:nvGrpSpPr>
          <p:grpSpPr bwMode="auto">
            <a:xfrm>
              <a:off x="3744" y="3168"/>
              <a:ext cx="647" cy="497"/>
              <a:chOff x="3744" y="3168"/>
              <a:chExt cx="647" cy="497"/>
            </a:xfrm>
          </p:grpSpPr>
          <p:sp>
            <p:nvSpPr>
              <p:cNvPr id="44" name="Text Box 25"/>
              <p:cNvSpPr txBox="1">
                <a:spLocks noChangeArrowheads="1"/>
              </p:cNvSpPr>
              <p:nvPr/>
            </p:nvSpPr>
            <p:spPr bwMode="auto">
              <a:xfrm>
                <a:off x="3744" y="3456"/>
                <a:ext cx="647" cy="209"/>
              </a:xfrm>
              <a:prstGeom prst="rect">
                <a:avLst/>
              </a:prstGeom>
              <a:noFill/>
              <a:ln w="12700">
                <a:noFill/>
                <a:miter lim="800000"/>
                <a:headEnd type="none" w="sm" len="sm"/>
                <a:tailEnd type="none" w="sm" len="sm"/>
              </a:ln>
              <a:effectLst/>
            </p:spPr>
            <p:txBody>
              <a:bodyPr wrap="none">
                <a:spAutoFit/>
              </a:bodyPr>
              <a:lstStyle/>
              <a:p>
                <a:pPr algn="l">
                  <a:lnSpc>
                    <a:spcPct val="100000"/>
                  </a:lnSpc>
                  <a:defRPr/>
                </a:pPr>
                <a:r>
                  <a:rPr lang="zh-CN" altLang="en-US" sz="1800" b="0">
                    <a:solidFill>
                      <a:srgbClr val="FF6600"/>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分布内力</a:t>
                </a:r>
              </a:p>
            </p:txBody>
          </p:sp>
          <p:sp>
            <p:nvSpPr>
              <p:cNvPr id="45" name="Line 26"/>
              <p:cNvSpPr>
                <a:spLocks noChangeShapeType="1"/>
              </p:cNvSpPr>
              <p:nvPr/>
            </p:nvSpPr>
            <p:spPr bwMode="auto">
              <a:xfrm>
                <a:off x="3792" y="3168"/>
                <a:ext cx="144" cy="336"/>
              </a:xfrm>
              <a:prstGeom prst="line">
                <a:avLst/>
              </a:prstGeom>
              <a:noFill/>
              <a:ln w="12700">
                <a:solidFill>
                  <a:srgbClr val="FF66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6" name="Line 27"/>
              <p:cNvSpPr>
                <a:spLocks noChangeShapeType="1"/>
              </p:cNvSpPr>
              <p:nvPr/>
            </p:nvSpPr>
            <p:spPr bwMode="auto">
              <a:xfrm flipH="1">
                <a:off x="4128" y="3216"/>
                <a:ext cx="96" cy="288"/>
              </a:xfrm>
              <a:prstGeom prst="line">
                <a:avLst/>
              </a:prstGeom>
              <a:noFill/>
              <a:ln w="12700">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87451929"/>
      </p:ext>
    </p:extLst>
  </p:cSld>
  <p:clrMapOvr>
    <a:masterClrMapping/>
  </p:clrMapOvr>
  <mc:AlternateContent xmlns:mc="http://schemas.openxmlformats.org/markup-compatibility/2006" xmlns:p14="http://schemas.microsoft.com/office/powerpoint/2010/main">
    <mc:Choice Requires="p14">
      <p:transition p14:dur="0" advTm="22499"/>
    </mc:Choice>
    <mc:Fallback xmlns="">
      <p:transition advTm="22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8" name="Text Box 40"/>
          <p:cNvSpPr txBox="1">
            <a:spLocks noChangeArrowheads="1"/>
          </p:cNvSpPr>
          <p:nvPr/>
        </p:nvSpPr>
        <p:spPr bwMode="auto">
          <a:xfrm>
            <a:off x="956767" y="1067445"/>
            <a:ext cx="2827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平衡方程</a:t>
            </a:r>
            <a:r>
              <a:rPr lang="zh-CN" altLang="en-US" sz="2800" b="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3200" b="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 name="Text Box 42"/>
          <p:cNvSpPr txBox="1">
            <a:spLocks noChangeArrowheads="1"/>
          </p:cNvSpPr>
          <p:nvPr/>
        </p:nvSpPr>
        <p:spPr bwMode="auto">
          <a:xfrm>
            <a:off x="956767" y="3235604"/>
            <a:ext cx="5404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所</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有力在</a:t>
            </a: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轴、 </a:t>
            </a: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Y</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轴、 </a:t>
            </a: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Z</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轴上的</a:t>
            </a:r>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投影</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代数和等于零。</a:t>
            </a:r>
          </a:p>
        </p:txBody>
      </p:sp>
      <p:sp>
        <p:nvSpPr>
          <p:cNvPr id="15" name="Text Box 51"/>
          <p:cNvSpPr txBox="1">
            <a:spLocks noChangeArrowheads="1"/>
          </p:cNvSpPr>
          <p:nvPr/>
        </p:nvSpPr>
        <p:spPr bwMode="auto">
          <a:xfrm>
            <a:off x="956767" y="5715645"/>
            <a:ext cx="830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50000"/>
              </a:spcBef>
            </a:pPr>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所</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有力（力矩）对</a:t>
            </a: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轴、 </a:t>
            </a: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Y</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轴、</a:t>
            </a: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Z</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轴之力矩代数和等于零。</a:t>
            </a:r>
          </a:p>
        </p:txBody>
      </p:sp>
      <p:grpSp>
        <p:nvGrpSpPr>
          <p:cNvPr id="20" name="Group 2"/>
          <p:cNvGrpSpPr>
            <a:grpSpLocks/>
          </p:cNvGrpSpPr>
          <p:nvPr/>
        </p:nvGrpSpPr>
        <p:grpSpPr bwMode="auto">
          <a:xfrm>
            <a:off x="6895113" y="1279425"/>
            <a:ext cx="4734908" cy="3726635"/>
            <a:chOff x="1610" y="1071"/>
            <a:chExt cx="2024" cy="1593"/>
          </a:xfrm>
        </p:grpSpPr>
        <p:pic>
          <p:nvPicPr>
            <p:cNvPr id="21" name="Picture 3" descr="pf1-8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1071"/>
              <a:ext cx="1933" cy="159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 name="Line 4"/>
            <p:cNvSpPr>
              <a:spLocks noChangeShapeType="1"/>
            </p:cNvSpPr>
            <p:nvPr/>
          </p:nvSpPr>
          <p:spPr bwMode="auto">
            <a:xfrm flipH="1" flipV="1">
              <a:off x="1746" y="1298"/>
              <a:ext cx="272" cy="425"/>
            </a:xfrm>
            <a:prstGeom prst="line">
              <a:avLst/>
            </a:prstGeom>
            <a:noFill/>
            <a:ln w="381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 name="Line 5"/>
            <p:cNvSpPr>
              <a:spLocks noChangeShapeType="1"/>
            </p:cNvSpPr>
            <p:nvPr/>
          </p:nvSpPr>
          <p:spPr bwMode="auto">
            <a:xfrm flipH="1">
              <a:off x="1610" y="2069"/>
              <a:ext cx="445" cy="333"/>
            </a:xfrm>
            <a:prstGeom prst="line">
              <a:avLst/>
            </a:prstGeom>
            <a:noFill/>
            <a:ln w="381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24" name="Object 6"/>
            <p:cNvGraphicFramePr>
              <a:graphicFrameLocks noChangeAspect="1"/>
            </p:cNvGraphicFramePr>
            <p:nvPr/>
          </p:nvGraphicFramePr>
          <p:xfrm>
            <a:off x="1837" y="1162"/>
            <a:ext cx="222" cy="240"/>
          </p:xfrm>
          <a:graphic>
            <a:graphicData uri="http://schemas.openxmlformats.org/presentationml/2006/ole">
              <mc:AlternateContent xmlns:mc="http://schemas.openxmlformats.org/markup-compatibility/2006">
                <mc:Choice xmlns:v="urn:schemas-microsoft-com:vml" Requires="v">
                  <p:oleObj spid="_x0000_s83994" name="公式" r:id="rId8" imgW="164880" imgH="203040" progId="Equation.3">
                    <p:embed/>
                  </p:oleObj>
                </mc:Choice>
                <mc:Fallback>
                  <p:oleObj name="公式" r:id="rId8" imgW="164880" imgH="203040" progId="Equation.3">
                    <p:embed/>
                    <p:pic>
                      <p:nvPicPr>
                        <p:cNvPr id="1843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7" y="1162"/>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7"/>
            <p:cNvGraphicFramePr>
              <a:graphicFrameLocks noChangeAspect="1"/>
            </p:cNvGraphicFramePr>
            <p:nvPr/>
          </p:nvGraphicFramePr>
          <p:xfrm>
            <a:off x="1746" y="1888"/>
            <a:ext cx="237" cy="242"/>
          </p:xfrm>
          <a:graphic>
            <a:graphicData uri="http://schemas.openxmlformats.org/presentationml/2006/ole">
              <mc:AlternateContent xmlns:mc="http://schemas.openxmlformats.org/markup-compatibility/2006">
                <mc:Choice xmlns:v="urn:schemas-microsoft-com:vml" Requires="v">
                  <p:oleObj spid="_x0000_s83995" name="公式" r:id="rId10" imgW="177480" imgH="203040" progId="Equation.3">
                    <p:embed/>
                  </p:oleObj>
                </mc:Choice>
                <mc:Fallback>
                  <p:oleObj name="公式" r:id="rId10" imgW="177480" imgH="203040" progId="Equation.3">
                    <p:embed/>
                    <p:pic>
                      <p:nvPicPr>
                        <p:cNvPr id="18436"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6" y="1888"/>
                          <a:ext cx="23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 name="Group 11"/>
          <p:cNvGrpSpPr>
            <a:grpSpLocks/>
          </p:cNvGrpSpPr>
          <p:nvPr/>
        </p:nvGrpSpPr>
        <p:grpSpPr bwMode="auto">
          <a:xfrm>
            <a:off x="956767" y="2144381"/>
            <a:ext cx="4843463" cy="533400"/>
            <a:chOff x="207" y="720"/>
            <a:chExt cx="2963" cy="336"/>
          </a:xfrm>
        </p:grpSpPr>
        <p:graphicFrame>
          <p:nvGraphicFramePr>
            <p:cNvPr id="27" name="Object 12"/>
            <p:cNvGraphicFramePr>
              <a:graphicFrameLocks noChangeAspect="1"/>
            </p:cNvGraphicFramePr>
            <p:nvPr>
              <p:extLst>
                <p:ext uri="{D42A27DB-BD31-4B8C-83A1-F6EECF244321}">
                  <p14:modId xmlns:p14="http://schemas.microsoft.com/office/powerpoint/2010/main" val="141351695"/>
                </p:ext>
              </p:extLst>
            </p:nvPr>
          </p:nvGraphicFramePr>
          <p:xfrm>
            <a:off x="207" y="720"/>
            <a:ext cx="825" cy="336"/>
          </p:xfrm>
          <a:graphic>
            <a:graphicData uri="http://schemas.openxmlformats.org/presentationml/2006/ole">
              <mc:AlternateContent xmlns:mc="http://schemas.openxmlformats.org/markup-compatibility/2006">
                <mc:Choice xmlns:v="urn:schemas-microsoft-com:vml" Requires="v">
                  <p:oleObj spid="_x0000_s83996" name="Equation" r:id="rId12" imgW="634680" imgH="253800" progId="Equation.DSMT4">
                    <p:embed/>
                  </p:oleObj>
                </mc:Choice>
                <mc:Fallback>
                  <p:oleObj name="Equation" r:id="rId12" imgW="634680" imgH="253800" progId="Equation.DSMT4">
                    <p:embed/>
                    <p:pic>
                      <p:nvPicPr>
                        <p:cNvPr id="15" name="Object 12"/>
                        <p:cNvPicPr>
                          <a:picLocks noChangeAspect="1" noChangeArrowheads="1"/>
                        </p:cNvPicPr>
                        <p:nvPr/>
                      </p:nvPicPr>
                      <p:blipFill>
                        <a:blip r:embed="rId13"/>
                        <a:srcRect/>
                        <a:stretch>
                          <a:fillRect/>
                        </a:stretch>
                      </p:blipFill>
                      <p:spPr bwMode="auto">
                        <a:xfrm>
                          <a:off x="207" y="720"/>
                          <a:ext cx="82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13"/>
            <p:cNvGraphicFramePr>
              <a:graphicFrameLocks noChangeAspect="1"/>
            </p:cNvGraphicFramePr>
            <p:nvPr>
              <p:extLst>
                <p:ext uri="{D42A27DB-BD31-4B8C-83A1-F6EECF244321}">
                  <p14:modId xmlns:p14="http://schemas.microsoft.com/office/powerpoint/2010/main" val="1023070872"/>
                </p:ext>
              </p:extLst>
            </p:nvPr>
          </p:nvGraphicFramePr>
          <p:xfrm>
            <a:off x="1255" y="720"/>
            <a:ext cx="792" cy="336"/>
          </p:xfrm>
          <a:graphic>
            <a:graphicData uri="http://schemas.openxmlformats.org/presentationml/2006/ole">
              <mc:AlternateContent xmlns:mc="http://schemas.openxmlformats.org/markup-compatibility/2006">
                <mc:Choice xmlns:v="urn:schemas-microsoft-com:vml" Requires="v">
                  <p:oleObj spid="_x0000_s83997" name="Equation" r:id="rId14" imgW="609480" imgH="253800" progId="Equation.DSMT4">
                    <p:embed/>
                  </p:oleObj>
                </mc:Choice>
                <mc:Fallback>
                  <p:oleObj name="Equation" r:id="rId14" imgW="609480" imgH="253800" progId="Equation.DSMT4">
                    <p:embed/>
                    <p:pic>
                      <p:nvPicPr>
                        <p:cNvPr id="16" name="Object 13"/>
                        <p:cNvPicPr>
                          <a:picLocks noChangeAspect="1" noChangeArrowheads="1"/>
                        </p:cNvPicPr>
                        <p:nvPr/>
                      </p:nvPicPr>
                      <p:blipFill>
                        <a:blip r:embed="rId15"/>
                        <a:srcRect/>
                        <a:stretch>
                          <a:fillRect/>
                        </a:stretch>
                      </p:blipFill>
                      <p:spPr bwMode="auto">
                        <a:xfrm>
                          <a:off x="1255" y="720"/>
                          <a:ext cx="79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4"/>
            <p:cNvGraphicFramePr>
              <a:graphicFrameLocks noChangeAspect="1"/>
            </p:cNvGraphicFramePr>
            <p:nvPr>
              <p:extLst>
                <p:ext uri="{D42A27DB-BD31-4B8C-83A1-F6EECF244321}">
                  <p14:modId xmlns:p14="http://schemas.microsoft.com/office/powerpoint/2010/main" val="2612286040"/>
                </p:ext>
              </p:extLst>
            </p:nvPr>
          </p:nvGraphicFramePr>
          <p:xfrm>
            <a:off x="2359" y="720"/>
            <a:ext cx="811" cy="336"/>
          </p:xfrm>
          <a:graphic>
            <a:graphicData uri="http://schemas.openxmlformats.org/presentationml/2006/ole">
              <mc:AlternateContent xmlns:mc="http://schemas.openxmlformats.org/markup-compatibility/2006">
                <mc:Choice xmlns:v="urn:schemas-microsoft-com:vml" Requires="v">
                  <p:oleObj spid="_x0000_s83998" name="Equation" r:id="rId16" imgW="622080" imgH="253800" progId="Equation.DSMT4">
                    <p:embed/>
                  </p:oleObj>
                </mc:Choice>
                <mc:Fallback>
                  <p:oleObj name="Equation" r:id="rId16" imgW="622080" imgH="253800" progId="Equation.DSMT4">
                    <p:embed/>
                    <p:pic>
                      <p:nvPicPr>
                        <p:cNvPr id="17" name="Object 14"/>
                        <p:cNvPicPr>
                          <a:picLocks noChangeAspect="1" noChangeArrowheads="1"/>
                        </p:cNvPicPr>
                        <p:nvPr/>
                      </p:nvPicPr>
                      <p:blipFill>
                        <a:blip r:embed="rId17"/>
                        <a:srcRect/>
                        <a:stretch>
                          <a:fillRect/>
                        </a:stretch>
                      </p:blipFill>
                      <p:spPr bwMode="auto">
                        <a:xfrm>
                          <a:off x="2359" y="720"/>
                          <a:ext cx="81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0" name="Group 15"/>
          <p:cNvGrpSpPr>
            <a:grpSpLocks/>
          </p:cNvGrpSpPr>
          <p:nvPr/>
        </p:nvGrpSpPr>
        <p:grpSpPr bwMode="auto">
          <a:xfrm>
            <a:off x="956767" y="4624424"/>
            <a:ext cx="4843463" cy="533400"/>
            <a:chOff x="368" y="2208"/>
            <a:chExt cx="3051" cy="336"/>
          </a:xfrm>
        </p:grpSpPr>
        <p:graphicFrame>
          <p:nvGraphicFramePr>
            <p:cNvPr id="31" name="Object 16"/>
            <p:cNvGraphicFramePr>
              <a:graphicFrameLocks noChangeAspect="1"/>
            </p:cNvGraphicFramePr>
            <p:nvPr>
              <p:extLst>
                <p:ext uri="{D42A27DB-BD31-4B8C-83A1-F6EECF244321}">
                  <p14:modId xmlns:p14="http://schemas.microsoft.com/office/powerpoint/2010/main" val="3260427440"/>
                </p:ext>
              </p:extLst>
            </p:nvPr>
          </p:nvGraphicFramePr>
          <p:xfrm>
            <a:off x="368" y="2208"/>
            <a:ext cx="908" cy="336"/>
          </p:xfrm>
          <a:graphic>
            <a:graphicData uri="http://schemas.openxmlformats.org/presentationml/2006/ole">
              <mc:AlternateContent xmlns:mc="http://schemas.openxmlformats.org/markup-compatibility/2006">
                <mc:Choice xmlns:v="urn:schemas-microsoft-com:vml" Requires="v">
                  <p:oleObj spid="_x0000_s83999" name="Equation" r:id="rId18" imgW="698400" imgH="253800" progId="Equation.DSMT4">
                    <p:embed/>
                  </p:oleObj>
                </mc:Choice>
                <mc:Fallback>
                  <p:oleObj name="Equation" r:id="rId18" imgW="698400" imgH="253800" progId="Equation.DSMT4">
                    <p:embed/>
                    <p:pic>
                      <p:nvPicPr>
                        <p:cNvPr id="19" name="Object 16"/>
                        <p:cNvPicPr>
                          <a:picLocks noChangeAspect="1" noChangeArrowheads="1"/>
                        </p:cNvPicPr>
                        <p:nvPr/>
                      </p:nvPicPr>
                      <p:blipFill>
                        <a:blip r:embed="rId19"/>
                        <a:srcRect/>
                        <a:stretch>
                          <a:fillRect/>
                        </a:stretch>
                      </p:blipFill>
                      <p:spPr bwMode="auto">
                        <a:xfrm>
                          <a:off x="368" y="2208"/>
                          <a:ext cx="90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17"/>
            <p:cNvGraphicFramePr>
              <a:graphicFrameLocks noChangeAspect="1"/>
            </p:cNvGraphicFramePr>
            <p:nvPr>
              <p:extLst>
                <p:ext uri="{D42A27DB-BD31-4B8C-83A1-F6EECF244321}">
                  <p14:modId xmlns:p14="http://schemas.microsoft.com/office/powerpoint/2010/main" val="1125095692"/>
                </p:ext>
              </p:extLst>
            </p:nvPr>
          </p:nvGraphicFramePr>
          <p:xfrm>
            <a:off x="1440" y="2208"/>
            <a:ext cx="875" cy="336"/>
          </p:xfrm>
          <a:graphic>
            <a:graphicData uri="http://schemas.openxmlformats.org/presentationml/2006/ole">
              <mc:AlternateContent xmlns:mc="http://schemas.openxmlformats.org/markup-compatibility/2006">
                <mc:Choice xmlns:v="urn:schemas-microsoft-com:vml" Requires="v">
                  <p:oleObj spid="_x0000_s84000" name="Equation" r:id="rId20" imgW="672840" imgH="253800" progId="Equation.DSMT4">
                    <p:embed/>
                  </p:oleObj>
                </mc:Choice>
                <mc:Fallback>
                  <p:oleObj name="Equation" r:id="rId20" imgW="672840" imgH="253800" progId="Equation.DSMT4">
                    <p:embed/>
                    <p:pic>
                      <p:nvPicPr>
                        <p:cNvPr id="20" name="Object 17"/>
                        <p:cNvPicPr>
                          <a:picLocks noChangeAspect="1" noChangeArrowheads="1"/>
                        </p:cNvPicPr>
                        <p:nvPr/>
                      </p:nvPicPr>
                      <p:blipFill>
                        <a:blip r:embed="rId21"/>
                        <a:srcRect/>
                        <a:stretch>
                          <a:fillRect/>
                        </a:stretch>
                      </p:blipFill>
                      <p:spPr bwMode="auto">
                        <a:xfrm>
                          <a:off x="1440" y="2208"/>
                          <a:ext cx="87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18"/>
            <p:cNvGraphicFramePr>
              <a:graphicFrameLocks noChangeAspect="1"/>
            </p:cNvGraphicFramePr>
            <p:nvPr>
              <p:extLst>
                <p:ext uri="{D42A27DB-BD31-4B8C-83A1-F6EECF244321}">
                  <p14:modId xmlns:p14="http://schemas.microsoft.com/office/powerpoint/2010/main" val="1451230800"/>
                </p:ext>
              </p:extLst>
            </p:nvPr>
          </p:nvGraphicFramePr>
          <p:xfrm>
            <a:off x="2544" y="2208"/>
            <a:ext cx="875" cy="336"/>
          </p:xfrm>
          <a:graphic>
            <a:graphicData uri="http://schemas.openxmlformats.org/presentationml/2006/ole">
              <mc:AlternateContent xmlns:mc="http://schemas.openxmlformats.org/markup-compatibility/2006">
                <mc:Choice xmlns:v="urn:schemas-microsoft-com:vml" Requires="v">
                  <p:oleObj spid="_x0000_s84001" name="Equation" r:id="rId22" imgW="672840" imgH="253800" progId="Equation.DSMT4">
                    <p:embed/>
                  </p:oleObj>
                </mc:Choice>
                <mc:Fallback>
                  <p:oleObj name="Equation" r:id="rId22" imgW="672840" imgH="253800" progId="Equation.DSMT4">
                    <p:embed/>
                    <p:pic>
                      <p:nvPicPr>
                        <p:cNvPr id="21" name="Object 18"/>
                        <p:cNvPicPr>
                          <a:picLocks noChangeAspect="1" noChangeArrowheads="1"/>
                        </p:cNvPicPr>
                        <p:nvPr/>
                      </p:nvPicPr>
                      <p:blipFill>
                        <a:blip r:embed="rId23"/>
                        <a:srcRect/>
                        <a:stretch>
                          <a:fillRect/>
                        </a:stretch>
                      </p:blipFill>
                      <p:spPr bwMode="auto">
                        <a:xfrm>
                          <a:off x="2544" y="2208"/>
                          <a:ext cx="87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4"/>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304288749"/>
      </p:ext>
    </p:extLst>
  </p:cSld>
  <p:clrMapOvr>
    <a:masterClrMapping/>
  </p:clrMapOvr>
  <mc:AlternateContent xmlns:mc="http://schemas.openxmlformats.org/markup-compatibility/2006" xmlns:p14="http://schemas.microsoft.com/office/powerpoint/2010/main">
    <mc:Choice Requires="p14">
      <p:transition p14:dur="0" advTm="10931"/>
    </mc:Choice>
    <mc:Fallback xmlns="">
      <p:transition advTm="10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8" name="Rectangle 2"/>
          <p:cNvSpPr>
            <a:spLocks noChangeArrowheads="1"/>
          </p:cNvSpPr>
          <p:nvPr/>
        </p:nvSpPr>
        <p:spPr bwMode="auto">
          <a:xfrm>
            <a:off x="384518" y="946487"/>
            <a:ext cx="12193413" cy="115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30000"/>
              </a:lnSpc>
            </a:pPr>
            <a:r>
              <a:rPr lang="en-US" altLang="zh-CN"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、截面法</a:t>
            </a:r>
            <a:r>
              <a:rPr lang="en-US" altLang="zh-CN"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用假想的截面将构件截开，取任一部分为脱离体，用静力平衡条件求出截面上内力的方法。</a:t>
            </a:r>
          </a:p>
        </p:txBody>
      </p:sp>
      <p:sp>
        <p:nvSpPr>
          <p:cNvPr id="9" name="Rectangle 4"/>
          <p:cNvSpPr>
            <a:spLocks noChangeArrowheads="1"/>
          </p:cNvSpPr>
          <p:nvPr/>
        </p:nvSpPr>
        <p:spPr bwMode="auto">
          <a:xfrm>
            <a:off x="4640784" y="3400301"/>
            <a:ext cx="510095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截面法的步骤</a:t>
            </a:r>
            <a:r>
              <a:rPr lang="zh-CN" altLang="en-US" sz="28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en-US" altLang="zh-CN" sz="28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457200" indent="-457200" eaLnBrk="1" hangingPunct="1">
              <a:buFont typeface="Arial" panose="020B0604020202020204" pitchFamily="34" charset="0"/>
              <a:buChar char="•"/>
            </a:pPr>
            <a:r>
              <a:rPr lang="zh-CN" altLang="en-US"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切一刀，取一段</a:t>
            </a:r>
            <a:endParaRPr lang="en-US" altLang="zh-CN"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457200" indent="-457200" eaLnBrk="1" hangingPunct="1">
              <a:buFont typeface="Arial" panose="020B0604020202020204" pitchFamily="34" charset="0"/>
              <a:buChar char="•"/>
            </a:pP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加</a:t>
            </a:r>
            <a:r>
              <a:rPr lang="zh-CN" altLang="en-US"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内力，列平衡方程</a:t>
            </a:r>
            <a:endPar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5" name="Text Box 2"/>
          <p:cNvSpPr txBox="1">
            <a:spLocks noChangeArrowheads="1"/>
          </p:cNvSpPr>
          <p:nvPr/>
        </p:nvSpPr>
        <p:spPr bwMode="auto">
          <a:xfrm>
            <a:off x="356642" y="2649584"/>
            <a:ext cx="78363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sz="2800" dirty="0" smtClean="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例 题</a:t>
            </a:r>
            <a:r>
              <a:rPr lang="en-US" altLang="zh-CN" sz="2800" dirty="0" smtClean="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dirty="0" smtClean="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请</a:t>
            </a: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确定图（</a:t>
            </a:r>
            <a:r>
              <a:rPr lang="en-US" altLang="zh-CN"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I-I</a:t>
            </a: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II-II</a:t>
            </a: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截面的内力</a:t>
            </a:r>
            <a:r>
              <a:rPr lang="zh-CN" altLang="en-US" sz="2800" dirty="0" smtClean="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642" y="3586209"/>
            <a:ext cx="368935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640784" y="4912469"/>
            <a:ext cx="2088232" cy="461665"/>
          </a:xfrm>
          <a:prstGeom prst="rect">
            <a:avLst/>
          </a:prstGeom>
          <a:noFill/>
        </p:spPr>
        <p:txBody>
          <a:bodyPr wrap="square" rtlCol="0">
            <a:spAutoFit/>
          </a:bodyPr>
          <a:lstStyle/>
          <a:p>
            <a:r>
              <a:rPr lang="zh-CN" altLang="en-US" sz="24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对于</a:t>
            </a:r>
            <a:r>
              <a:rPr lang="en-US" altLang="zh-CN" sz="24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Ⅰ</a:t>
            </a:r>
            <a:r>
              <a:rPr lang="zh-CN" altLang="en-US" sz="24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处内力：</a:t>
            </a:r>
            <a:endParaRPr lang="zh-CN" altLang="en-US" sz="24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矩形 2"/>
          <p:cNvSpPr/>
          <p:nvPr/>
        </p:nvSpPr>
        <p:spPr>
          <a:xfrm>
            <a:off x="10605839" y="4618050"/>
            <a:ext cx="504056" cy="1512168"/>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5" name="直接箭头连接符 4"/>
          <p:cNvCxnSpPr>
            <a:stCxn id="3" idx="2"/>
          </p:cNvCxnSpPr>
          <p:nvPr/>
        </p:nvCxnSpPr>
        <p:spPr>
          <a:xfrm>
            <a:off x="10857867" y="6130218"/>
            <a:ext cx="0" cy="726467"/>
          </a:xfrm>
          <a:prstGeom prst="straightConnector1">
            <a:avLst/>
          </a:prstGeom>
          <a:ln w="38100">
            <a:solidFill>
              <a:srgbClr val="FFC000"/>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6" name="对象 5"/>
          <p:cNvGraphicFramePr>
            <a:graphicFrameLocks noChangeAspect="1"/>
          </p:cNvGraphicFramePr>
          <p:nvPr>
            <p:extLst>
              <p:ext uri="{D42A27DB-BD31-4B8C-83A1-F6EECF244321}">
                <p14:modId xmlns:p14="http://schemas.microsoft.com/office/powerpoint/2010/main" val="222962106"/>
              </p:ext>
            </p:extLst>
          </p:nvPr>
        </p:nvGraphicFramePr>
        <p:xfrm>
          <a:off x="10915423" y="6280621"/>
          <a:ext cx="388943" cy="421355"/>
        </p:xfrm>
        <a:graphic>
          <a:graphicData uri="http://schemas.openxmlformats.org/presentationml/2006/ole">
            <mc:AlternateContent xmlns:mc="http://schemas.openxmlformats.org/markup-compatibility/2006">
              <mc:Choice xmlns:v="urn:schemas-microsoft-com:vml" Requires="v">
                <p:oleObj spid="_x0000_s55287" name="Equation" r:id="rId8" imgW="152280" imgH="164880" progId="Equation.DSMT4">
                  <p:embed/>
                </p:oleObj>
              </mc:Choice>
              <mc:Fallback>
                <p:oleObj name="Equation" r:id="rId8" imgW="152280" imgH="164880" progId="Equation.DSMT4">
                  <p:embed/>
                  <p:pic>
                    <p:nvPicPr>
                      <p:cNvPr id="0" name=""/>
                      <p:cNvPicPr/>
                      <p:nvPr/>
                    </p:nvPicPr>
                    <p:blipFill>
                      <a:blip r:embed="rId9"/>
                      <a:stretch>
                        <a:fillRect/>
                      </a:stretch>
                    </p:blipFill>
                    <p:spPr>
                      <a:xfrm>
                        <a:off x="10915423" y="6280621"/>
                        <a:ext cx="388943" cy="421355"/>
                      </a:xfrm>
                      <a:prstGeom prst="rect">
                        <a:avLst/>
                      </a:prstGeom>
                    </p:spPr>
                  </p:pic>
                </p:oleObj>
              </mc:Fallback>
            </mc:AlternateContent>
          </a:graphicData>
        </a:graphic>
      </p:graphicFrame>
      <p:cxnSp>
        <p:nvCxnSpPr>
          <p:cNvPr id="19" name="直接连接符 18"/>
          <p:cNvCxnSpPr/>
          <p:nvPr/>
        </p:nvCxnSpPr>
        <p:spPr>
          <a:xfrm>
            <a:off x="11325919" y="4618050"/>
            <a:ext cx="237577"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245799" y="4618050"/>
            <a:ext cx="237577"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20" name="对象 19"/>
          <p:cNvGraphicFramePr>
            <a:graphicFrameLocks noChangeAspect="1"/>
          </p:cNvGraphicFramePr>
          <p:nvPr>
            <p:extLst>
              <p:ext uri="{D42A27DB-BD31-4B8C-83A1-F6EECF244321}">
                <p14:modId xmlns:p14="http://schemas.microsoft.com/office/powerpoint/2010/main" val="40468125"/>
              </p:ext>
            </p:extLst>
          </p:nvPr>
        </p:nvGraphicFramePr>
        <p:xfrm>
          <a:off x="4102100" y="2451100"/>
          <a:ext cx="914400" cy="198438"/>
        </p:xfrm>
        <a:graphic>
          <a:graphicData uri="http://schemas.openxmlformats.org/presentationml/2006/ole">
            <mc:AlternateContent xmlns:mc="http://schemas.openxmlformats.org/markup-compatibility/2006">
              <mc:Choice xmlns:v="urn:schemas-microsoft-com:vml" Requires="v">
                <p:oleObj spid="_x0000_s55288" name="Equation" r:id="rId10" imgW="914400" imgH="198720" progId="Equation.DSMT4">
                  <p:embed/>
                </p:oleObj>
              </mc:Choice>
              <mc:Fallback>
                <p:oleObj name="Equation" r:id="rId10" imgW="914400" imgH="198720" progId="Equation.DSMT4">
                  <p:embed/>
                  <p:pic>
                    <p:nvPicPr>
                      <p:cNvPr id="0" name=""/>
                      <p:cNvPicPr/>
                      <p:nvPr/>
                    </p:nvPicPr>
                    <p:blipFill>
                      <a:blip r:embed="rId11"/>
                      <a:stretch>
                        <a:fillRect/>
                      </a:stretch>
                    </p:blipFill>
                    <p:spPr>
                      <a:xfrm>
                        <a:off x="4102100" y="2451100"/>
                        <a:ext cx="914400" cy="198438"/>
                      </a:xfrm>
                      <a:prstGeom prst="rect">
                        <a:avLst/>
                      </a:prstGeom>
                    </p:spPr>
                  </p:pic>
                </p:oleObj>
              </mc:Fallback>
            </mc:AlternateContent>
          </a:graphicData>
        </a:graphic>
      </p:graphicFrame>
      <p:sp>
        <p:nvSpPr>
          <p:cNvPr id="22" name="矩形 21"/>
          <p:cNvSpPr/>
          <p:nvPr/>
        </p:nvSpPr>
        <p:spPr>
          <a:xfrm>
            <a:off x="9899901" y="4433384"/>
            <a:ext cx="287258" cy="461665"/>
          </a:xfrm>
          <a:prstGeom prst="rect">
            <a:avLst/>
          </a:prstGeom>
        </p:spPr>
        <p:txBody>
          <a:bodyPr wrap="none">
            <a:spAutoFit/>
          </a:bodyPr>
          <a:lstStyle/>
          <a:p>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I</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8" name="矩形 27"/>
          <p:cNvSpPr/>
          <p:nvPr/>
        </p:nvSpPr>
        <p:spPr>
          <a:xfrm>
            <a:off x="11563429" y="4433384"/>
            <a:ext cx="338554" cy="461665"/>
          </a:xfrm>
          <a:prstGeom prst="rect">
            <a:avLst/>
          </a:prstGeom>
        </p:spPr>
        <p:txBody>
          <a:bodyPr wrap="square">
            <a:spAutoFit/>
          </a:bodyPr>
          <a:lstStyle/>
          <a:p>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I</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31" name="直接箭头连接符 30"/>
          <p:cNvCxnSpPr>
            <a:stCxn id="3" idx="0"/>
          </p:cNvCxnSpPr>
          <p:nvPr/>
        </p:nvCxnSpPr>
        <p:spPr>
          <a:xfrm flipV="1">
            <a:off x="10857867" y="3976365"/>
            <a:ext cx="0" cy="641685"/>
          </a:xfrm>
          <a:prstGeom prst="straightConnector1">
            <a:avLst/>
          </a:prstGeom>
          <a:ln w="38100">
            <a:solidFill>
              <a:srgbClr val="FFC000"/>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29" name="对象 28"/>
          <p:cNvGraphicFramePr>
            <a:graphicFrameLocks noChangeAspect="1"/>
          </p:cNvGraphicFramePr>
          <p:nvPr>
            <p:extLst>
              <p:ext uri="{D42A27DB-BD31-4B8C-83A1-F6EECF244321}">
                <p14:modId xmlns:p14="http://schemas.microsoft.com/office/powerpoint/2010/main" val="2654542141"/>
              </p:ext>
            </p:extLst>
          </p:nvPr>
        </p:nvGraphicFramePr>
        <p:xfrm>
          <a:off x="10512532" y="3798441"/>
          <a:ext cx="280305" cy="355848"/>
        </p:xfrm>
        <a:graphic>
          <a:graphicData uri="http://schemas.openxmlformats.org/presentationml/2006/ole">
            <mc:AlternateContent xmlns:mc="http://schemas.openxmlformats.org/markup-compatibility/2006">
              <mc:Choice xmlns:v="urn:schemas-microsoft-com:vml" Requires="v">
                <p:oleObj spid="_x0000_s55289" name="Equation" r:id="rId12" imgW="190440" imgH="241200" progId="Equation.DSMT4">
                  <p:embed/>
                </p:oleObj>
              </mc:Choice>
              <mc:Fallback>
                <p:oleObj name="Equation" r:id="rId12" imgW="190440" imgH="241200" progId="Equation.DSMT4">
                  <p:embed/>
                  <p:pic>
                    <p:nvPicPr>
                      <p:cNvPr id="0" name=""/>
                      <p:cNvPicPr/>
                      <p:nvPr/>
                    </p:nvPicPr>
                    <p:blipFill>
                      <a:blip r:embed="rId13"/>
                      <a:stretch>
                        <a:fillRect/>
                      </a:stretch>
                    </p:blipFill>
                    <p:spPr>
                      <a:xfrm>
                        <a:off x="10512532" y="3798441"/>
                        <a:ext cx="280305" cy="355848"/>
                      </a:xfrm>
                      <a:prstGeom prst="rect">
                        <a:avLst/>
                      </a:prstGeom>
                    </p:spPr>
                  </p:pic>
                </p:oleObj>
              </mc:Fallback>
            </mc:AlternateContent>
          </a:graphicData>
        </a:graphic>
      </p:graphicFrame>
      <p:cxnSp>
        <p:nvCxnSpPr>
          <p:cNvPr id="35" name="直接箭头连接符 34"/>
          <p:cNvCxnSpPr>
            <a:stCxn id="3" idx="0"/>
          </p:cNvCxnSpPr>
          <p:nvPr/>
        </p:nvCxnSpPr>
        <p:spPr>
          <a:xfrm>
            <a:off x="10857867" y="4618050"/>
            <a:ext cx="400983" cy="0"/>
          </a:xfrm>
          <a:prstGeom prst="straightConnector1">
            <a:avLst/>
          </a:prstGeom>
          <a:ln w="38100">
            <a:solidFill>
              <a:srgbClr val="FFC000"/>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33" name="对象 32"/>
          <p:cNvGraphicFramePr>
            <a:graphicFrameLocks noChangeAspect="1"/>
          </p:cNvGraphicFramePr>
          <p:nvPr>
            <p:extLst>
              <p:ext uri="{D42A27DB-BD31-4B8C-83A1-F6EECF244321}">
                <p14:modId xmlns:p14="http://schemas.microsoft.com/office/powerpoint/2010/main" val="1114290247"/>
              </p:ext>
            </p:extLst>
          </p:nvPr>
        </p:nvGraphicFramePr>
        <p:xfrm>
          <a:off x="11095494" y="4255460"/>
          <a:ext cx="273728" cy="355848"/>
        </p:xfrm>
        <a:graphic>
          <a:graphicData uri="http://schemas.openxmlformats.org/presentationml/2006/ole">
            <mc:AlternateContent xmlns:mc="http://schemas.openxmlformats.org/markup-compatibility/2006">
              <mc:Choice xmlns:v="urn:schemas-microsoft-com:vml" Requires="v">
                <p:oleObj spid="_x0000_s55290" name="Equation" r:id="rId14" imgW="177480" imgH="228600" progId="Equation.DSMT4">
                  <p:embed/>
                </p:oleObj>
              </mc:Choice>
              <mc:Fallback>
                <p:oleObj name="Equation" r:id="rId14" imgW="177480" imgH="228600" progId="Equation.DSMT4">
                  <p:embed/>
                  <p:pic>
                    <p:nvPicPr>
                      <p:cNvPr id="0" name=""/>
                      <p:cNvPicPr/>
                      <p:nvPr/>
                    </p:nvPicPr>
                    <p:blipFill>
                      <a:blip r:embed="rId15"/>
                      <a:stretch>
                        <a:fillRect/>
                      </a:stretch>
                    </p:blipFill>
                    <p:spPr>
                      <a:xfrm>
                        <a:off x="11095494" y="4255460"/>
                        <a:ext cx="273728" cy="355848"/>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856002065"/>
              </p:ext>
            </p:extLst>
          </p:nvPr>
        </p:nvGraphicFramePr>
        <p:xfrm>
          <a:off x="4640784" y="5512284"/>
          <a:ext cx="3757612" cy="661987"/>
        </p:xfrm>
        <a:graphic>
          <a:graphicData uri="http://schemas.openxmlformats.org/presentationml/2006/ole">
            <mc:AlternateContent xmlns:mc="http://schemas.openxmlformats.org/markup-compatibility/2006">
              <mc:Choice xmlns:v="urn:schemas-microsoft-com:vml" Requires="v">
                <p:oleObj spid="_x0000_s55291" name="Equation" r:id="rId16" imgW="1371600" imgH="241200" progId="Equation.DSMT4">
                  <p:embed/>
                </p:oleObj>
              </mc:Choice>
              <mc:Fallback>
                <p:oleObj name="Equation" r:id="rId16" imgW="1371600" imgH="241200" progId="Equation.DSMT4">
                  <p:embed/>
                  <p:pic>
                    <p:nvPicPr>
                      <p:cNvPr id="0" name=""/>
                      <p:cNvPicPr/>
                      <p:nvPr/>
                    </p:nvPicPr>
                    <p:blipFill>
                      <a:blip r:embed="rId17"/>
                      <a:stretch>
                        <a:fillRect/>
                      </a:stretch>
                    </p:blipFill>
                    <p:spPr>
                      <a:xfrm>
                        <a:off x="4640784" y="5512284"/>
                        <a:ext cx="3757612" cy="661987"/>
                      </a:xfrm>
                      <a:prstGeom prst="rect">
                        <a:avLst/>
                      </a:prstGeom>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1215844851"/>
              </p:ext>
            </p:extLst>
          </p:nvPr>
        </p:nvGraphicFramePr>
        <p:xfrm>
          <a:off x="4502150" y="2460625"/>
          <a:ext cx="114300" cy="177800"/>
        </p:xfrm>
        <a:graphic>
          <a:graphicData uri="http://schemas.openxmlformats.org/presentationml/2006/ole">
            <mc:AlternateContent xmlns:mc="http://schemas.openxmlformats.org/markup-compatibility/2006">
              <mc:Choice xmlns:v="urn:schemas-microsoft-com:vml" Requires="v">
                <p:oleObj spid="_x0000_s55292" name="Equation" r:id="rId18" imgW="114120" imgH="177480" progId="Equation.DSMT4">
                  <p:embed/>
                </p:oleObj>
              </mc:Choice>
              <mc:Fallback>
                <p:oleObj name="Equation" r:id="rId18" imgW="114120" imgH="177480" progId="Equation.DSMT4">
                  <p:embed/>
                  <p:pic>
                    <p:nvPicPr>
                      <p:cNvPr id="0" name=""/>
                      <p:cNvPicPr/>
                      <p:nvPr/>
                    </p:nvPicPr>
                    <p:blipFill>
                      <a:blip r:embed="rId11"/>
                      <a:stretch>
                        <a:fillRect/>
                      </a:stretch>
                    </p:blipFill>
                    <p:spPr>
                      <a:xfrm>
                        <a:off x="4502150" y="2460625"/>
                        <a:ext cx="114300" cy="177800"/>
                      </a:xfrm>
                      <a:prstGeom prst="rect">
                        <a:avLst/>
                      </a:prstGeom>
                    </p:spPr>
                  </p:pic>
                </p:oleObj>
              </mc:Fallback>
            </mc:AlternateContent>
          </a:graphicData>
        </a:graphic>
      </p:graphicFrame>
      <p:grpSp>
        <p:nvGrpSpPr>
          <p:cNvPr id="50" name="组合 49"/>
          <p:cNvGrpSpPr/>
          <p:nvPr/>
        </p:nvGrpSpPr>
        <p:grpSpPr>
          <a:xfrm>
            <a:off x="789566" y="5855724"/>
            <a:ext cx="776288" cy="800100"/>
            <a:chOff x="8661400" y="2506663"/>
            <a:chExt cx="776288" cy="800100"/>
          </a:xfrm>
        </p:grpSpPr>
        <p:cxnSp>
          <p:nvCxnSpPr>
            <p:cNvPr id="38" name="直接箭头连接符 37"/>
            <p:cNvCxnSpPr/>
            <p:nvPr/>
          </p:nvCxnSpPr>
          <p:spPr>
            <a:xfrm>
              <a:off x="8805639" y="3112269"/>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8805639" y="2616906"/>
              <a:ext cx="0" cy="495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对象 44"/>
            <p:cNvGraphicFramePr>
              <a:graphicFrameLocks noChangeAspect="1"/>
            </p:cNvGraphicFramePr>
            <p:nvPr>
              <p:extLst>
                <p:ext uri="{D42A27DB-BD31-4B8C-83A1-F6EECF244321}">
                  <p14:modId xmlns:p14="http://schemas.microsoft.com/office/powerpoint/2010/main" val="3406980510"/>
                </p:ext>
              </p:extLst>
            </p:nvPr>
          </p:nvGraphicFramePr>
          <p:xfrm>
            <a:off x="8661400" y="2506663"/>
            <a:ext cx="139700" cy="165100"/>
          </p:xfrm>
          <a:graphic>
            <a:graphicData uri="http://schemas.openxmlformats.org/presentationml/2006/ole">
              <mc:AlternateContent xmlns:mc="http://schemas.openxmlformats.org/markup-compatibility/2006">
                <mc:Choice xmlns:v="urn:schemas-microsoft-com:vml" Requires="v">
                  <p:oleObj spid="_x0000_s55293" name="Equation" r:id="rId19" imgW="139680" imgH="164880" progId="Equation.DSMT4">
                    <p:embed/>
                  </p:oleObj>
                </mc:Choice>
                <mc:Fallback>
                  <p:oleObj name="Equation" r:id="rId19" imgW="139680" imgH="164880" progId="Equation.DSMT4">
                    <p:embed/>
                    <p:pic>
                      <p:nvPicPr>
                        <p:cNvPr id="0" name=""/>
                        <p:cNvPicPr/>
                        <p:nvPr/>
                      </p:nvPicPr>
                      <p:blipFill>
                        <a:blip r:embed="rId20"/>
                        <a:stretch>
                          <a:fillRect/>
                        </a:stretch>
                      </p:blipFill>
                      <p:spPr>
                        <a:xfrm>
                          <a:off x="8661400" y="2506663"/>
                          <a:ext cx="139700" cy="165100"/>
                        </a:xfrm>
                        <a:prstGeom prst="rect">
                          <a:avLst/>
                        </a:prstGeom>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1022285781"/>
                </p:ext>
              </p:extLst>
            </p:nvPr>
          </p:nvGraphicFramePr>
          <p:xfrm>
            <a:off x="9310688" y="3167063"/>
            <a:ext cx="127000" cy="139700"/>
          </p:xfrm>
          <a:graphic>
            <a:graphicData uri="http://schemas.openxmlformats.org/presentationml/2006/ole">
              <mc:AlternateContent xmlns:mc="http://schemas.openxmlformats.org/markup-compatibility/2006">
                <mc:Choice xmlns:v="urn:schemas-microsoft-com:vml" Requires="v">
                  <p:oleObj spid="_x0000_s55294" name="Equation" r:id="rId21" imgW="126720" imgH="139680" progId="Equation.DSMT4">
                    <p:embed/>
                  </p:oleObj>
                </mc:Choice>
                <mc:Fallback>
                  <p:oleObj name="Equation" r:id="rId21" imgW="126720" imgH="139680" progId="Equation.DSMT4">
                    <p:embed/>
                    <p:pic>
                      <p:nvPicPr>
                        <p:cNvPr id="0" name=""/>
                        <p:cNvPicPr/>
                        <p:nvPr/>
                      </p:nvPicPr>
                      <p:blipFill>
                        <a:blip r:embed="rId22"/>
                        <a:stretch>
                          <a:fillRect/>
                        </a:stretch>
                      </p:blipFill>
                      <p:spPr>
                        <a:xfrm>
                          <a:off x="9310688" y="3167063"/>
                          <a:ext cx="127000" cy="139700"/>
                        </a:xfrm>
                        <a:prstGeom prst="rect">
                          <a:avLst/>
                        </a:prstGeom>
                      </p:spPr>
                    </p:pic>
                  </p:oleObj>
                </mc:Fallback>
              </mc:AlternateContent>
            </a:graphicData>
          </a:graphic>
        </p:graphicFrame>
      </p:grpSp>
      <p:graphicFrame>
        <p:nvGraphicFramePr>
          <p:cNvPr id="7" name="对象 6"/>
          <p:cNvGraphicFramePr>
            <a:graphicFrameLocks noChangeAspect="1"/>
          </p:cNvGraphicFramePr>
          <p:nvPr>
            <p:extLst>
              <p:ext uri="{D42A27DB-BD31-4B8C-83A1-F6EECF244321}">
                <p14:modId xmlns:p14="http://schemas.microsoft.com/office/powerpoint/2010/main" val="1438019000"/>
              </p:ext>
            </p:extLst>
          </p:nvPr>
        </p:nvGraphicFramePr>
        <p:xfrm>
          <a:off x="10735318" y="4648409"/>
          <a:ext cx="245098" cy="285948"/>
        </p:xfrm>
        <a:graphic>
          <a:graphicData uri="http://schemas.openxmlformats.org/presentationml/2006/ole">
            <mc:AlternateContent xmlns:mc="http://schemas.openxmlformats.org/markup-compatibility/2006">
              <mc:Choice xmlns:v="urn:schemas-microsoft-com:vml" Requires="v">
                <p:oleObj spid="_x0000_s55295" name="Equation" r:id="rId23" imgW="152280" imgH="177480" progId="Equation.DSMT4">
                  <p:embed/>
                </p:oleObj>
              </mc:Choice>
              <mc:Fallback>
                <p:oleObj name="Equation" r:id="rId23" imgW="152280" imgH="177480" progId="Equation.DSMT4">
                  <p:embed/>
                  <p:pic>
                    <p:nvPicPr>
                      <p:cNvPr id="0" name=""/>
                      <p:cNvPicPr/>
                      <p:nvPr/>
                    </p:nvPicPr>
                    <p:blipFill>
                      <a:blip r:embed="rId24"/>
                      <a:stretch>
                        <a:fillRect/>
                      </a:stretch>
                    </p:blipFill>
                    <p:spPr>
                      <a:xfrm>
                        <a:off x="10735318" y="4648409"/>
                        <a:ext cx="245098" cy="285948"/>
                      </a:xfrm>
                      <a:prstGeom prst="rect">
                        <a:avLst/>
                      </a:prstGeom>
                    </p:spPr>
                  </p:pic>
                </p:oleObj>
              </mc:Fallback>
            </mc:AlternateContent>
          </a:graphicData>
        </a:graphic>
      </p:graphicFrame>
      <p:grpSp>
        <p:nvGrpSpPr>
          <p:cNvPr id="34" name="组合 33"/>
          <p:cNvGrpSpPr/>
          <p:nvPr/>
        </p:nvGrpSpPr>
        <p:grpSpPr>
          <a:xfrm rot="18034995" flipH="1">
            <a:off x="10688032" y="4221038"/>
            <a:ext cx="317812" cy="586056"/>
            <a:chOff x="9026214" y="2019406"/>
            <a:chExt cx="404878" cy="586056"/>
          </a:xfrm>
        </p:grpSpPr>
        <p:sp>
          <p:nvSpPr>
            <p:cNvPr id="37" name="任意多边形 36"/>
            <p:cNvSpPr/>
            <p:nvPr/>
          </p:nvSpPr>
          <p:spPr>
            <a:xfrm>
              <a:off x="9026214" y="2111976"/>
              <a:ext cx="399663" cy="493486"/>
            </a:xfrm>
            <a:custGeom>
              <a:avLst/>
              <a:gdLst>
                <a:gd name="connsiteX0" fmla="*/ 399663 w 399663"/>
                <a:gd name="connsiteY0" fmla="*/ 493486 h 493486"/>
                <a:gd name="connsiteX1" fmla="*/ 520 w 399663"/>
                <a:gd name="connsiteY1" fmla="*/ 239486 h 493486"/>
                <a:gd name="connsiteX2" fmla="*/ 319834 w 399663"/>
                <a:gd name="connsiteY2" fmla="*/ 0 h 493486"/>
              </a:gdLst>
              <a:ahLst/>
              <a:cxnLst>
                <a:cxn ang="0">
                  <a:pos x="connsiteX0" y="connsiteY0"/>
                </a:cxn>
                <a:cxn ang="0">
                  <a:pos x="connsiteX1" y="connsiteY1"/>
                </a:cxn>
                <a:cxn ang="0">
                  <a:pos x="connsiteX2" y="connsiteY2"/>
                </a:cxn>
              </a:cxnLst>
              <a:rect l="l" t="t" r="r" b="b"/>
              <a:pathLst>
                <a:path w="399663" h="493486">
                  <a:moveTo>
                    <a:pt x="399663" y="493486"/>
                  </a:moveTo>
                  <a:cubicBezTo>
                    <a:pt x="206744" y="407610"/>
                    <a:pt x="13825" y="321734"/>
                    <a:pt x="520" y="239486"/>
                  </a:cubicBezTo>
                  <a:cubicBezTo>
                    <a:pt x="-12785" y="157238"/>
                    <a:pt x="232748" y="14514"/>
                    <a:pt x="319834" y="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9" name="等腰三角形 38"/>
            <p:cNvSpPr/>
            <p:nvPr/>
          </p:nvSpPr>
          <p:spPr>
            <a:xfrm rot="3829361">
              <a:off x="9287076" y="2019406"/>
              <a:ext cx="144016" cy="14401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aphicFrame>
        <p:nvGraphicFramePr>
          <p:cNvPr id="40" name="对象 39"/>
          <p:cNvGraphicFramePr>
            <a:graphicFrameLocks noChangeAspect="1"/>
          </p:cNvGraphicFramePr>
          <p:nvPr>
            <p:extLst>
              <p:ext uri="{D42A27DB-BD31-4B8C-83A1-F6EECF244321}">
                <p14:modId xmlns:p14="http://schemas.microsoft.com/office/powerpoint/2010/main" val="756572130"/>
              </p:ext>
            </p:extLst>
          </p:nvPr>
        </p:nvGraphicFramePr>
        <p:xfrm>
          <a:off x="10259843" y="4187652"/>
          <a:ext cx="318885" cy="302101"/>
        </p:xfrm>
        <a:graphic>
          <a:graphicData uri="http://schemas.openxmlformats.org/presentationml/2006/ole">
            <mc:AlternateContent xmlns:mc="http://schemas.openxmlformats.org/markup-compatibility/2006">
              <mc:Choice xmlns:v="urn:schemas-microsoft-com:vml" Requires="v">
                <p:oleObj spid="_x0000_s84992" name="Equation" r:id="rId25" imgW="241200" imgH="228600" progId="Equation.DSMT4">
                  <p:embed/>
                </p:oleObj>
              </mc:Choice>
              <mc:Fallback>
                <p:oleObj name="Equation" r:id="rId25" imgW="241200" imgH="228600" progId="Equation.DSMT4">
                  <p:embed/>
                  <p:pic>
                    <p:nvPicPr>
                      <p:cNvPr id="64" name="对象 63"/>
                      <p:cNvPicPr/>
                      <p:nvPr/>
                    </p:nvPicPr>
                    <p:blipFill>
                      <a:blip r:embed="rId26"/>
                      <a:stretch>
                        <a:fillRect/>
                      </a:stretch>
                    </p:blipFill>
                    <p:spPr>
                      <a:xfrm>
                        <a:off x="10259843" y="4187652"/>
                        <a:ext cx="318885" cy="302101"/>
                      </a:xfrm>
                      <a:prstGeom prst="rect">
                        <a:avLst/>
                      </a:prstGeom>
                    </p:spPr>
                  </p:pic>
                </p:oleObj>
              </mc:Fallback>
            </mc:AlternateContent>
          </a:graphicData>
        </a:graphic>
      </p:graphicFrame>
      <p:pic>
        <p:nvPicPr>
          <p:cNvPr id="16" name="音频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876302445"/>
      </p:ext>
    </p:extLst>
  </p:cSld>
  <p:clrMapOvr>
    <a:masterClrMapping/>
  </p:clrMapOvr>
  <mc:AlternateContent xmlns:mc="http://schemas.openxmlformats.org/markup-compatibility/2006" xmlns:p14="http://schemas.microsoft.com/office/powerpoint/2010/main">
    <mc:Choice Requires="p14">
      <p:transition p14:dur="0" advTm="70297"/>
    </mc:Choice>
    <mc:Fallback xmlns="">
      <p:transition advTm="70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Rectangle 4"/>
          <p:cNvSpPr>
            <a:spLocks noChangeArrowheads="1"/>
          </p:cNvSpPr>
          <p:nvPr/>
        </p:nvSpPr>
        <p:spPr bwMode="auto">
          <a:xfrm>
            <a:off x="4315867" y="910137"/>
            <a:ext cx="510095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截面法的步骤</a:t>
            </a:r>
            <a:r>
              <a:rPr lang="zh-CN" altLang="en-US" sz="28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en-US" altLang="zh-CN" sz="28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457200" indent="-457200" eaLnBrk="1" hangingPunct="1">
              <a:buFont typeface="Arial" panose="020B0604020202020204" pitchFamily="34" charset="0"/>
              <a:buChar char="•"/>
            </a:pPr>
            <a:r>
              <a:rPr lang="zh-CN" altLang="en-US"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切一刀，取一段</a:t>
            </a:r>
            <a:endParaRPr lang="en-US" altLang="zh-CN"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457200" indent="-457200" eaLnBrk="1" hangingPunct="1">
              <a:buFont typeface="Arial" panose="020B0604020202020204" pitchFamily="34" charset="0"/>
              <a:buChar char="•"/>
            </a:pP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加</a:t>
            </a:r>
            <a:r>
              <a:rPr lang="zh-CN" altLang="en-US"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内力，列平衡方程</a:t>
            </a:r>
            <a:endPar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642" y="1096045"/>
            <a:ext cx="368935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315867" y="2422305"/>
            <a:ext cx="2088232" cy="461665"/>
          </a:xfrm>
          <a:prstGeom prst="rect">
            <a:avLst/>
          </a:prstGeom>
          <a:noFill/>
        </p:spPr>
        <p:txBody>
          <a:bodyPr wrap="square" rtlCol="0">
            <a:spAutoFit/>
          </a:bodyPr>
          <a:lstStyle/>
          <a:p>
            <a:r>
              <a:rPr lang="zh-CN" altLang="en-US" sz="24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对于</a:t>
            </a:r>
            <a:r>
              <a:rPr lang="en-US" altLang="zh-CN" sz="24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Ⅱ</a:t>
            </a:r>
            <a:r>
              <a:rPr lang="zh-CN" altLang="en-US" sz="24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处内力：</a:t>
            </a:r>
            <a:endParaRPr lang="zh-CN" altLang="en-US" sz="24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3285820489"/>
              </p:ext>
            </p:extLst>
          </p:nvPr>
        </p:nvGraphicFramePr>
        <p:xfrm>
          <a:off x="4315867" y="3011143"/>
          <a:ext cx="2435225" cy="1323975"/>
        </p:xfrm>
        <a:graphic>
          <a:graphicData uri="http://schemas.openxmlformats.org/presentationml/2006/ole">
            <mc:AlternateContent xmlns:mc="http://schemas.openxmlformats.org/markup-compatibility/2006">
              <mc:Choice xmlns:v="urn:schemas-microsoft-com:vml" Requires="v">
                <p:oleObj spid="_x0000_s79053" name="Equation" r:id="rId8" imgW="888840" imgH="482400" progId="Equation.DSMT4">
                  <p:embed/>
                </p:oleObj>
              </mc:Choice>
              <mc:Fallback>
                <p:oleObj name="Equation" r:id="rId8" imgW="888840" imgH="482400" progId="Equation.DSMT4">
                  <p:embed/>
                  <p:pic>
                    <p:nvPicPr>
                      <p:cNvPr id="36" name="对象 35"/>
                      <p:cNvPicPr/>
                      <p:nvPr/>
                    </p:nvPicPr>
                    <p:blipFill>
                      <a:blip r:embed="rId9"/>
                      <a:stretch>
                        <a:fillRect/>
                      </a:stretch>
                    </p:blipFill>
                    <p:spPr>
                      <a:xfrm>
                        <a:off x="4315867" y="3011143"/>
                        <a:ext cx="2435225" cy="1323975"/>
                      </a:xfrm>
                      <a:prstGeom prst="rect">
                        <a:avLst/>
                      </a:prstGeom>
                    </p:spPr>
                  </p:pic>
                </p:oleObj>
              </mc:Fallback>
            </mc:AlternateContent>
          </a:graphicData>
        </a:graphic>
      </p:graphicFrame>
      <p:grpSp>
        <p:nvGrpSpPr>
          <p:cNvPr id="23" name="组合 22"/>
          <p:cNvGrpSpPr/>
          <p:nvPr/>
        </p:nvGrpSpPr>
        <p:grpSpPr>
          <a:xfrm>
            <a:off x="464649" y="3365560"/>
            <a:ext cx="776288" cy="800100"/>
            <a:chOff x="8661400" y="2506663"/>
            <a:chExt cx="776288" cy="800100"/>
          </a:xfrm>
        </p:grpSpPr>
        <p:cxnSp>
          <p:nvCxnSpPr>
            <p:cNvPr id="24" name="直接箭头连接符 23"/>
            <p:cNvCxnSpPr/>
            <p:nvPr/>
          </p:nvCxnSpPr>
          <p:spPr>
            <a:xfrm>
              <a:off x="8805639" y="3112269"/>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8805639" y="2616906"/>
              <a:ext cx="0" cy="495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对象 25"/>
            <p:cNvGraphicFramePr>
              <a:graphicFrameLocks noChangeAspect="1"/>
            </p:cNvGraphicFramePr>
            <p:nvPr>
              <p:extLst>
                <p:ext uri="{D42A27DB-BD31-4B8C-83A1-F6EECF244321}">
                  <p14:modId xmlns:p14="http://schemas.microsoft.com/office/powerpoint/2010/main" val="692280866"/>
                </p:ext>
              </p:extLst>
            </p:nvPr>
          </p:nvGraphicFramePr>
          <p:xfrm>
            <a:off x="8661400" y="2506663"/>
            <a:ext cx="139700" cy="165100"/>
          </p:xfrm>
          <a:graphic>
            <a:graphicData uri="http://schemas.openxmlformats.org/presentationml/2006/ole">
              <mc:AlternateContent xmlns:mc="http://schemas.openxmlformats.org/markup-compatibility/2006">
                <mc:Choice xmlns:v="urn:schemas-microsoft-com:vml" Requires="v">
                  <p:oleObj spid="_x0000_s79054" name="Equation" r:id="rId10" imgW="139680" imgH="164880" progId="Equation.DSMT4">
                    <p:embed/>
                  </p:oleObj>
                </mc:Choice>
                <mc:Fallback>
                  <p:oleObj name="Equation" r:id="rId10" imgW="139680" imgH="164880" progId="Equation.DSMT4">
                    <p:embed/>
                    <p:pic>
                      <p:nvPicPr>
                        <p:cNvPr id="45" name="对象 44"/>
                        <p:cNvPicPr/>
                        <p:nvPr/>
                      </p:nvPicPr>
                      <p:blipFill>
                        <a:blip r:embed="rId11"/>
                        <a:stretch>
                          <a:fillRect/>
                        </a:stretch>
                      </p:blipFill>
                      <p:spPr>
                        <a:xfrm>
                          <a:off x="8661400" y="2506663"/>
                          <a:ext cx="139700" cy="1651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462217025"/>
                </p:ext>
              </p:extLst>
            </p:nvPr>
          </p:nvGraphicFramePr>
          <p:xfrm>
            <a:off x="9310688" y="3167063"/>
            <a:ext cx="127000" cy="139700"/>
          </p:xfrm>
          <a:graphic>
            <a:graphicData uri="http://schemas.openxmlformats.org/presentationml/2006/ole">
              <mc:AlternateContent xmlns:mc="http://schemas.openxmlformats.org/markup-compatibility/2006">
                <mc:Choice xmlns:v="urn:schemas-microsoft-com:vml" Requires="v">
                  <p:oleObj spid="_x0000_s79055" name="Equation" r:id="rId12" imgW="126720" imgH="139680" progId="Equation.DSMT4">
                    <p:embed/>
                  </p:oleObj>
                </mc:Choice>
                <mc:Fallback>
                  <p:oleObj name="Equation" r:id="rId12" imgW="126720" imgH="139680" progId="Equation.DSMT4">
                    <p:embed/>
                    <p:pic>
                      <p:nvPicPr>
                        <p:cNvPr id="46" name="对象 45"/>
                        <p:cNvPicPr/>
                        <p:nvPr/>
                      </p:nvPicPr>
                      <p:blipFill>
                        <a:blip r:embed="rId13"/>
                        <a:stretch>
                          <a:fillRect/>
                        </a:stretch>
                      </p:blipFill>
                      <p:spPr>
                        <a:xfrm>
                          <a:off x="9310688" y="3167063"/>
                          <a:ext cx="127000" cy="139700"/>
                        </a:xfrm>
                        <a:prstGeom prst="rect">
                          <a:avLst/>
                        </a:prstGeom>
                      </p:spPr>
                    </p:pic>
                  </p:oleObj>
                </mc:Fallback>
              </mc:AlternateContent>
            </a:graphicData>
          </a:graphic>
        </p:graphicFrame>
      </p:grpSp>
      <p:sp>
        <p:nvSpPr>
          <p:cNvPr id="40" name="任意多边形 39"/>
          <p:cNvSpPr/>
          <p:nvPr/>
        </p:nvSpPr>
        <p:spPr>
          <a:xfrm>
            <a:off x="9116529" y="2228706"/>
            <a:ext cx="1676400" cy="1441450"/>
          </a:xfrm>
          <a:custGeom>
            <a:avLst/>
            <a:gdLst>
              <a:gd name="connsiteX0" fmla="*/ 0 w 1676400"/>
              <a:gd name="connsiteY0" fmla="*/ 0 h 1441450"/>
              <a:gd name="connsiteX1" fmla="*/ 1676400 w 1676400"/>
              <a:gd name="connsiteY1" fmla="*/ 0 h 1441450"/>
              <a:gd name="connsiteX2" fmla="*/ 1676400 w 1676400"/>
              <a:gd name="connsiteY2" fmla="*/ 1441450 h 1441450"/>
              <a:gd name="connsiteX3" fmla="*/ 1409700 w 1676400"/>
              <a:gd name="connsiteY3" fmla="*/ 1441450 h 1441450"/>
              <a:gd name="connsiteX4" fmla="*/ 1409700 w 1676400"/>
              <a:gd name="connsiteY4" fmla="*/ 231775 h 1441450"/>
              <a:gd name="connsiteX5" fmla="*/ 6350 w 1676400"/>
              <a:gd name="connsiteY5" fmla="*/ 231775 h 1441450"/>
              <a:gd name="connsiteX6" fmla="*/ 0 w 1676400"/>
              <a:gd name="connsiteY6" fmla="*/ 0 h 144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6400" h="1441450">
                <a:moveTo>
                  <a:pt x="0" y="0"/>
                </a:moveTo>
                <a:lnTo>
                  <a:pt x="1676400" y="0"/>
                </a:lnTo>
                <a:lnTo>
                  <a:pt x="1676400" y="1441450"/>
                </a:lnTo>
                <a:lnTo>
                  <a:pt x="1409700" y="1441450"/>
                </a:lnTo>
                <a:lnTo>
                  <a:pt x="1409700" y="231775"/>
                </a:lnTo>
                <a:lnTo>
                  <a:pt x="6350" y="231775"/>
                </a:lnTo>
                <a:lnTo>
                  <a:pt x="0" y="0"/>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45" name="直接箭头连接符 44"/>
          <p:cNvCxnSpPr/>
          <p:nvPr/>
        </p:nvCxnSpPr>
        <p:spPr>
          <a:xfrm>
            <a:off x="10700705" y="3670156"/>
            <a:ext cx="0" cy="726467"/>
          </a:xfrm>
          <a:prstGeom prst="straightConnector1">
            <a:avLst/>
          </a:prstGeom>
          <a:ln w="38100">
            <a:solidFill>
              <a:srgbClr val="FFC000"/>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46" name="对象 45"/>
          <p:cNvGraphicFramePr>
            <a:graphicFrameLocks noChangeAspect="1"/>
          </p:cNvGraphicFramePr>
          <p:nvPr>
            <p:extLst>
              <p:ext uri="{D42A27DB-BD31-4B8C-83A1-F6EECF244321}">
                <p14:modId xmlns:p14="http://schemas.microsoft.com/office/powerpoint/2010/main" val="3547315608"/>
              </p:ext>
            </p:extLst>
          </p:nvPr>
        </p:nvGraphicFramePr>
        <p:xfrm>
          <a:off x="10700705" y="3822148"/>
          <a:ext cx="388943" cy="421355"/>
        </p:xfrm>
        <a:graphic>
          <a:graphicData uri="http://schemas.openxmlformats.org/presentationml/2006/ole">
            <mc:AlternateContent xmlns:mc="http://schemas.openxmlformats.org/markup-compatibility/2006">
              <mc:Choice xmlns:v="urn:schemas-microsoft-com:vml" Requires="v">
                <p:oleObj spid="_x0000_s79056" name="Equation" r:id="rId14" imgW="152280" imgH="164880" progId="Equation.DSMT4">
                  <p:embed/>
                </p:oleObj>
              </mc:Choice>
              <mc:Fallback>
                <p:oleObj name="Equation" r:id="rId14" imgW="152280" imgH="164880" progId="Equation.DSMT4">
                  <p:embed/>
                  <p:pic>
                    <p:nvPicPr>
                      <p:cNvPr id="6" name="对象 5"/>
                      <p:cNvPicPr/>
                      <p:nvPr/>
                    </p:nvPicPr>
                    <p:blipFill>
                      <a:blip r:embed="rId15"/>
                      <a:stretch>
                        <a:fillRect/>
                      </a:stretch>
                    </p:blipFill>
                    <p:spPr>
                      <a:xfrm>
                        <a:off x="10700705" y="3822148"/>
                        <a:ext cx="388943" cy="421355"/>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2747485446"/>
              </p:ext>
            </p:extLst>
          </p:nvPr>
        </p:nvGraphicFramePr>
        <p:xfrm>
          <a:off x="10894159" y="2802336"/>
          <a:ext cx="281111" cy="309222"/>
        </p:xfrm>
        <a:graphic>
          <a:graphicData uri="http://schemas.openxmlformats.org/presentationml/2006/ole">
            <mc:AlternateContent xmlns:mc="http://schemas.openxmlformats.org/markup-compatibility/2006">
              <mc:Choice xmlns:v="urn:schemas-microsoft-com:vml" Requires="v">
                <p:oleObj spid="_x0000_s79057" name="Equation" r:id="rId16" imgW="126720" imgH="139680" progId="Equation.DSMT4">
                  <p:embed/>
                </p:oleObj>
              </mc:Choice>
              <mc:Fallback>
                <p:oleObj name="Equation" r:id="rId16" imgW="126720" imgH="139680" progId="Equation.DSMT4">
                  <p:embed/>
                  <p:pic>
                    <p:nvPicPr>
                      <p:cNvPr id="0" name=""/>
                      <p:cNvPicPr/>
                      <p:nvPr/>
                    </p:nvPicPr>
                    <p:blipFill>
                      <a:blip r:embed="rId17"/>
                      <a:stretch>
                        <a:fillRect/>
                      </a:stretch>
                    </p:blipFill>
                    <p:spPr>
                      <a:xfrm>
                        <a:off x="10894159" y="2802336"/>
                        <a:ext cx="281111" cy="309222"/>
                      </a:xfrm>
                      <a:prstGeom prst="rect">
                        <a:avLst/>
                      </a:prstGeom>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545400653"/>
              </p:ext>
            </p:extLst>
          </p:nvPr>
        </p:nvGraphicFramePr>
        <p:xfrm>
          <a:off x="10099747" y="1905866"/>
          <a:ext cx="276225" cy="304800"/>
        </p:xfrm>
        <a:graphic>
          <a:graphicData uri="http://schemas.openxmlformats.org/presentationml/2006/ole">
            <mc:AlternateContent xmlns:mc="http://schemas.openxmlformats.org/markup-compatibility/2006">
              <mc:Choice xmlns:v="urn:schemas-microsoft-com:vml" Requires="v">
                <p:oleObj spid="_x0000_s79058" name="Equation" r:id="rId18" imgW="276238" imgH="304800" progId="Equation.DSMT4">
                  <p:embed/>
                </p:oleObj>
              </mc:Choice>
              <mc:Fallback>
                <p:oleObj name="Equation" r:id="rId18" imgW="276238" imgH="304800" progId="Equation.DSMT4">
                  <p:embed/>
                  <p:pic>
                    <p:nvPicPr>
                      <p:cNvPr id="0" name=""/>
                      <p:cNvPicPr/>
                      <p:nvPr/>
                    </p:nvPicPr>
                    <p:blipFill>
                      <a:blip r:embed="rId19"/>
                      <a:stretch>
                        <a:fillRect/>
                      </a:stretch>
                    </p:blipFill>
                    <p:spPr>
                      <a:xfrm>
                        <a:off x="10099747" y="1905866"/>
                        <a:ext cx="276225" cy="304800"/>
                      </a:xfrm>
                      <a:prstGeom prst="rect">
                        <a:avLst/>
                      </a:prstGeom>
                    </p:spPr>
                  </p:pic>
                </p:oleObj>
              </mc:Fallback>
            </mc:AlternateContent>
          </a:graphicData>
        </a:graphic>
      </p:graphicFrame>
      <p:cxnSp>
        <p:nvCxnSpPr>
          <p:cNvPr id="44" name="直接连接符 43"/>
          <p:cNvCxnSpPr/>
          <p:nvPr/>
        </p:nvCxnSpPr>
        <p:spPr>
          <a:xfrm flipV="1">
            <a:off x="9116529" y="1589315"/>
            <a:ext cx="0" cy="23026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9116529" y="2571424"/>
            <a:ext cx="0" cy="23026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8949655" y="2793113"/>
            <a:ext cx="333746" cy="369332"/>
          </a:xfrm>
          <a:prstGeom prst="rect">
            <a:avLst/>
          </a:prstGeom>
        </p:spPr>
        <p:txBody>
          <a:bodyPr wrap="none">
            <a:spAutoFit/>
          </a:bodyPr>
          <a:lstStyle/>
          <a:p>
            <a:r>
              <a:rPr lang="en-US" altLang="zh-CN" dirty="0" smtClean="0">
                <a:latin typeface="Times New Roman" panose="02020603050405020304" pitchFamily="18" charset="0"/>
                <a:ea typeface="微软雅黑" panose="020B0503020204020204" pitchFamily="34" charset="-122"/>
                <a:cs typeface="+mn-ea"/>
                <a:sym typeface="Times New Roman" panose="02020603050405020304" pitchFamily="18" charset="0"/>
              </a:rPr>
              <a:t>Ⅱ</a:t>
            </a:r>
            <a:endPar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4" name="矩形 53"/>
          <p:cNvSpPr/>
          <p:nvPr/>
        </p:nvSpPr>
        <p:spPr>
          <a:xfrm>
            <a:off x="8949655" y="1243517"/>
            <a:ext cx="333746"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Ⅱ</a:t>
            </a:r>
            <a:endPar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55" name="直接箭头连接符 54"/>
          <p:cNvCxnSpPr/>
          <p:nvPr/>
        </p:nvCxnSpPr>
        <p:spPr>
          <a:xfrm flipV="1">
            <a:off x="9127189" y="1919141"/>
            <a:ext cx="0" cy="463762"/>
          </a:xfrm>
          <a:prstGeom prst="straightConnector1">
            <a:avLst/>
          </a:prstGeom>
          <a:ln w="38100">
            <a:solidFill>
              <a:srgbClr val="FFC000"/>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56" name="对象 55"/>
          <p:cNvGraphicFramePr>
            <a:graphicFrameLocks noChangeAspect="1"/>
          </p:cNvGraphicFramePr>
          <p:nvPr>
            <p:extLst>
              <p:ext uri="{D42A27DB-BD31-4B8C-83A1-F6EECF244321}">
                <p14:modId xmlns:p14="http://schemas.microsoft.com/office/powerpoint/2010/main" val="1687226277"/>
              </p:ext>
            </p:extLst>
          </p:nvPr>
        </p:nvGraphicFramePr>
        <p:xfrm>
          <a:off x="9143248" y="1745570"/>
          <a:ext cx="280305" cy="355848"/>
        </p:xfrm>
        <a:graphic>
          <a:graphicData uri="http://schemas.openxmlformats.org/presentationml/2006/ole">
            <mc:AlternateContent xmlns:mc="http://schemas.openxmlformats.org/markup-compatibility/2006">
              <mc:Choice xmlns:v="urn:schemas-microsoft-com:vml" Requires="v">
                <p:oleObj spid="_x0000_s79059" name="Equation" r:id="rId20" imgW="190440" imgH="241200" progId="Equation.DSMT4">
                  <p:embed/>
                </p:oleObj>
              </mc:Choice>
              <mc:Fallback>
                <p:oleObj name="Equation" r:id="rId20" imgW="190440" imgH="241200" progId="Equation.DSMT4">
                  <p:embed/>
                  <p:pic>
                    <p:nvPicPr>
                      <p:cNvPr id="29" name="对象 28"/>
                      <p:cNvPicPr/>
                      <p:nvPr/>
                    </p:nvPicPr>
                    <p:blipFill>
                      <a:blip r:embed="rId21"/>
                      <a:stretch>
                        <a:fillRect/>
                      </a:stretch>
                    </p:blipFill>
                    <p:spPr>
                      <a:xfrm>
                        <a:off x="9143248" y="1745570"/>
                        <a:ext cx="280305" cy="355848"/>
                      </a:xfrm>
                      <a:prstGeom prst="rect">
                        <a:avLst/>
                      </a:prstGeom>
                    </p:spPr>
                  </p:pic>
                </p:oleObj>
              </mc:Fallback>
            </mc:AlternateContent>
          </a:graphicData>
        </a:graphic>
      </p:graphicFrame>
      <p:cxnSp>
        <p:nvCxnSpPr>
          <p:cNvPr id="57" name="直接箭头连接符 56"/>
          <p:cNvCxnSpPr/>
          <p:nvPr/>
        </p:nvCxnSpPr>
        <p:spPr>
          <a:xfrm>
            <a:off x="9127189" y="2382902"/>
            <a:ext cx="400983" cy="0"/>
          </a:xfrm>
          <a:prstGeom prst="straightConnector1">
            <a:avLst/>
          </a:prstGeom>
          <a:ln w="38100">
            <a:solidFill>
              <a:srgbClr val="FFC000"/>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58" name="对象 57"/>
          <p:cNvGraphicFramePr>
            <a:graphicFrameLocks noChangeAspect="1"/>
          </p:cNvGraphicFramePr>
          <p:nvPr>
            <p:extLst>
              <p:ext uri="{D42A27DB-BD31-4B8C-83A1-F6EECF244321}">
                <p14:modId xmlns:p14="http://schemas.microsoft.com/office/powerpoint/2010/main" val="2405368505"/>
              </p:ext>
            </p:extLst>
          </p:nvPr>
        </p:nvGraphicFramePr>
        <p:xfrm>
          <a:off x="9190816" y="2472335"/>
          <a:ext cx="273728" cy="355848"/>
        </p:xfrm>
        <a:graphic>
          <a:graphicData uri="http://schemas.openxmlformats.org/presentationml/2006/ole">
            <mc:AlternateContent xmlns:mc="http://schemas.openxmlformats.org/markup-compatibility/2006">
              <mc:Choice xmlns:v="urn:schemas-microsoft-com:vml" Requires="v">
                <p:oleObj spid="_x0000_s79060" name="Equation" r:id="rId22" imgW="177480" imgH="228600" progId="Equation.DSMT4">
                  <p:embed/>
                </p:oleObj>
              </mc:Choice>
              <mc:Fallback>
                <p:oleObj name="Equation" r:id="rId22" imgW="177480" imgH="228600" progId="Equation.DSMT4">
                  <p:embed/>
                  <p:pic>
                    <p:nvPicPr>
                      <p:cNvPr id="33" name="对象 32"/>
                      <p:cNvPicPr/>
                      <p:nvPr/>
                    </p:nvPicPr>
                    <p:blipFill>
                      <a:blip r:embed="rId23"/>
                      <a:stretch>
                        <a:fillRect/>
                      </a:stretch>
                    </p:blipFill>
                    <p:spPr>
                      <a:xfrm>
                        <a:off x="9190816" y="2472335"/>
                        <a:ext cx="273728" cy="355848"/>
                      </a:xfrm>
                      <a:prstGeom prst="rect">
                        <a:avLst/>
                      </a:prstGeom>
                    </p:spPr>
                  </p:pic>
                </p:oleObj>
              </mc:Fallback>
            </mc:AlternateContent>
          </a:graphicData>
        </a:graphic>
      </p:graphicFrame>
      <p:grpSp>
        <p:nvGrpSpPr>
          <p:cNvPr id="63" name="组合 62"/>
          <p:cNvGrpSpPr/>
          <p:nvPr/>
        </p:nvGrpSpPr>
        <p:grpSpPr>
          <a:xfrm flipH="1">
            <a:off x="9439611" y="2031059"/>
            <a:ext cx="317812" cy="586056"/>
            <a:chOff x="9026214" y="2019406"/>
            <a:chExt cx="404878" cy="586056"/>
          </a:xfrm>
        </p:grpSpPr>
        <p:sp>
          <p:nvSpPr>
            <p:cNvPr id="61" name="任意多边形 60"/>
            <p:cNvSpPr/>
            <p:nvPr/>
          </p:nvSpPr>
          <p:spPr>
            <a:xfrm>
              <a:off x="9026214" y="2111976"/>
              <a:ext cx="399663" cy="493486"/>
            </a:xfrm>
            <a:custGeom>
              <a:avLst/>
              <a:gdLst>
                <a:gd name="connsiteX0" fmla="*/ 399663 w 399663"/>
                <a:gd name="connsiteY0" fmla="*/ 493486 h 493486"/>
                <a:gd name="connsiteX1" fmla="*/ 520 w 399663"/>
                <a:gd name="connsiteY1" fmla="*/ 239486 h 493486"/>
                <a:gd name="connsiteX2" fmla="*/ 319834 w 399663"/>
                <a:gd name="connsiteY2" fmla="*/ 0 h 493486"/>
              </a:gdLst>
              <a:ahLst/>
              <a:cxnLst>
                <a:cxn ang="0">
                  <a:pos x="connsiteX0" y="connsiteY0"/>
                </a:cxn>
                <a:cxn ang="0">
                  <a:pos x="connsiteX1" y="connsiteY1"/>
                </a:cxn>
                <a:cxn ang="0">
                  <a:pos x="connsiteX2" y="connsiteY2"/>
                </a:cxn>
              </a:cxnLst>
              <a:rect l="l" t="t" r="r" b="b"/>
              <a:pathLst>
                <a:path w="399663" h="493486">
                  <a:moveTo>
                    <a:pt x="399663" y="493486"/>
                  </a:moveTo>
                  <a:cubicBezTo>
                    <a:pt x="206744" y="407610"/>
                    <a:pt x="13825" y="321734"/>
                    <a:pt x="520" y="239486"/>
                  </a:cubicBezTo>
                  <a:cubicBezTo>
                    <a:pt x="-12785" y="157238"/>
                    <a:pt x="232748" y="14514"/>
                    <a:pt x="319834" y="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2" name="等腰三角形 61"/>
            <p:cNvSpPr/>
            <p:nvPr/>
          </p:nvSpPr>
          <p:spPr>
            <a:xfrm rot="3829361">
              <a:off x="9287076" y="2019406"/>
              <a:ext cx="144016" cy="14401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aphicFrame>
        <p:nvGraphicFramePr>
          <p:cNvPr id="64" name="对象 63"/>
          <p:cNvGraphicFramePr>
            <a:graphicFrameLocks noChangeAspect="1"/>
          </p:cNvGraphicFramePr>
          <p:nvPr>
            <p:extLst>
              <p:ext uri="{D42A27DB-BD31-4B8C-83A1-F6EECF244321}">
                <p14:modId xmlns:p14="http://schemas.microsoft.com/office/powerpoint/2010/main" val="4171033228"/>
              </p:ext>
            </p:extLst>
          </p:nvPr>
        </p:nvGraphicFramePr>
        <p:xfrm>
          <a:off x="9624323" y="1905805"/>
          <a:ext cx="318885" cy="302101"/>
        </p:xfrm>
        <a:graphic>
          <a:graphicData uri="http://schemas.openxmlformats.org/presentationml/2006/ole">
            <mc:AlternateContent xmlns:mc="http://schemas.openxmlformats.org/markup-compatibility/2006">
              <mc:Choice xmlns:v="urn:schemas-microsoft-com:vml" Requires="v">
                <p:oleObj spid="_x0000_s79061" name="Equation" r:id="rId24" imgW="241200" imgH="228600" progId="Equation.DSMT4">
                  <p:embed/>
                </p:oleObj>
              </mc:Choice>
              <mc:Fallback>
                <p:oleObj name="Equation" r:id="rId24" imgW="241200" imgH="228600" progId="Equation.DSMT4">
                  <p:embed/>
                  <p:pic>
                    <p:nvPicPr>
                      <p:cNvPr id="0" name=""/>
                      <p:cNvPicPr/>
                      <p:nvPr/>
                    </p:nvPicPr>
                    <p:blipFill>
                      <a:blip r:embed="rId25"/>
                      <a:stretch>
                        <a:fillRect/>
                      </a:stretch>
                    </p:blipFill>
                    <p:spPr>
                      <a:xfrm>
                        <a:off x="9624323" y="1905805"/>
                        <a:ext cx="318885" cy="302101"/>
                      </a:xfrm>
                      <a:prstGeom prst="rect">
                        <a:avLst/>
                      </a:prstGeom>
                    </p:spPr>
                  </p:pic>
                </p:oleObj>
              </mc:Fallback>
            </mc:AlternateContent>
          </a:graphicData>
        </a:graphic>
      </p:graphicFrame>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6"/>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259189444"/>
      </p:ext>
    </p:extLst>
  </p:cSld>
  <p:clrMapOvr>
    <a:masterClrMapping/>
  </p:clrMapOvr>
  <mc:AlternateContent xmlns:mc="http://schemas.openxmlformats.org/markup-compatibility/2006" xmlns:p14="http://schemas.microsoft.com/office/powerpoint/2010/main">
    <mc:Choice Requires="p14">
      <p:transition p14:dur="0" advTm="38224"/>
    </mc:Choice>
    <mc:Fallback xmlns="">
      <p:transition advTm="38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Text Box 2"/>
          <p:cNvSpPr txBox="1">
            <a:spLocks noChangeArrowheads="1"/>
          </p:cNvSpPr>
          <p:nvPr/>
        </p:nvSpPr>
        <p:spPr bwMode="auto">
          <a:xfrm>
            <a:off x="781298" y="1489903"/>
            <a:ext cx="11624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b="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应力</a:t>
            </a:r>
            <a:r>
              <a:rPr lang="en-US" altLang="zh-CN" b="0" dirty="0" smtClean="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b="0" dirty="0" smtClean="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分布</a:t>
            </a:r>
            <a:r>
              <a:rPr lang="zh-CN" altLang="en-US" b="0" dirty="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内力在截面内一点的密集</a:t>
            </a:r>
            <a:r>
              <a:rPr lang="zh-CN" altLang="en-US" b="0" dirty="0" smtClean="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程度，是</a:t>
            </a:r>
            <a:r>
              <a:rPr lang="zh-CN" altLang="en-US" b="0" dirty="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反映一点处内力的强弱程度的</a:t>
            </a:r>
            <a:r>
              <a:rPr lang="zh-CN" altLang="en-US" b="0" dirty="0" smtClean="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基本量</a:t>
            </a:r>
            <a:endParaRPr lang="en-US" altLang="zh-CN" b="0" dirty="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 name="Rectangle 4"/>
          <p:cNvSpPr>
            <a:spLocks noChangeArrowheads="1"/>
          </p:cNvSpPr>
          <p:nvPr/>
        </p:nvSpPr>
        <p:spPr bwMode="auto">
          <a:xfrm>
            <a:off x="359132" y="848320"/>
            <a:ext cx="2109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、应力</a:t>
            </a:r>
          </a:p>
        </p:txBody>
      </p:sp>
      <p:sp>
        <p:nvSpPr>
          <p:cNvPr id="12" name="Text Box 2"/>
          <p:cNvSpPr txBox="1">
            <a:spLocks noChangeArrowheads="1"/>
          </p:cNvSpPr>
          <p:nvPr/>
        </p:nvSpPr>
        <p:spPr bwMode="auto">
          <a:xfrm>
            <a:off x="8705590" y="3921063"/>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800" dirty="0">
                <a:latin typeface="Times New Roman" panose="02020603050405020304" pitchFamily="18" charset="0"/>
                <a:ea typeface="微软雅黑" panose="020B0503020204020204" pitchFamily="34" charset="-122"/>
                <a:cs typeface="+mn-ea"/>
                <a:sym typeface="Times New Roman" panose="02020603050405020304" pitchFamily="18" charset="0"/>
              </a:rPr>
              <a:t>——M</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点的合应力</a:t>
            </a:r>
            <a:endPar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5" name="Text Box 5"/>
          <p:cNvSpPr txBox="1">
            <a:spLocks noChangeArrowheads="1"/>
          </p:cNvSpPr>
          <p:nvPr/>
        </p:nvSpPr>
        <p:spPr bwMode="auto">
          <a:xfrm>
            <a:off x="4033168" y="5533309"/>
            <a:ext cx="4799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正应力</a:t>
            </a:r>
            <a:r>
              <a:rPr lang="en-US" altLang="zh-CN" sz="28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垂直于截面的应力</a:t>
            </a:r>
          </a:p>
        </p:txBody>
      </p:sp>
      <p:sp>
        <p:nvSpPr>
          <p:cNvPr id="17" name="Text Box 7"/>
          <p:cNvSpPr txBox="1">
            <a:spLocks noChangeArrowheads="1"/>
          </p:cNvSpPr>
          <p:nvPr/>
        </p:nvSpPr>
        <p:spPr bwMode="auto">
          <a:xfrm>
            <a:off x="4033167" y="6467782"/>
            <a:ext cx="56365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切应力</a:t>
            </a:r>
            <a:r>
              <a:rPr lang="en-US" altLang="zh-CN" sz="280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在截面内的</a:t>
            </a:r>
            <a:r>
              <a:rPr lang="zh-CN" altLang="en-US"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应力，其中</a:t>
            </a:r>
            <a:endPar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8" name="Group 9"/>
          <p:cNvGrpSpPr>
            <a:grpSpLocks/>
          </p:cNvGrpSpPr>
          <p:nvPr/>
        </p:nvGrpSpPr>
        <p:grpSpPr bwMode="auto">
          <a:xfrm>
            <a:off x="563302" y="2876773"/>
            <a:ext cx="3492500" cy="2595563"/>
            <a:chOff x="192" y="816"/>
            <a:chExt cx="2200" cy="1635"/>
          </a:xfrm>
        </p:grpSpPr>
        <p:sp>
          <p:nvSpPr>
            <p:cNvPr id="19" name="Rectangle 10"/>
            <p:cNvSpPr>
              <a:spLocks noChangeArrowheads="1"/>
            </p:cNvSpPr>
            <p:nvPr/>
          </p:nvSpPr>
          <p:spPr bwMode="auto">
            <a:xfrm>
              <a:off x="480" y="816"/>
              <a:ext cx="712" cy="1330"/>
            </a:xfrm>
            <a:prstGeom prst="rect">
              <a:avLst/>
            </a:prstGeom>
            <a:solidFill>
              <a:srgbClr val="993300"/>
            </a:solidFill>
            <a:ln w="12700">
              <a:solidFill>
                <a:schemeClr val="tx1"/>
              </a:solidFill>
              <a:prstDash val="sysDot"/>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 name="Rectangle 11"/>
            <p:cNvSpPr>
              <a:spLocks noChangeArrowheads="1"/>
            </p:cNvSpPr>
            <p:nvPr/>
          </p:nvSpPr>
          <p:spPr bwMode="auto">
            <a:xfrm>
              <a:off x="432" y="816"/>
              <a:ext cx="1672" cy="1330"/>
            </a:xfrm>
            <a:prstGeom prst="rect">
              <a:avLst/>
            </a:prstGeom>
            <a:solidFill>
              <a:srgbClr val="993300"/>
            </a:solidFill>
            <a:ln w="2857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 name="Oval 12"/>
            <p:cNvSpPr>
              <a:spLocks noChangeArrowheads="1"/>
            </p:cNvSpPr>
            <p:nvPr/>
          </p:nvSpPr>
          <p:spPr bwMode="auto">
            <a:xfrm>
              <a:off x="1920" y="816"/>
              <a:ext cx="472" cy="1330"/>
            </a:xfrm>
            <a:prstGeom prst="ellipse">
              <a:avLst/>
            </a:prstGeom>
            <a:solidFill>
              <a:srgbClr val="993300"/>
            </a:solidFill>
            <a:ln w="12700">
              <a:solidFill>
                <a:schemeClr val="tx1"/>
              </a:solidFill>
              <a:round/>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2" name="Oval 13"/>
            <p:cNvSpPr>
              <a:spLocks noChangeArrowheads="1"/>
            </p:cNvSpPr>
            <p:nvPr/>
          </p:nvSpPr>
          <p:spPr bwMode="auto">
            <a:xfrm>
              <a:off x="192" y="816"/>
              <a:ext cx="568" cy="1330"/>
            </a:xfrm>
            <a:prstGeom prst="ellipse">
              <a:avLst/>
            </a:prstGeom>
            <a:solidFill>
              <a:srgbClr val="993300"/>
            </a:solidFill>
            <a:ln w="28575">
              <a:solidFill>
                <a:schemeClr val="tx1"/>
              </a:solidFill>
              <a:round/>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 name="Line 14"/>
            <p:cNvSpPr>
              <a:spLocks noChangeShapeType="1"/>
            </p:cNvSpPr>
            <p:nvPr/>
          </p:nvSpPr>
          <p:spPr bwMode="auto">
            <a:xfrm flipH="1">
              <a:off x="480" y="1824"/>
              <a:ext cx="380" cy="566"/>
            </a:xfrm>
            <a:prstGeom prst="line">
              <a:avLst/>
            </a:prstGeom>
            <a:noFill/>
            <a:ln w="38100">
              <a:solidFill>
                <a:srgbClr val="FF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 name="Rectangle 15"/>
            <p:cNvSpPr>
              <a:spLocks noChangeArrowheads="1"/>
            </p:cNvSpPr>
            <p:nvPr/>
          </p:nvSpPr>
          <p:spPr bwMode="auto">
            <a:xfrm>
              <a:off x="672" y="2160"/>
              <a:ext cx="3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i="1">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i="1" baseline="-25000">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25" name="Group 16"/>
          <p:cNvGrpSpPr>
            <a:grpSpLocks/>
          </p:cNvGrpSpPr>
          <p:nvPr/>
        </p:nvGrpSpPr>
        <p:grpSpPr bwMode="auto">
          <a:xfrm>
            <a:off x="3306501" y="3486373"/>
            <a:ext cx="1076325" cy="762000"/>
            <a:chOff x="1920" y="1200"/>
            <a:chExt cx="678" cy="480"/>
          </a:xfrm>
        </p:grpSpPr>
        <p:grpSp>
          <p:nvGrpSpPr>
            <p:cNvPr id="26" name="Group 17"/>
            <p:cNvGrpSpPr>
              <a:grpSpLocks/>
            </p:cNvGrpSpPr>
            <p:nvPr/>
          </p:nvGrpSpPr>
          <p:grpSpPr bwMode="auto">
            <a:xfrm>
              <a:off x="1920" y="1200"/>
              <a:ext cx="678" cy="479"/>
              <a:chOff x="6937" y="2510"/>
              <a:chExt cx="678" cy="479"/>
            </a:xfrm>
          </p:grpSpPr>
          <p:sp>
            <p:nvSpPr>
              <p:cNvPr id="28" name="Oval 18"/>
              <p:cNvSpPr>
                <a:spLocks noChangeArrowheads="1"/>
              </p:cNvSpPr>
              <p:nvPr/>
            </p:nvSpPr>
            <p:spPr bwMode="auto">
              <a:xfrm>
                <a:off x="7170" y="2510"/>
                <a:ext cx="136" cy="232"/>
              </a:xfrm>
              <a:prstGeom prst="ellipse">
                <a:avLst/>
              </a:prstGeom>
              <a:solidFill>
                <a:schemeClr val="hlink"/>
              </a:solidFill>
              <a:ln w="12700">
                <a:solidFill>
                  <a:schemeClr val="tx1"/>
                </a:solidFill>
                <a:round/>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 name="Rectangle 19"/>
              <p:cNvSpPr>
                <a:spLocks noChangeArrowheads="1"/>
              </p:cNvSpPr>
              <p:nvPr/>
            </p:nvSpPr>
            <p:spPr bwMode="auto">
              <a:xfrm>
                <a:off x="6937" y="2698"/>
                <a:ext cx="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342900" indent="-342900" eaLnBrk="0" hangingPunct="0">
                  <a:defRPr kumimoji="1" sz="2400" b="1">
                    <a:solidFill>
                      <a:schemeClr val="tx1"/>
                    </a:solidFill>
                    <a:latin typeface="Book Antiqua" panose="02040602050305030304" pitchFamily="18" charset="0"/>
                    <a:ea typeface="宋体" panose="02010600030101010101" pitchFamily="2" charset="-122"/>
                  </a:defRPr>
                </a:lvl1pPr>
                <a:lvl2pPr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lvl="1" algn="l">
                  <a:lnSpc>
                    <a:spcPct val="100000"/>
                  </a:lnSpc>
                </a:pPr>
                <a:r>
                  <a:rPr lang="en-US" altLang="zh-CN" b="0" dirty="0">
                    <a:solidFill>
                      <a:srgbClr val="0000FF"/>
                    </a:solidFill>
                    <a:latin typeface="Times New Roman" panose="02020603050405020304" pitchFamily="18" charset="0"/>
                    <a:ea typeface="微软雅黑" panose="020B0503020204020204" pitchFamily="34" charset="-122"/>
                    <a:cs typeface="+mn-ea"/>
                    <a:sym typeface="Times New Roman" panose="02020603050405020304" pitchFamily="18" charset="0"/>
                  </a:rPr>
                  <a:t>Δ</a:t>
                </a:r>
                <a:r>
                  <a:rPr lang="en-US" altLang="zh-CN" i="1" dirty="0">
                    <a:solidFill>
                      <a:srgbClr val="0000FF"/>
                    </a:solidFill>
                    <a:latin typeface="Times New Roman" panose="02020603050405020304" pitchFamily="18" charset="0"/>
                    <a:ea typeface="微软雅黑" panose="020B0503020204020204" pitchFamily="34" charset="-122"/>
                    <a:cs typeface="+mn-ea"/>
                    <a:sym typeface="Times New Roman" panose="02020603050405020304" pitchFamily="18" charset="0"/>
                  </a:rPr>
                  <a:t>A</a:t>
                </a:r>
                <a:endParaRPr lang="en-US" altLang="zh-CN"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27" name="Text Box 20"/>
            <p:cNvSpPr txBox="1">
              <a:spLocks noChangeArrowheads="1"/>
            </p:cNvSpPr>
            <p:nvPr/>
          </p:nvSpPr>
          <p:spPr bwMode="auto">
            <a:xfrm>
              <a:off x="1968" y="1392"/>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M</a:t>
              </a:r>
            </a:p>
          </p:txBody>
        </p:sp>
      </p:grpSp>
      <p:grpSp>
        <p:nvGrpSpPr>
          <p:cNvPr id="30" name="Group 21"/>
          <p:cNvGrpSpPr>
            <a:grpSpLocks/>
          </p:cNvGrpSpPr>
          <p:nvPr/>
        </p:nvGrpSpPr>
        <p:grpSpPr bwMode="auto">
          <a:xfrm>
            <a:off x="3779576" y="3486373"/>
            <a:ext cx="1571625" cy="511175"/>
            <a:chOff x="2218" y="1200"/>
            <a:chExt cx="990" cy="322"/>
          </a:xfrm>
        </p:grpSpPr>
        <p:sp>
          <p:nvSpPr>
            <p:cNvPr id="31" name="Line 22"/>
            <p:cNvSpPr>
              <a:spLocks noChangeShapeType="1"/>
            </p:cNvSpPr>
            <p:nvPr/>
          </p:nvSpPr>
          <p:spPr bwMode="auto">
            <a:xfrm>
              <a:off x="2218" y="1296"/>
              <a:ext cx="374" cy="0"/>
            </a:xfrm>
            <a:prstGeom prst="line">
              <a:avLst/>
            </a:prstGeom>
            <a:noFill/>
            <a:ln w="50800">
              <a:solidFill>
                <a:srgbClr val="66FF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32" name="Object 23"/>
            <p:cNvGraphicFramePr>
              <a:graphicFrameLocks noChangeAspect="1"/>
            </p:cNvGraphicFramePr>
            <p:nvPr>
              <p:extLst>
                <p:ext uri="{D42A27DB-BD31-4B8C-83A1-F6EECF244321}">
                  <p14:modId xmlns:p14="http://schemas.microsoft.com/office/powerpoint/2010/main" val="2882873246"/>
                </p:ext>
              </p:extLst>
            </p:nvPr>
          </p:nvGraphicFramePr>
          <p:xfrm>
            <a:off x="2699" y="1200"/>
            <a:ext cx="509" cy="322"/>
          </p:xfrm>
          <a:graphic>
            <a:graphicData uri="http://schemas.openxmlformats.org/presentationml/2006/ole">
              <mc:AlternateContent xmlns:mc="http://schemas.openxmlformats.org/markup-compatibility/2006">
                <mc:Choice xmlns:v="urn:schemas-microsoft-com:vml" Requires="v">
                  <p:oleObj spid="_x0000_s67019" name="Equation" r:id="rId7" imgW="291960" imgH="228600" progId="Equation.DSMT4">
                    <p:embed/>
                  </p:oleObj>
                </mc:Choice>
                <mc:Fallback>
                  <p:oleObj name="Equation" r:id="rId7" imgW="291960" imgH="228600" progId="Equation.DSMT4">
                    <p:embed/>
                    <p:pic>
                      <p:nvPicPr>
                        <p:cNvPr id="19463" name="Object 23"/>
                        <p:cNvPicPr>
                          <a:picLocks noChangeAspect="1" noChangeArrowheads="1"/>
                        </p:cNvPicPr>
                        <p:nvPr/>
                      </p:nvPicPr>
                      <p:blipFill>
                        <a:blip r:embed="rId8"/>
                        <a:srcRect/>
                        <a:stretch>
                          <a:fillRect/>
                        </a:stretch>
                      </p:blipFill>
                      <p:spPr bwMode="auto">
                        <a:xfrm>
                          <a:off x="2699" y="1200"/>
                          <a:ext cx="509"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 name="Object 25"/>
          <p:cNvGraphicFramePr>
            <a:graphicFrameLocks noChangeAspect="1"/>
          </p:cNvGraphicFramePr>
          <p:nvPr>
            <p:extLst>
              <p:ext uri="{D42A27DB-BD31-4B8C-83A1-F6EECF244321}">
                <p14:modId xmlns:p14="http://schemas.microsoft.com/office/powerpoint/2010/main" val="1076690032"/>
              </p:ext>
            </p:extLst>
          </p:nvPr>
        </p:nvGraphicFramePr>
        <p:xfrm>
          <a:off x="9185808" y="6358213"/>
          <a:ext cx="2392363" cy="579438"/>
        </p:xfrm>
        <a:graphic>
          <a:graphicData uri="http://schemas.openxmlformats.org/presentationml/2006/ole">
            <mc:AlternateContent xmlns:mc="http://schemas.openxmlformats.org/markup-compatibility/2006">
              <mc:Choice xmlns:v="urn:schemas-microsoft-com:vml" Requires="v">
                <p:oleObj spid="_x0000_s67020" name="Equation" r:id="rId9" imgW="863280" imgH="266400" progId="Equation.DSMT4">
                  <p:embed/>
                </p:oleObj>
              </mc:Choice>
              <mc:Fallback>
                <p:oleObj name="Equation" r:id="rId9" imgW="863280" imgH="266400" progId="Equation.DSMT4">
                  <p:embed/>
                  <p:pic>
                    <p:nvPicPr>
                      <p:cNvPr id="19462" name="Object 25"/>
                      <p:cNvPicPr>
                        <a:picLocks noChangeAspect="1" noChangeArrowheads="1"/>
                      </p:cNvPicPr>
                      <p:nvPr/>
                    </p:nvPicPr>
                    <p:blipFill>
                      <a:blip r:embed="rId10"/>
                      <a:srcRect/>
                      <a:stretch>
                        <a:fillRect/>
                      </a:stretch>
                    </p:blipFill>
                    <p:spPr bwMode="auto">
                      <a:xfrm>
                        <a:off x="9185808" y="6358213"/>
                        <a:ext cx="239236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ectangle 27"/>
          <p:cNvSpPr>
            <a:spLocks noChangeArrowheads="1"/>
          </p:cNvSpPr>
          <p:nvPr/>
        </p:nvSpPr>
        <p:spPr bwMode="auto">
          <a:xfrm>
            <a:off x="4449502" y="2724373"/>
            <a:ext cx="75693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500">
                <a:latin typeface="Times New Roman" panose="02020603050405020304" pitchFamily="18" charset="0"/>
                <a:ea typeface="微软雅黑" panose="020B0503020204020204" pitchFamily="34" charset="-122"/>
                <a:cs typeface="+mn-ea"/>
                <a:sym typeface="Times New Roman" panose="02020603050405020304" pitchFamily="18" charset="0"/>
              </a:rPr>
              <a:t>D</a:t>
            </a:r>
            <a:r>
              <a:rPr lang="en-US" altLang="zh-CN" i="1">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b="0" baseline="-25000">
                <a:latin typeface="Times New Roman" panose="02020603050405020304" pitchFamily="18" charset="0"/>
                <a:ea typeface="微软雅黑" panose="020B0503020204020204" pitchFamily="34" charset="-122"/>
                <a:cs typeface="+mn-ea"/>
                <a:sym typeface="Times New Roman" panose="02020603050405020304" pitchFamily="18" charset="0"/>
              </a:rPr>
              <a:t>R</a:t>
            </a:r>
          </a:p>
        </p:txBody>
      </p:sp>
      <p:grpSp>
        <p:nvGrpSpPr>
          <p:cNvPr id="37" name="Group 28"/>
          <p:cNvGrpSpPr>
            <a:grpSpLocks/>
          </p:cNvGrpSpPr>
          <p:nvPr/>
        </p:nvGrpSpPr>
        <p:grpSpPr bwMode="auto">
          <a:xfrm>
            <a:off x="1172902" y="2190973"/>
            <a:ext cx="755650" cy="1235075"/>
            <a:chOff x="576" y="384"/>
            <a:chExt cx="476" cy="778"/>
          </a:xfrm>
        </p:grpSpPr>
        <p:sp>
          <p:nvSpPr>
            <p:cNvPr id="38" name="Rectangle 29"/>
            <p:cNvSpPr>
              <a:spLocks noChangeArrowheads="1"/>
            </p:cNvSpPr>
            <p:nvPr/>
          </p:nvSpPr>
          <p:spPr bwMode="auto">
            <a:xfrm>
              <a:off x="672" y="384"/>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a:lnSpc>
                  <a:spcPct val="100000"/>
                </a:lnSpc>
              </a:pPr>
              <a:r>
                <a:rPr lang="en-US" altLang="zh-CN" i="1" dirty="0">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i="1" baseline="-25000" dirty="0">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9" name="Line 30"/>
            <p:cNvSpPr>
              <a:spLocks noChangeShapeType="1"/>
            </p:cNvSpPr>
            <p:nvPr/>
          </p:nvSpPr>
          <p:spPr bwMode="auto">
            <a:xfrm>
              <a:off x="576" y="576"/>
              <a:ext cx="476" cy="586"/>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40" name="Line 31"/>
          <p:cNvSpPr>
            <a:spLocks noChangeShapeType="1"/>
          </p:cNvSpPr>
          <p:nvPr/>
        </p:nvSpPr>
        <p:spPr bwMode="auto">
          <a:xfrm flipV="1">
            <a:off x="3763702" y="2724373"/>
            <a:ext cx="685800" cy="914400"/>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41" name="Group 32"/>
          <p:cNvGrpSpPr>
            <a:grpSpLocks/>
          </p:cNvGrpSpPr>
          <p:nvPr/>
        </p:nvGrpSpPr>
        <p:grpSpPr bwMode="auto">
          <a:xfrm>
            <a:off x="3382702" y="2267173"/>
            <a:ext cx="700088" cy="1389063"/>
            <a:chOff x="1968" y="432"/>
            <a:chExt cx="441" cy="875"/>
          </a:xfrm>
        </p:grpSpPr>
        <p:sp>
          <p:nvSpPr>
            <p:cNvPr id="42" name="Rectangle 33"/>
            <p:cNvSpPr>
              <a:spLocks noChangeArrowheads="1"/>
            </p:cNvSpPr>
            <p:nvPr/>
          </p:nvSpPr>
          <p:spPr bwMode="auto">
            <a:xfrm>
              <a:off x="1968" y="432"/>
              <a:ext cx="4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Δ</a:t>
              </a:r>
              <a:r>
                <a:rPr lang="en-US" altLang="zh-CN" i="1">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baseline="-25000">
                  <a:latin typeface="Times New Roman" panose="02020603050405020304" pitchFamily="18" charset="0"/>
                  <a:ea typeface="微软雅黑" panose="020B0503020204020204" pitchFamily="34" charset="-122"/>
                  <a:cs typeface="+mn-ea"/>
                  <a:sym typeface="Times New Roman" panose="02020603050405020304" pitchFamily="18" charset="0"/>
                </a:rPr>
                <a:t>S</a:t>
              </a:r>
            </a:p>
          </p:txBody>
        </p:sp>
        <p:sp>
          <p:nvSpPr>
            <p:cNvPr id="43" name="Line 34"/>
            <p:cNvSpPr>
              <a:spLocks noChangeShapeType="1"/>
            </p:cNvSpPr>
            <p:nvPr/>
          </p:nvSpPr>
          <p:spPr bwMode="auto">
            <a:xfrm flipV="1">
              <a:off x="2208" y="672"/>
              <a:ext cx="1" cy="635"/>
            </a:xfrm>
            <a:prstGeom prst="line">
              <a:avLst/>
            </a:prstGeom>
            <a:noFill/>
            <a:ln w="50800">
              <a:solidFill>
                <a:srgbClr val="00FF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aphicFrame>
        <p:nvGraphicFramePr>
          <p:cNvPr id="44" name="Object 35"/>
          <p:cNvGraphicFramePr>
            <a:graphicFrameLocks noChangeAspect="1"/>
          </p:cNvGraphicFramePr>
          <p:nvPr>
            <p:extLst>
              <p:ext uri="{D42A27DB-BD31-4B8C-83A1-F6EECF244321}">
                <p14:modId xmlns:p14="http://schemas.microsoft.com/office/powerpoint/2010/main" val="39327507"/>
              </p:ext>
            </p:extLst>
          </p:nvPr>
        </p:nvGraphicFramePr>
        <p:xfrm>
          <a:off x="6012294" y="2479675"/>
          <a:ext cx="2394845" cy="1194371"/>
        </p:xfrm>
        <a:graphic>
          <a:graphicData uri="http://schemas.openxmlformats.org/presentationml/2006/ole">
            <mc:AlternateContent xmlns:mc="http://schemas.openxmlformats.org/markup-compatibility/2006">
              <mc:Choice xmlns:v="urn:schemas-microsoft-com:vml" Requires="v">
                <p:oleObj spid="_x0000_s67021" name="Equation" r:id="rId11" imgW="672840" imgH="393480" progId="Equation.DSMT4">
                  <p:embed/>
                </p:oleObj>
              </mc:Choice>
              <mc:Fallback>
                <p:oleObj name="Equation" r:id="rId11" imgW="672840" imgH="393480" progId="Equation.DSMT4">
                  <p:embed/>
                  <p:pic>
                    <p:nvPicPr>
                      <p:cNvPr id="152611" name="Object 35"/>
                      <p:cNvPicPr>
                        <a:picLocks noChangeAspect="1" noChangeArrowheads="1"/>
                      </p:cNvPicPr>
                      <p:nvPr/>
                    </p:nvPicPr>
                    <p:blipFill>
                      <a:blip r:embed="rId12"/>
                      <a:srcRect/>
                      <a:stretch>
                        <a:fillRect/>
                      </a:stretch>
                    </p:blipFill>
                    <p:spPr bwMode="auto">
                      <a:xfrm>
                        <a:off x="6012294" y="2479675"/>
                        <a:ext cx="2394845" cy="1194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36"/>
          <p:cNvSpPr>
            <a:spLocks noChangeShapeType="1"/>
          </p:cNvSpPr>
          <p:nvPr/>
        </p:nvSpPr>
        <p:spPr bwMode="auto">
          <a:xfrm flipH="1">
            <a:off x="3763702" y="2724373"/>
            <a:ext cx="609600" cy="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6" name="Line 37"/>
          <p:cNvSpPr>
            <a:spLocks noChangeShapeType="1"/>
          </p:cNvSpPr>
          <p:nvPr/>
        </p:nvSpPr>
        <p:spPr bwMode="auto">
          <a:xfrm>
            <a:off x="4373302" y="2724373"/>
            <a:ext cx="0" cy="914400"/>
          </a:xfrm>
          <a:prstGeom prst="line">
            <a:avLst/>
          </a:prstGeom>
          <a:noFill/>
          <a:ln w="9525">
            <a:solidFill>
              <a:srgbClr val="FFFF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02373505"/>
              </p:ext>
            </p:extLst>
          </p:nvPr>
        </p:nvGraphicFramePr>
        <p:xfrm>
          <a:off x="6012294" y="3583434"/>
          <a:ext cx="2542854" cy="1194371"/>
        </p:xfrm>
        <a:graphic>
          <a:graphicData uri="http://schemas.openxmlformats.org/presentationml/2006/ole">
            <mc:AlternateContent xmlns:mc="http://schemas.openxmlformats.org/markup-compatibility/2006">
              <mc:Choice xmlns:v="urn:schemas-microsoft-com:vml" Requires="v">
                <p:oleObj spid="_x0000_s67022" name="Equation" r:id="rId13" imgW="838080" imgH="393480" progId="Equation.DSMT4">
                  <p:embed/>
                </p:oleObj>
              </mc:Choice>
              <mc:Fallback>
                <p:oleObj name="Equation" r:id="rId13" imgW="838080" imgH="393480" progId="Equation.DSMT4">
                  <p:embed/>
                  <p:pic>
                    <p:nvPicPr>
                      <p:cNvPr id="0" name=""/>
                      <p:cNvPicPr/>
                      <p:nvPr/>
                    </p:nvPicPr>
                    <p:blipFill>
                      <a:blip r:embed="rId14"/>
                      <a:stretch>
                        <a:fillRect/>
                      </a:stretch>
                    </p:blipFill>
                    <p:spPr>
                      <a:xfrm>
                        <a:off x="6012294" y="3583434"/>
                        <a:ext cx="2542854" cy="1194371"/>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461427384"/>
              </p:ext>
            </p:extLst>
          </p:nvPr>
        </p:nvGraphicFramePr>
        <p:xfrm>
          <a:off x="1287116" y="5375498"/>
          <a:ext cx="1831031" cy="834735"/>
        </p:xfrm>
        <a:graphic>
          <a:graphicData uri="http://schemas.openxmlformats.org/presentationml/2006/ole">
            <mc:AlternateContent xmlns:mc="http://schemas.openxmlformats.org/markup-compatibility/2006">
              <mc:Choice xmlns:v="urn:schemas-microsoft-com:vml" Requires="v">
                <p:oleObj spid="_x0000_s67023" name="Equation" r:id="rId15" imgW="863280" imgH="393480" progId="Equation.DSMT4">
                  <p:embed/>
                </p:oleObj>
              </mc:Choice>
              <mc:Fallback>
                <p:oleObj name="Equation" r:id="rId15" imgW="863280" imgH="393480" progId="Equation.DSMT4">
                  <p:embed/>
                  <p:pic>
                    <p:nvPicPr>
                      <p:cNvPr id="0" name=""/>
                      <p:cNvPicPr/>
                      <p:nvPr/>
                    </p:nvPicPr>
                    <p:blipFill>
                      <a:blip r:embed="rId16"/>
                      <a:stretch>
                        <a:fillRect/>
                      </a:stretch>
                    </p:blipFill>
                    <p:spPr>
                      <a:xfrm>
                        <a:off x="1287116" y="5375498"/>
                        <a:ext cx="1831031" cy="83473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6334086"/>
              </p:ext>
            </p:extLst>
          </p:nvPr>
        </p:nvGraphicFramePr>
        <p:xfrm>
          <a:off x="1287116" y="6309971"/>
          <a:ext cx="1723323" cy="834735"/>
        </p:xfrm>
        <a:graphic>
          <a:graphicData uri="http://schemas.openxmlformats.org/presentationml/2006/ole">
            <mc:AlternateContent xmlns:mc="http://schemas.openxmlformats.org/markup-compatibility/2006">
              <mc:Choice xmlns:v="urn:schemas-microsoft-com:vml" Requires="v">
                <p:oleObj spid="_x0000_s67024" name="Equation" r:id="rId17" imgW="812520" imgH="393480" progId="Equation.DSMT4">
                  <p:embed/>
                </p:oleObj>
              </mc:Choice>
              <mc:Fallback>
                <p:oleObj name="Equation" r:id="rId17" imgW="812520" imgH="393480" progId="Equation.DSMT4">
                  <p:embed/>
                  <p:pic>
                    <p:nvPicPr>
                      <p:cNvPr id="0" name=""/>
                      <p:cNvPicPr/>
                      <p:nvPr/>
                    </p:nvPicPr>
                    <p:blipFill>
                      <a:blip r:embed="rId18"/>
                      <a:stretch>
                        <a:fillRect/>
                      </a:stretch>
                    </p:blipFill>
                    <p:spPr>
                      <a:xfrm>
                        <a:off x="1287116" y="6309971"/>
                        <a:ext cx="1723323" cy="83473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59720983"/>
              </p:ext>
            </p:extLst>
          </p:nvPr>
        </p:nvGraphicFramePr>
        <p:xfrm>
          <a:off x="4502150" y="2460625"/>
          <a:ext cx="114300" cy="177800"/>
        </p:xfrm>
        <a:graphic>
          <a:graphicData uri="http://schemas.openxmlformats.org/presentationml/2006/ole">
            <mc:AlternateContent xmlns:mc="http://schemas.openxmlformats.org/markup-compatibility/2006">
              <mc:Choice xmlns:v="urn:schemas-microsoft-com:vml" Requires="v">
                <p:oleObj spid="_x0000_s67025" name="Equation" r:id="rId19" imgW="114120" imgH="177480" progId="Equation.DSMT4">
                  <p:embed/>
                </p:oleObj>
              </mc:Choice>
              <mc:Fallback>
                <p:oleObj name="Equation" r:id="rId19" imgW="114120" imgH="177480" progId="Equation.DSMT4">
                  <p:embed/>
                  <p:pic>
                    <p:nvPicPr>
                      <p:cNvPr id="0" name=""/>
                      <p:cNvPicPr/>
                      <p:nvPr/>
                    </p:nvPicPr>
                    <p:blipFill>
                      <a:blip r:embed="rId20"/>
                      <a:stretch>
                        <a:fillRect/>
                      </a:stretch>
                    </p:blipFill>
                    <p:spPr>
                      <a:xfrm>
                        <a:off x="4502150" y="2460625"/>
                        <a:ext cx="114300" cy="177800"/>
                      </a:xfrm>
                      <a:prstGeom prst="rect">
                        <a:avLst/>
                      </a:prstGeom>
                    </p:spPr>
                  </p:pic>
                </p:oleObj>
              </mc:Fallback>
            </mc:AlternateContent>
          </a:graphicData>
        </a:graphic>
      </p:graphicFrame>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724941591"/>
      </p:ext>
    </p:extLst>
  </p:cSld>
  <p:clrMapOvr>
    <a:masterClrMapping/>
  </p:clrMapOvr>
  <mc:AlternateContent xmlns:mc="http://schemas.openxmlformats.org/markup-compatibility/2006" xmlns:p14="http://schemas.microsoft.com/office/powerpoint/2010/main">
    <mc:Choice Requires="p14">
      <p:transition p14:dur="0" advTm="56509"/>
    </mc:Choice>
    <mc:Fallback xmlns="">
      <p:transition advTm="56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Text Box 2"/>
          <p:cNvSpPr txBox="1">
            <a:spLocks noChangeArrowheads="1"/>
          </p:cNvSpPr>
          <p:nvPr/>
        </p:nvSpPr>
        <p:spPr bwMode="auto">
          <a:xfrm>
            <a:off x="781297" y="1798092"/>
            <a:ext cx="11696749"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marL="457200" indent="-457200" algn="l" eaLnBrk="1" hangingPunct="1">
              <a:lnSpc>
                <a:spcPct val="120000"/>
              </a:lnSpc>
              <a:buClr>
                <a:srgbClr val="FF0000"/>
              </a:buClr>
              <a:buFont typeface="Arial" panose="020B0604020202020204" pitchFamily="34" charset="0"/>
              <a:buChar char="•"/>
            </a:pP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受力物体内各截面上每点的应力，一般是不</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相同</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的，它随着截面和截面上每点的位置而改变</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。因此</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，在说明应力性质和数值时必须要说明它</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所在</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的位置。</a:t>
            </a:r>
            <a:endParaRPr lang="zh-CN" altLang="en-US" b="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Text Box 4"/>
          <p:cNvSpPr txBox="1">
            <a:spLocks noChangeArrowheads="1"/>
          </p:cNvSpPr>
          <p:nvPr/>
        </p:nvSpPr>
        <p:spPr bwMode="auto">
          <a:xfrm>
            <a:off x="781298" y="1171822"/>
            <a:ext cx="1619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pPr>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注意点：</a:t>
            </a:r>
            <a:endParaRPr lang="zh-CN" altLang="en-US"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2" name="组合 1"/>
          <p:cNvGrpSpPr/>
          <p:nvPr/>
        </p:nvGrpSpPr>
        <p:grpSpPr>
          <a:xfrm>
            <a:off x="781297" y="4048373"/>
            <a:ext cx="11696749" cy="1082412"/>
            <a:chOff x="781297" y="4048373"/>
            <a:chExt cx="11696749" cy="1082412"/>
          </a:xfrm>
        </p:grpSpPr>
        <p:sp>
          <p:nvSpPr>
            <p:cNvPr id="11" name="Text Box 6"/>
            <p:cNvSpPr txBox="1">
              <a:spLocks noChangeArrowheads="1"/>
            </p:cNvSpPr>
            <p:nvPr/>
          </p:nvSpPr>
          <p:spPr bwMode="auto">
            <a:xfrm>
              <a:off x="781297" y="4048373"/>
              <a:ext cx="11696749" cy="108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marL="457200" indent="-457200" algn="l" eaLnBrk="1" hangingPunct="1">
                <a:lnSpc>
                  <a:spcPct val="120000"/>
                </a:lnSpc>
                <a:buClr>
                  <a:srgbClr val="FF0000"/>
                </a:buClr>
                <a:buFont typeface="Arial" panose="020B0604020202020204" pitchFamily="34" charset="0"/>
                <a:buChar char="•"/>
              </a:pP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应力是一向量，其量纲是</a:t>
              </a:r>
              <a:r>
                <a:rPr lang="en-US" altLang="zh-CN" sz="2800" b="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力</a:t>
              </a:r>
              <a:r>
                <a:rPr lang="en-US" altLang="zh-CN" sz="2800" b="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长度</a:t>
              </a:r>
              <a:r>
                <a:rPr lang="en-US" altLang="zh-CN" sz="2800" b="0" dirty="0">
                  <a:latin typeface="Times New Roman" panose="02020603050405020304" pitchFamily="18" charset="0"/>
                  <a:ea typeface="微软雅黑" panose="020B0503020204020204" pitchFamily="34" charset="-122"/>
                  <a:cs typeface="+mn-ea"/>
                  <a:sym typeface="Times New Roman" panose="02020603050405020304" pitchFamily="18" charset="0"/>
                </a:rPr>
                <a:t>]²</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单位为牛顿</a:t>
              </a:r>
              <a:r>
                <a:rPr lang="en-US" altLang="zh-CN"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米</a:t>
              </a:r>
              <a:r>
                <a:rPr lang="en-US" altLang="zh-CN"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²</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，称为帕斯卡，简称帕</a:t>
              </a:r>
              <a:r>
                <a:rPr lang="en-US" altLang="zh-CN"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(Pa).</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工程上常用兆帕</a:t>
              </a:r>
              <a:r>
                <a:rPr lang="en-US" altLang="zh-CN"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(MPa)=      Pa,</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或吉帕</a:t>
              </a:r>
              <a:r>
                <a:rPr lang="en-US" altLang="zh-CN"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800" b="0" dirty="0" err="1" smtClean="0">
                  <a:latin typeface="Times New Roman" panose="02020603050405020304" pitchFamily="18" charset="0"/>
                  <a:ea typeface="微软雅黑" panose="020B0503020204020204" pitchFamily="34" charset="-122"/>
                  <a:cs typeface="+mn-ea"/>
                  <a:sym typeface="Times New Roman" panose="02020603050405020304" pitchFamily="18" charset="0"/>
                </a:rPr>
                <a:t>Gpa</a:t>
              </a:r>
              <a:r>
                <a:rPr lang="en-US" altLang="zh-CN"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       Pa</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2" name="Object 7"/>
            <p:cNvGraphicFramePr>
              <a:graphicFrameLocks noChangeAspect="1"/>
            </p:cNvGraphicFramePr>
            <p:nvPr>
              <p:extLst>
                <p:ext uri="{D42A27DB-BD31-4B8C-83A1-F6EECF244321}">
                  <p14:modId xmlns:p14="http://schemas.microsoft.com/office/powerpoint/2010/main" val="4219916991"/>
                </p:ext>
              </p:extLst>
            </p:nvPr>
          </p:nvGraphicFramePr>
          <p:xfrm>
            <a:off x="6741540" y="4611604"/>
            <a:ext cx="479923" cy="452438"/>
          </p:xfrm>
          <a:graphic>
            <a:graphicData uri="http://schemas.openxmlformats.org/presentationml/2006/ole">
              <mc:AlternateContent xmlns:mc="http://schemas.openxmlformats.org/markup-compatibility/2006">
                <mc:Choice xmlns:v="urn:schemas-microsoft-com:vml" Requires="v">
                  <p:oleObj spid="_x0000_s8900" name="Equation" r:id="rId7" imgW="228600" imgH="203040" progId="Equation.DSMT4">
                    <p:embed/>
                  </p:oleObj>
                </mc:Choice>
                <mc:Fallback>
                  <p:oleObj name="Equation" r:id="rId7" imgW="228600" imgH="203040" progId="Equation.DSMT4">
                    <p:embed/>
                    <p:pic>
                      <p:nvPicPr>
                        <p:cNvPr id="20482" name="Object 7"/>
                        <p:cNvPicPr>
                          <a:picLocks noChangeAspect="1" noChangeArrowheads="1"/>
                        </p:cNvPicPr>
                        <p:nvPr/>
                      </p:nvPicPr>
                      <p:blipFill>
                        <a:blip r:embed="rId8"/>
                        <a:srcRect/>
                        <a:stretch>
                          <a:fillRect/>
                        </a:stretch>
                      </p:blipFill>
                      <p:spPr bwMode="auto">
                        <a:xfrm>
                          <a:off x="6741540" y="4611604"/>
                          <a:ext cx="479923" cy="452438"/>
                        </a:xfrm>
                        <a:prstGeom prst="rect">
                          <a:avLst/>
                        </a:prstGeom>
                        <a:noFill/>
                        <a:ln>
                          <a:noFill/>
                        </a:ln>
                        <a:effectLst/>
                        <a:ex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1279706296"/>
                </p:ext>
              </p:extLst>
            </p:nvPr>
          </p:nvGraphicFramePr>
          <p:xfrm>
            <a:off x="9885759" y="4611604"/>
            <a:ext cx="489397" cy="452438"/>
          </p:xfrm>
          <a:graphic>
            <a:graphicData uri="http://schemas.openxmlformats.org/presentationml/2006/ole">
              <mc:AlternateContent xmlns:mc="http://schemas.openxmlformats.org/markup-compatibility/2006">
                <mc:Choice xmlns:v="urn:schemas-microsoft-com:vml" Requires="v">
                  <p:oleObj spid="_x0000_s8901" name="Equation" r:id="rId9" imgW="228600" imgH="203040" progId="Equation.DSMT4">
                    <p:embed/>
                  </p:oleObj>
                </mc:Choice>
                <mc:Fallback>
                  <p:oleObj name="Equation" r:id="rId9" imgW="228600" imgH="203040" progId="Equation.DSMT4">
                    <p:embed/>
                    <p:pic>
                      <p:nvPicPr>
                        <p:cNvPr id="20483" name="Object 8"/>
                        <p:cNvPicPr>
                          <a:picLocks noChangeAspect="1" noChangeArrowheads="1"/>
                        </p:cNvPicPr>
                        <p:nvPr/>
                      </p:nvPicPr>
                      <p:blipFill>
                        <a:blip r:embed="rId10"/>
                        <a:srcRect/>
                        <a:stretch>
                          <a:fillRect/>
                        </a:stretch>
                      </p:blipFill>
                      <p:spPr bwMode="auto">
                        <a:xfrm>
                          <a:off x="9885759" y="4611604"/>
                          <a:ext cx="489397" cy="452438"/>
                        </a:xfrm>
                        <a:prstGeom prst="rect">
                          <a:avLst/>
                        </a:prstGeom>
                        <a:noFill/>
                        <a:ln>
                          <a:noFill/>
                        </a:ln>
                        <a:effectLst/>
                        <a:extLst/>
                      </p:spPr>
                    </p:pic>
                  </p:oleObj>
                </mc:Fallback>
              </mc:AlternateContent>
            </a:graphicData>
          </a:graphic>
        </p:graphicFrame>
      </p:gr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756756675"/>
      </p:ext>
    </p:extLst>
  </p:cSld>
  <p:clrMapOvr>
    <a:masterClrMapping/>
  </p:clrMapOvr>
  <mc:AlternateContent xmlns:mc="http://schemas.openxmlformats.org/markup-compatibility/2006" xmlns:p14="http://schemas.microsoft.com/office/powerpoint/2010/main">
    <mc:Choice Requires="p14">
      <p:transition p14:dur="0" advTm="11741"/>
    </mc:Choice>
    <mc:Fallback xmlns="">
      <p:transition advTm="11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632866"/>
          </a:xfrm>
          <a:prstGeom prst="rect">
            <a:avLst/>
          </a:prstGeom>
          <a:noFill/>
        </p:spPr>
        <p:txBody>
          <a:bodyPr wrap="none" rtlCol="0">
            <a:spAutoFit/>
          </a:bodyPr>
          <a:lstStyle/>
          <a:p>
            <a:pPr marL="0" marR="0" lvl="0" indent="0" algn="ctr" defTabSz="457200" rtl="0" eaLnBrk="1" fontAlgn="auto" latinLnBrk="0" hangingPunct="1">
              <a:lnSpc>
                <a:spcPct val="120000"/>
              </a:lnSpc>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应力集中</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18" name="Group 71"/>
          <p:cNvGrpSpPr>
            <a:grpSpLocks/>
          </p:cNvGrpSpPr>
          <p:nvPr/>
        </p:nvGrpSpPr>
        <p:grpSpPr bwMode="auto">
          <a:xfrm>
            <a:off x="175662" y="1459708"/>
            <a:ext cx="5466687" cy="1883165"/>
            <a:chOff x="832" y="912"/>
            <a:chExt cx="4261" cy="1277"/>
          </a:xfrm>
        </p:grpSpPr>
        <p:sp>
          <p:nvSpPr>
            <p:cNvPr id="19" name="Rectangle 2"/>
            <p:cNvSpPr>
              <a:spLocks noChangeArrowheads="1"/>
            </p:cNvSpPr>
            <p:nvPr/>
          </p:nvSpPr>
          <p:spPr bwMode="auto">
            <a:xfrm rot="5400000">
              <a:off x="2265" y="87"/>
              <a:ext cx="1277" cy="2928"/>
            </a:xfrm>
            <a:prstGeom prst="rect">
              <a:avLst/>
            </a:prstGeom>
            <a:solidFill>
              <a:srgbClr val="FFFFFF"/>
            </a:solidFill>
            <a:ln w="34925">
              <a:solidFill>
                <a:srgbClr val="8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20" name="Oval 3"/>
            <p:cNvSpPr>
              <a:spLocks noChangeArrowheads="1"/>
            </p:cNvSpPr>
            <p:nvPr/>
          </p:nvSpPr>
          <p:spPr bwMode="auto">
            <a:xfrm rot="5400000">
              <a:off x="2654" y="1310"/>
              <a:ext cx="457" cy="480"/>
            </a:xfrm>
            <a:prstGeom prst="ellipse">
              <a:avLst/>
            </a:prstGeom>
            <a:solidFill>
              <a:srgbClr val="99CCFF"/>
            </a:solidFill>
            <a:ln w="349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pSp>
          <p:nvGrpSpPr>
            <p:cNvPr id="21" name="Group 63"/>
            <p:cNvGrpSpPr>
              <a:grpSpLocks/>
            </p:cNvGrpSpPr>
            <p:nvPr/>
          </p:nvGrpSpPr>
          <p:grpSpPr bwMode="auto">
            <a:xfrm>
              <a:off x="832" y="1535"/>
              <a:ext cx="611" cy="434"/>
              <a:chOff x="963" y="1294"/>
              <a:chExt cx="611" cy="457"/>
            </a:xfrm>
          </p:grpSpPr>
          <p:sp>
            <p:nvSpPr>
              <p:cNvPr id="25" name="Line 5"/>
              <p:cNvSpPr>
                <a:spLocks noChangeShapeType="1"/>
              </p:cNvSpPr>
              <p:nvPr/>
            </p:nvSpPr>
            <p:spPr bwMode="auto">
              <a:xfrm rot="5400000">
                <a:off x="1286" y="1006"/>
                <a:ext cx="0" cy="576"/>
              </a:xfrm>
              <a:prstGeom prst="line">
                <a:avLst/>
              </a:prstGeom>
              <a:noFill/>
              <a:ln w="34925">
                <a:solidFill>
                  <a:srgbClr val="FFC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6" name="Text Box 6"/>
              <p:cNvSpPr txBox="1">
                <a:spLocks noChangeArrowheads="1"/>
              </p:cNvSpPr>
              <p:nvPr/>
            </p:nvSpPr>
            <p:spPr bwMode="auto">
              <a:xfrm>
                <a:off x="963" y="1378"/>
                <a:ext cx="31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2800" b="1">
                    <a:solidFill>
                      <a:srgbClr val="FFC000"/>
                    </a:solidFill>
                    <a:ea typeface="微软雅黑" panose="020B0503020204020204" pitchFamily="34" charset="-122"/>
                    <a:cs typeface="+mn-ea"/>
                    <a:sym typeface="Times New Roman" panose="02020603050405020304" pitchFamily="18" charset="0"/>
                  </a:rPr>
                  <a:t>F</a:t>
                </a:r>
              </a:p>
            </p:txBody>
          </p:sp>
        </p:grpSp>
        <p:grpSp>
          <p:nvGrpSpPr>
            <p:cNvPr id="22" name="Group 62"/>
            <p:cNvGrpSpPr>
              <a:grpSpLocks/>
            </p:cNvGrpSpPr>
            <p:nvPr/>
          </p:nvGrpSpPr>
          <p:grpSpPr bwMode="auto">
            <a:xfrm>
              <a:off x="4368" y="1523"/>
              <a:ext cx="725" cy="355"/>
              <a:chOff x="3542" y="1225"/>
              <a:chExt cx="725" cy="373"/>
            </a:xfrm>
          </p:grpSpPr>
          <p:sp>
            <p:nvSpPr>
              <p:cNvPr id="23" name="Line 9"/>
              <p:cNvSpPr>
                <a:spLocks noChangeShapeType="1"/>
              </p:cNvSpPr>
              <p:nvPr/>
            </p:nvSpPr>
            <p:spPr bwMode="auto">
              <a:xfrm rot="5400000">
                <a:off x="3830" y="958"/>
                <a:ext cx="0" cy="576"/>
              </a:xfrm>
              <a:prstGeom prst="line">
                <a:avLst/>
              </a:prstGeom>
              <a:noFill/>
              <a:ln w="34925">
                <a:solidFill>
                  <a:srgbClr val="FFC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 name="Text Box 10"/>
              <p:cNvSpPr txBox="1">
                <a:spLocks noChangeArrowheads="1"/>
              </p:cNvSpPr>
              <p:nvPr/>
            </p:nvSpPr>
            <p:spPr bwMode="auto">
              <a:xfrm>
                <a:off x="3952" y="1225"/>
                <a:ext cx="31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2800" b="1" dirty="0">
                    <a:solidFill>
                      <a:srgbClr val="FFC000"/>
                    </a:solidFill>
                    <a:ea typeface="微软雅黑" panose="020B0503020204020204" pitchFamily="34" charset="-122"/>
                    <a:cs typeface="+mn-ea"/>
                    <a:sym typeface="Times New Roman" panose="02020603050405020304" pitchFamily="18" charset="0"/>
                  </a:rPr>
                  <a:t>F</a:t>
                </a:r>
              </a:p>
            </p:txBody>
          </p:sp>
        </p:grpSp>
      </p:grpSp>
      <p:grpSp>
        <p:nvGrpSpPr>
          <p:cNvPr id="27" name="Group 65"/>
          <p:cNvGrpSpPr>
            <a:grpSpLocks/>
          </p:cNvGrpSpPr>
          <p:nvPr/>
        </p:nvGrpSpPr>
        <p:grpSpPr bwMode="auto">
          <a:xfrm>
            <a:off x="822222" y="4464421"/>
            <a:ext cx="4174851" cy="2138607"/>
            <a:chOff x="240" y="1488"/>
            <a:chExt cx="2400" cy="1479"/>
          </a:xfrm>
        </p:grpSpPr>
        <p:pic>
          <p:nvPicPr>
            <p:cNvPr id="28" name="Picture 66" descr="sc1a"/>
            <p:cNvPicPr>
              <a:picLocks noChangeAspect="1" noChangeArrowheads="1"/>
            </p:cNvPicPr>
            <p:nvPr/>
          </p:nvPicPr>
          <p:blipFill>
            <a:blip r:embed="rId6">
              <a:extLst>
                <a:ext uri="{28A0092B-C50C-407E-A947-70E740481C1C}">
                  <a14:useLocalDpi xmlns:a14="http://schemas.microsoft.com/office/drawing/2010/main" val="0"/>
                </a:ext>
              </a:extLst>
            </a:blip>
            <a:srcRect l="3636" r="5455"/>
            <a:stretch>
              <a:fillRect/>
            </a:stretch>
          </p:blipFill>
          <p:spPr bwMode="auto">
            <a:xfrm>
              <a:off x="240" y="1488"/>
              <a:ext cx="2400" cy="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Line 67"/>
            <p:cNvSpPr>
              <a:spLocks noChangeShapeType="1"/>
            </p:cNvSpPr>
            <p:nvPr/>
          </p:nvSpPr>
          <p:spPr bwMode="auto">
            <a:xfrm>
              <a:off x="1222" y="1632"/>
              <a:ext cx="0" cy="1104"/>
            </a:xfrm>
            <a:prstGeom prst="line">
              <a:avLst/>
            </a:prstGeom>
            <a:noFill/>
            <a:ln w="12700">
              <a:solidFill>
                <a:srgbClr val="990000"/>
              </a:solidFill>
              <a:prstDash val="lgDash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0" name="Line 68"/>
            <p:cNvSpPr>
              <a:spLocks noChangeShapeType="1"/>
            </p:cNvSpPr>
            <p:nvPr/>
          </p:nvSpPr>
          <p:spPr bwMode="auto">
            <a:xfrm>
              <a:off x="336" y="2182"/>
              <a:ext cx="2256" cy="0"/>
            </a:xfrm>
            <a:prstGeom prst="line">
              <a:avLst/>
            </a:prstGeom>
            <a:noFill/>
            <a:ln w="12700">
              <a:solidFill>
                <a:srgbClr val="990000"/>
              </a:solidFill>
              <a:prstDash val="lgDashDot"/>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2" name="矩形 1"/>
          <p:cNvSpPr/>
          <p:nvPr/>
        </p:nvSpPr>
        <p:spPr>
          <a:xfrm>
            <a:off x="5698707" y="843779"/>
            <a:ext cx="6429375" cy="1070229"/>
          </a:xfrm>
          <a:prstGeom prst="rect">
            <a:avLst/>
          </a:prstGeom>
        </p:spPr>
        <p:txBody>
          <a:bodyPr>
            <a:spAutoFit/>
          </a:bodyPr>
          <a:lstStyle/>
          <a:p>
            <a:pPr>
              <a:lnSpc>
                <a:spcPct val="140000"/>
              </a:lnSpc>
              <a:spcBef>
                <a:spcPct val="0"/>
              </a:spcBef>
            </a:pPr>
            <a:r>
              <a:rPr lang="zh-CN" altLang="en-US" sz="2400"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应力集中</a:t>
            </a:r>
            <a:r>
              <a:rPr lang="en-US" altLang="zh-CN" sz="2400"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400" b="1"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由于</a:t>
            </a:r>
            <a:r>
              <a:rPr lang="zh-CN" altLang="en-US" sz="2400" b="1" dirty="0" smtClean="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尺寸改变</a:t>
            </a:r>
            <a:r>
              <a:rPr lang="zh-CN" altLang="en-US" sz="2400" b="1"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而产生的</a:t>
            </a:r>
            <a:r>
              <a:rPr lang="zh-CN" altLang="en-US" sz="2400" b="1" dirty="0" smtClean="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局部应力增大</a:t>
            </a:r>
            <a:r>
              <a:rPr lang="zh-CN" altLang="en-US" sz="2400" b="1"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的现象。</a:t>
            </a:r>
            <a:endParaRPr lang="zh-CN" altLang="en-US" sz="2400" b="1" dirty="0">
              <a:solidFill>
                <a:srgbClr val="0000CC"/>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76" name="组合 75"/>
          <p:cNvGrpSpPr/>
          <p:nvPr/>
        </p:nvGrpSpPr>
        <p:grpSpPr>
          <a:xfrm>
            <a:off x="5428906" y="2157129"/>
            <a:ext cx="5093756" cy="2644288"/>
            <a:chOff x="5428906" y="2978236"/>
            <a:chExt cx="5093756" cy="2644288"/>
          </a:xfrm>
        </p:grpSpPr>
        <p:sp>
          <p:nvSpPr>
            <p:cNvPr id="4" name="乘号 3"/>
            <p:cNvSpPr/>
            <p:nvPr/>
          </p:nvSpPr>
          <p:spPr>
            <a:xfrm rot="18900000">
              <a:off x="5428906" y="3030236"/>
              <a:ext cx="2592288" cy="259228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72" name="组合 71"/>
            <p:cNvGrpSpPr/>
            <p:nvPr/>
          </p:nvGrpSpPr>
          <p:grpSpPr>
            <a:xfrm>
              <a:off x="7930374" y="2978236"/>
              <a:ext cx="2592288" cy="2592288"/>
              <a:chOff x="7908718" y="3019478"/>
              <a:chExt cx="2592288" cy="2592288"/>
            </a:xfrm>
          </p:grpSpPr>
          <p:sp>
            <p:nvSpPr>
              <p:cNvPr id="32" name="乘号 31"/>
              <p:cNvSpPr/>
              <p:nvPr/>
            </p:nvSpPr>
            <p:spPr>
              <a:xfrm rot="18900000">
                <a:off x="7908718" y="3019478"/>
                <a:ext cx="2592288" cy="2592288"/>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44" name="组合 43"/>
              <p:cNvGrpSpPr/>
              <p:nvPr/>
            </p:nvGrpSpPr>
            <p:grpSpPr>
              <a:xfrm>
                <a:off x="8317065" y="4610100"/>
                <a:ext cx="584624" cy="590401"/>
                <a:chOff x="9095835" y="4610100"/>
                <a:chExt cx="584624" cy="590401"/>
              </a:xfrm>
            </p:grpSpPr>
            <p:sp>
              <p:nvSpPr>
                <p:cNvPr id="6" name="弧形 5"/>
                <p:cNvSpPr/>
                <p:nvPr/>
              </p:nvSpPr>
              <p:spPr>
                <a:xfrm>
                  <a:off x="9095835" y="4624437"/>
                  <a:ext cx="576064" cy="576064"/>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43" name="组合 42"/>
                <p:cNvGrpSpPr/>
                <p:nvPr/>
              </p:nvGrpSpPr>
              <p:grpSpPr>
                <a:xfrm>
                  <a:off x="9383867" y="4610100"/>
                  <a:ext cx="296592" cy="302369"/>
                  <a:chOff x="9383867" y="4610100"/>
                  <a:chExt cx="296592" cy="302369"/>
                </a:xfrm>
              </p:grpSpPr>
              <p:cxnSp>
                <p:nvCxnSpPr>
                  <p:cNvPr id="8" name="直接连接符 7"/>
                  <p:cNvCxnSpPr>
                    <a:stCxn id="6" idx="0"/>
                  </p:cNvCxnSpPr>
                  <p:nvPr/>
                </p:nvCxnSpPr>
                <p:spPr>
                  <a:xfrm>
                    <a:off x="9383867" y="4624437"/>
                    <a:ext cx="28803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6" idx="2"/>
                  </p:cNvCxnSpPr>
                  <p:nvPr/>
                </p:nvCxnSpPr>
                <p:spPr>
                  <a:xfrm>
                    <a:off x="9671899" y="4624437"/>
                    <a:ext cx="0" cy="28803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42" name="任意多边形 41"/>
                  <p:cNvSpPr/>
                  <p:nvPr/>
                </p:nvSpPr>
                <p:spPr>
                  <a:xfrm>
                    <a:off x="9515475" y="4610100"/>
                    <a:ext cx="164984" cy="181139"/>
                  </a:xfrm>
                  <a:custGeom>
                    <a:avLst/>
                    <a:gdLst>
                      <a:gd name="connsiteX0" fmla="*/ 73025 w 164984"/>
                      <a:gd name="connsiteY0" fmla="*/ 101600 h 181139"/>
                      <a:gd name="connsiteX1" fmla="*/ 69850 w 164984"/>
                      <a:gd name="connsiteY1" fmla="*/ 85725 h 181139"/>
                      <a:gd name="connsiteX2" fmla="*/ 53975 w 164984"/>
                      <a:gd name="connsiteY2" fmla="*/ 69850 h 181139"/>
                      <a:gd name="connsiteX3" fmla="*/ 41275 w 164984"/>
                      <a:gd name="connsiteY3" fmla="*/ 66675 h 181139"/>
                      <a:gd name="connsiteX4" fmla="*/ 31750 w 164984"/>
                      <a:gd name="connsiteY4" fmla="*/ 60325 h 181139"/>
                      <a:gd name="connsiteX5" fmla="*/ 25400 w 164984"/>
                      <a:gd name="connsiteY5" fmla="*/ 50800 h 181139"/>
                      <a:gd name="connsiteX6" fmla="*/ 15875 w 164984"/>
                      <a:gd name="connsiteY6" fmla="*/ 47625 h 181139"/>
                      <a:gd name="connsiteX7" fmla="*/ 9525 w 164984"/>
                      <a:gd name="connsiteY7" fmla="*/ 38100 h 181139"/>
                      <a:gd name="connsiteX8" fmla="*/ 6350 w 164984"/>
                      <a:gd name="connsiteY8" fmla="*/ 28575 h 181139"/>
                      <a:gd name="connsiteX9" fmla="*/ 0 w 164984"/>
                      <a:gd name="connsiteY9" fmla="*/ 15875 h 181139"/>
                      <a:gd name="connsiteX10" fmla="*/ 3175 w 164984"/>
                      <a:gd name="connsiteY10" fmla="*/ 6350 h 181139"/>
                      <a:gd name="connsiteX11" fmla="*/ 22225 w 164984"/>
                      <a:gd name="connsiteY11" fmla="*/ 0 h 181139"/>
                      <a:gd name="connsiteX12" fmla="*/ 98425 w 164984"/>
                      <a:gd name="connsiteY12" fmla="*/ 3175 h 181139"/>
                      <a:gd name="connsiteX13" fmla="*/ 133350 w 164984"/>
                      <a:gd name="connsiteY13" fmla="*/ 9525 h 181139"/>
                      <a:gd name="connsiteX14" fmla="*/ 146050 w 164984"/>
                      <a:gd name="connsiteY14" fmla="*/ 22225 h 181139"/>
                      <a:gd name="connsiteX15" fmla="*/ 152400 w 164984"/>
                      <a:gd name="connsiteY15" fmla="*/ 31750 h 181139"/>
                      <a:gd name="connsiteX16" fmla="*/ 158750 w 164984"/>
                      <a:gd name="connsiteY16" fmla="*/ 60325 h 181139"/>
                      <a:gd name="connsiteX17" fmla="*/ 161925 w 164984"/>
                      <a:gd name="connsiteY17" fmla="*/ 104775 h 181139"/>
                      <a:gd name="connsiteX18" fmla="*/ 130175 w 164984"/>
                      <a:gd name="connsiteY18" fmla="*/ 174625 h 181139"/>
                      <a:gd name="connsiteX19" fmla="*/ 120650 w 164984"/>
                      <a:gd name="connsiteY19" fmla="*/ 168275 h 181139"/>
                      <a:gd name="connsiteX20" fmla="*/ 114300 w 164984"/>
                      <a:gd name="connsiteY20" fmla="*/ 133350 h 181139"/>
                      <a:gd name="connsiteX21" fmla="*/ 111125 w 164984"/>
                      <a:gd name="connsiteY21" fmla="*/ 120650 h 181139"/>
                      <a:gd name="connsiteX22" fmla="*/ 92075 w 164984"/>
                      <a:gd name="connsiteY22" fmla="*/ 111125 h 181139"/>
                      <a:gd name="connsiteX23" fmla="*/ 73025 w 164984"/>
                      <a:gd name="connsiteY23" fmla="*/ 101600 h 18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84" h="181139">
                        <a:moveTo>
                          <a:pt x="73025" y="101600"/>
                        </a:moveTo>
                        <a:cubicBezTo>
                          <a:pt x="69321" y="97367"/>
                          <a:pt x="71745" y="90778"/>
                          <a:pt x="69850" y="85725"/>
                        </a:cubicBezTo>
                        <a:cubicBezTo>
                          <a:pt x="67148" y="78519"/>
                          <a:pt x="60910" y="72822"/>
                          <a:pt x="53975" y="69850"/>
                        </a:cubicBezTo>
                        <a:cubicBezTo>
                          <a:pt x="49964" y="68131"/>
                          <a:pt x="45508" y="67733"/>
                          <a:pt x="41275" y="66675"/>
                        </a:cubicBezTo>
                        <a:cubicBezTo>
                          <a:pt x="38100" y="64558"/>
                          <a:pt x="34448" y="63023"/>
                          <a:pt x="31750" y="60325"/>
                        </a:cubicBezTo>
                        <a:cubicBezTo>
                          <a:pt x="29052" y="57627"/>
                          <a:pt x="28380" y="53184"/>
                          <a:pt x="25400" y="50800"/>
                        </a:cubicBezTo>
                        <a:cubicBezTo>
                          <a:pt x="22787" y="48709"/>
                          <a:pt x="19050" y="48683"/>
                          <a:pt x="15875" y="47625"/>
                        </a:cubicBezTo>
                        <a:cubicBezTo>
                          <a:pt x="13758" y="44450"/>
                          <a:pt x="11232" y="41513"/>
                          <a:pt x="9525" y="38100"/>
                        </a:cubicBezTo>
                        <a:cubicBezTo>
                          <a:pt x="8028" y="35107"/>
                          <a:pt x="7668" y="31651"/>
                          <a:pt x="6350" y="28575"/>
                        </a:cubicBezTo>
                        <a:cubicBezTo>
                          <a:pt x="4486" y="24225"/>
                          <a:pt x="2117" y="20108"/>
                          <a:pt x="0" y="15875"/>
                        </a:cubicBezTo>
                        <a:cubicBezTo>
                          <a:pt x="1058" y="12700"/>
                          <a:pt x="452" y="8295"/>
                          <a:pt x="3175" y="6350"/>
                        </a:cubicBezTo>
                        <a:cubicBezTo>
                          <a:pt x="8622" y="2459"/>
                          <a:pt x="22225" y="0"/>
                          <a:pt x="22225" y="0"/>
                        </a:cubicBezTo>
                        <a:cubicBezTo>
                          <a:pt x="47625" y="1058"/>
                          <a:pt x="73052" y="1589"/>
                          <a:pt x="98425" y="3175"/>
                        </a:cubicBezTo>
                        <a:cubicBezTo>
                          <a:pt x="120518" y="4556"/>
                          <a:pt x="118330" y="4518"/>
                          <a:pt x="133350" y="9525"/>
                        </a:cubicBezTo>
                        <a:cubicBezTo>
                          <a:pt x="140277" y="30307"/>
                          <a:pt x="130656" y="9910"/>
                          <a:pt x="146050" y="22225"/>
                        </a:cubicBezTo>
                        <a:cubicBezTo>
                          <a:pt x="149030" y="24609"/>
                          <a:pt x="150283" y="28575"/>
                          <a:pt x="152400" y="31750"/>
                        </a:cubicBezTo>
                        <a:cubicBezTo>
                          <a:pt x="154217" y="39018"/>
                          <a:pt x="158017" y="53363"/>
                          <a:pt x="158750" y="60325"/>
                        </a:cubicBezTo>
                        <a:cubicBezTo>
                          <a:pt x="160305" y="75098"/>
                          <a:pt x="160867" y="89958"/>
                          <a:pt x="161925" y="104775"/>
                        </a:cubicBezTo>
                        <a:cubicBezTo>
                          <a:pt x="158979" y="175479"/>
                          <a:pt x="183323" y="192341"/>
                          <a:pt x="130175" y="174625"/>
                        </a:cubicBezTo>
                        <a:cubicBezTo>
                          <a:pt x="126555" y="173418"/>
                          <a:pt x="123825" y="170392"/>
                          <a:pt x="120650" y="168275"/>
                        </a:cubicBezTo>
                        <a:cubicBezTo>
                          <a:pt x="113838" y="147839"/>
                          <a:pt x="120284" y="169251"/>
                          <a:pt x="114300" y="133350"/>
                        </a:cubicBezTo>
                        <a:cubicBezTo>
                          <a:pt x="113583" y="129046"/>
                          <a:pt x="113546" y="124281"/>
                          <a:pt x="111125" y="120650"/>
                        </a:cubicBezTo>
                        <a:cubicBezTo>
                          <a:pt x="107608" y="115374"/>
                          <a:pt x="97508" y="112936"/>
                          <a:pt x="92075" y="111125"/>
                        </a:cubicBezTo>
                        <a:cubicBezTo>
                          <a:pt x="84065" y="99109"/>
                          <a:pt x="76729" y="105833"/>
                          <a:pt x="73025" y="10160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grpSp>
            <p:nvGrpSpPr>
              <p:cNvPr id="51" name="组合 50"/>
              <p:cNvGrpSpPr/>
              <p:nvPr/>
            </p:nvGrpSpPr>
            <p:grpSpPr>
              <a:xfrm rot="16200000">
                <a:off x="9484412" y="4621548"/>
                <a:ext cx="584624" cy="590401"/>
                <a:chOff x="9095835" y="4610100"/>
                <a:chExt cx="584624" cy="590401"/>
              </a:xfrm>
            </p:grpSpPr>
            <p:sp>
              <p:nvSpPr>
                <p:cNvPr id="53" name="弧形 52"/>
                <p:cNvSpPr/>
                <p:nvPr/>
              </p:nvSpPr>
              <p:spPr>
                <a:xfrm>
                  <a:off x="9095835" y="4624437"/>
                  <a:ext cx="576064" cy="576064"/>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54" name="组合 53"/>
                <p:cNvGrpSpPr/>
                <p:nvPr/>
              </p:nvGrpSpPr>
              <p:grpSpPr>
                <a:xfrm>
                  <a:off x="9383867" y="4610100"/>
                  <a:ext cx="296592" cy="302369"/>
                  <a:chOff x="9383867" y="4610100"/>
                  <a:chExt cx="296592" cy="302369"/>
                </a:xfrm>
              </p:grpSpPr>
              <p:cxnSp>
                <p:nvCxnSpPr>
                  <p:cNvPr id="55" name="直接连接符 54"/>
                  <p:cNvCxnSpPr>
                    <a:stCxn id="53" idx="0"/>
                  </p:cNvCxnSpPr>
                  <p:nvPr/>
                </p:nvCxnSpPr>
                <p:spPr>
                  <a:xfrm>
                    <a:off x="9383867" y="4624437"/>
                    <a:ext cx="28803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53" idx="2"/>
                  </p:cNvCxnSpPr>
                  <p:nvPr/>
                </p:nvCxnSpPr>
                <p:spPr>
                  <a:xfrm>
                    <a:off x="9671899" y="4624437"/>
                    <a:ext cx="0" cy="28803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57" name="任意多边形 56"/>
                  <p:cNvSpPr/>
                  <p:nvPr/>
                </p:nvSpPr>
                <p:spPr>
                  <a:xfrm>
                    <a:off x="9515475" y="4610100"/>
                    <a:ext cx="164984" cy="181139"/>
                  </a:xfrm>
                  <a:custGeom>
                    <a:avLst/>
                    <a:gdLst>
                      <a:gd name="connsiteX0" fmla="*/ 73025 w 164984"/>
                      <a:gd name="connsiteY0" fmla="*/ 101600 h 181139"/>
                      <a:gd name="connsiteX1" fmla="*/ 69850 w 164984"/>
                      <a:gd name="connsiteY1" fmla="*/ 85725 h 181139"/>
                      <a:gd name="connsiteX2" fmla="*/ 53975 w 164984"/>
                      <a:gd name="connsiteY2" fmla="*/ 69850 h 181139"/>
                      <a:gd name="connsiteX3" fmla="*/ 41275 w 164984"/>
                      <a:gd name="connsiteY3" fmla="*/ 66675 h 181139"/>
                      <a:gd name="connsiteX4" fmla="*/ 31750 w 164984"/>
                      <a:gd name="connsiteY4" fmla="*/ 60325 h 181139"/>
                      <a:gd name="connsiteX5" fmla="*/ 25400 w 164984"/>
                      <a:gd name="connsiteY5" fmla="*/ 50800 h 181139"/>
                      <a:gd name="connsiteX6" fmla="*/ 15875 w 164984"/>
                      <a:gd name="connsiteY6" fmla="*/ 47625 h 181139"/>
                      <a:gd name="connsiteX7" fmla="*/ 9525 w 164984"/>
                      <a:gd name="connsiteY7" fmla="*/ 38100 h 181139"/>
                      <a:gd name="connsiteX8" fmla="*/ 6350 w 164984"/>
                      <a:gd name="connsiteY8" fmla="*/ 28575 h 181139"/>
                      <a:gd name="connsiteX9" fmla="*/ 0 w 164984"/>
                      <a:gd name="connsiteY9" fmla="*/ 15875 h 181139"/>
                      <a:gd name="connsiteX10" fmla="*/ 3175 w 164984"/>
                      <a:gd name="connsiteY10" fmla="*/ 6350 h 181139"/>
                      <a:gd name="connsiteX11" fmla="*/ 22225 w 164984"/>
                      <a:gd name="connsiteY11" fmla="*/ 0 h 181139"/>
                      <a:gd name="connsiteX12" fmla="*/ 98425 w 164984"/>
                      <a:gd name="connsiteY12" fmla="*/ 3175 h 181139"/>
                      <a:gd name="connsiteX13" fmla="*/ 133350 w 164984"/>
                      <a:gd name="connsiteY13" fmla="*/ 9525 h 181139"/>
                      <a:gd name="connsiteX14" fmla="*/ 146050 w 164984"/>
                      <a:gd name="connsiteY14" fmla="*/ 22225 h 181139"/>
                      <a:gd name="connsiteX15" fmla="*/ 152400 w 164984"/>
                      <a:gd name="connsiteY15" fmla="*/ 31750 h 181139"/>
                      <a:gd name="connsiteX16" fmla="*/ 158750 w 164984"/>
                      <a:gd name="connsiteY16" fmla="*/ 60325 h 181139"/>
                      <a:gd name="connsiteX17" fmla="*/ 161925 w 164984"/>
                      <a:gd name="connsiteY17" fmla="*/ 104775 h 181139"/>
                      <a:gd name="connsiteX18" fmla="*/ 130175 w 164984"/>
                      <a:gd name="connsiteY18" fmla="*/ 174625 h 181139"/>
                      <a:gd name="connsiteX19" fmla="*/ 120650 w 164984"/>
                      <a:gd name="connsiteY19" fmla="*/ 168275 h 181139"/>
                      <a:gd name="connsiteX20" fmla="*/ 114300 w 164984"/>
                      <a:gd name="connsiteY20" fmla="*/ 133350 h 181139"/>
                      <a:gd name="connsiteX21" fmla="*/ 111125 w 164984"/>
                      <a:gd name="connsiteY21" fmla="*/ 120650 h 181139"/>
                      <a:gd name="connsiteX22" fmla="*/ 92075 w 164984"/>
                      <a:gd name="connsiteY22" fmla="*/ 111125 h 181139"/>
                      <a:gd name="connsiteX23" fmla="*/ 73025 w 164984"/>
                      <a:gd name="connsiteY23" fmla="*/ 101600 h 18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84" h="181139">
                        <a:moveTo>
                          <a:pt x="73025" y="101600"/>
                        </a:moveTo>
                        <a:cubicBezTo>
                          <a:pt x="69321" y="97367"/>
                          <a:pt x="71745" y="90778"/>
                          <a:pt x="69850" y="85725"/>
                        </a:cubicBezTo>
                        <a:cubicBezTo>
                          <a:pt x="67148" y="78519"/>
                          <a:pt x="60910" y="72822"/>
                          <a:pt x="53975" y="69850"/>
                        </a:cubicBezTo>
                        <a:cubicBezTo>
                          <a:pt x="49964" y="68131"/>
                          <a:pt x="45508" y="67733"/>
                          <a:pt x="41275" y="66675"/>
                        </a:cubicBezTo>
                        <a:cubicBezTo>
                          <a:pt x="38100" y="64558"/>
                          <a:pt x="34448" y="63023"/>
                          <a:pt x="31750" y="60325"/>
                        </a:cubicBezTo>
                        <a:cubicBezTo>
                          <a:pt x="29052" y="57627"/>
                          <a:pt x="28380" y="53184"/>
                          <a:pt x="25400" y="50800"/>
                        </a:cubicBezTo>
                        <a:cubicBezTo>
                          <a:pt x="22787" y="48709"/>
                          <a:pt x="19050" y="48683"/>
                          <a:pt x="15875" y="47625"/>
                        </a:cubicBezTo>
                        <a:cubicBezTo>
                          <a:pt x="13758" y="44450"/>
                          <a:pt x="11232" y="41513"/>
                          <a:pt x="9525" y="38100"/>
                        </a:cubicBezTo>
                        <a:cubicBezTo>
                          <a:pt x="8028" y="35107"/>
                          <a:pt x="7668" y="31651"/>
                          <a:pt x="6350" y="28575"/>
                        </a:cubicBezTo>
                        <a:cubicBezTo>
                          <a:pt x="4486" y="24225"/>
                          <a:pt x="2117" y="20108"/>
                          <a:pt x="0" y="15875"/>
                        </a:cubicBezTo>
                        <a:cubicBezTo>
                          <a:pt x="1058" y="12700"/>
                          <a:pt x="452" y="8295"/>
                          <a:pt x="3175" y="6350"/>
                        </a:cubicBezTo>
                        <a:cubicBezTo>
                          <a:pt x="8622" y="2459"/>
                          <a:pt x="22225" y="0"/>
                          <a:pt x="22225" y="0"/>
                        </a:cubicBezTo>
                        <a:cubicBezTo>
                          <a:pt x="47625" y="1058"/>
                          <a:pt x="73052" y="1589"/>
                          <a:pt x="98425" y="3175"/>
                        </a:cubicBezTo>
                        <a:cubicBezTo>
                          <a:pt x="120518" y="4556"/>
                          <a:pt x="118330" y="4518"/>
                          <a:pt x="133350" y="9525"/>
                        </a:cubicBezTo>
                        <a:cubicBezTo>
                          <a:pt x="140277" y="30307"/>
                          <a:pt x="130656" y="9910"/>
                          <a:pt x="146050" y="22225"/>
                        </a:cubicBezTo>
                        <a:cubicBezTo>
                          <a:pt x="149030" y="24609"/>
                          <a:pt x="150283" y="28575"/>
                          <a:pt x="152400" y="31750"/>
                        </a:cubicBezTo>
                        <a:cubicBezTo>
                          <a:pt x="154217" y="39018"/>
                          <a:pt x="158017" y="53363"/>
                          <a:pt x="158750" y="60325"/>
                        </a:cubicBezTo>
                        <a:cubicBezTo>
                          <a:pt x="160305" y="75098"/>
                          <a:pt x="160867" y="89958"/>
                          <a:pt x="161925" y="104775"/>
                        </a:cubicBezTo>
                        <a:cubicBezTo>
                          <a:pt x="158979" y="175479"/>
                          <a:pt x="183323" y="192341"/>
                          <a:pt x="130175" y="174625"/>
                        </a:cubicBezTo>
                        <a:cubicBezTo>
                          <a:pt x="126555" y="173418"/>
                          <a:pt x="123825" y="170392"/>
                          <a:pt x="120650" y="168275"/>
                        </a:cubicBezTo>
                        <a:cubicBezTo>
                          <a:pt x="113838" y="147839"/>
                          <a:pt x="120284" y="169251"/>
                          <a:pt x="114300" y="133350"/>
                        </a:cubicBezTo>
                        <a:cubicBezTo>
                          <a:pt x="113583" y="129046"/>
                          <a:pt x="113546" y="124281"/>
                          <a:pt x="111125" y="120650"/>
                        </a:cubicBezTo>
                        <a:cubicBezTo>
                          <a:pt x="107608" y="115374"/>
                          <a:pt x="97508" y="112936"/>
                          <a:pt x="92075" y="111125"/>
                        </a:cubicBezTo>
                        <a:cubicBezTo>
                          <a:pt x="84065" y="99109"/>
                          <a:pt x="76729" y="105833"/>
                          <a:pt x="73025" y="10160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grpSp>
            <p:nvGrpSpPr>
              <p:cNvPr id="58" name="组合 57"/>
              <p:cNvGrpSpPr/>
              <p:nvPr/>
            </p:nvGrpSpPr>
            <p:grpSpPr>
              <a:xfrm rot="10800000">
                <a:off x="9495861" y="3443538"/>
                <a:ext cx="584624" cy="590401"/>
                <a:chOff x="9095835" y="4610100"/>
                <a:chExt cx="584624" cy="590401"/>
              </a:xfrm>
            </p:grpSpPr>
            <p:sp>
              <p:nvSpPr>
                <p:cNvPr id="59" name="弧形 58"/>
                <p:cNvSpPr/>
                <p:nvPr/>
              </p:nvSpPr>
              <p:spPr>
                <a:xfrm>
                  <a:off x="9095835" y="4624437"/>
                  <a:ext cx="576064" cy="576064"/>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60" name="组合 59"/>
                <p:cNvGrpSpPr/>
                <p:nvPr/>
              </p:nvGrpSpPr>
              <p:grpSpPr>
                <a:xfrm>
                  <a:off x="9383867" y="4610100"/>
                  <a:ext cx="296592" cy="302369"/>
                  <a:chOff x="9383867" y="4610100"/>
                  <a:chExt cx="296592" cy="302369"/>
                </a:xfrm>
              </p:grpSpPr>
              <p:cxnSp>
                <p:nvCxnSpPr>
                  <p:cNvPr id="61" name="直接连接符 60"/>
                  <p:cNvCxnSpPr>
                    <a:stCxn id="59" idx="0"/>
                  </p:cNvCxnSpPr>
                  <p:nvPr/>
                </p:nvCxnSpPr>
                <p:spPr>
                  <a:xfrm>
                    <a:off x="9383867" y="4624437"/>
                    <a:ext cx="28803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endCxn id="59" idx="2"/>
                  </p:cNvCxnSpPr>
                  <p:nvPr/>
                </p:nvCxnSpPr>
                <p:spPr>
                  <a:xfrm>
                    <a:off x="9671899" y="4624437"/>
                    <a:ext cx="0" cy="28803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3" name="任意多边形 62"/>
                  <p:cNvSpPr/>
                  <p:nvPr/>
                </p:nvSpPr>
                <p:spPr>
                  <a:xfrm>
                    <a:off x="9515475" y="4610100"/>
                    <a:ext cx="164984" cy="181139"/>
                  </a:xfrm>
                  <a:custGeom>
                    <a:avLst/>
                    <a:gdLst>
                      <a:gd name="connsiteX0" fmla="*/ 73025 w 164984"/>
                      <a:gd name="connsiteY0" fmla="*/ 101600 h 181139"/>
                      <a:gd name="connsiteX1" fmla="*/ 69850 w 164984"/>
                      <a:gd name="connsiteY1" fmla="*/ 85725 h 181139"/>
                      <a:gd name="connsiteX2" fmla="*/ 53975 w 164984"/>
                      <a:gd name="connsiteY2" fmla="*/ 69850 h 181139"/>
                      <a:gd name="connsiteX3" fmla="*/ 41275 w 164984"/>
                      <a:gd name="connsiteY3" fmla="*/ 66675 h 181139"/>
                      <a:gd name="connsiteX4" fmla="*/ 31750 w 164984"/>
                      <a:gd name="connsiteY4" fmla="*/ 60325 h 181139"/>
                      <a:gd name="connsiteX5" fmla="*/ 25400 w 164984"/>
                      <a:gd name="connsiteY5" fmla="*/ 50800 h 181139"/>
                      <a:gd name="connsiteX6" fmla="*/ 15875 w 164984"/>
                      <a:gd name="connsiteY6" fmla="*/ 47625 h 181139"/>
                      <a:gd name="connsiteX7" fmla="*/ 9525 w 164984"/>
                      <a:gd name="connsiteY7" fmla="*/ 38100 h 181139"/>
                      <a:gd name="connsiteX8" fmla="*/ 6350 w 164984"/>
                      <a:gd name="connsiteY8" fmla="*/ 28575 h 181139"/>
                      <a:gd name="connsiteX9" fmla="*/ 0 w 164984"/>
                      <a:gd name="connsiteY9" fmla="*/ 15875 h 181139"/>
                      <a:gd name="connsiteX10" fmla="*/ 3175 w 164984"/>
                      <a:gd name="connsiteY10" fmla="*/ 6350 h 181139"/>
                      <a:gd name="connsiteX11" fmla="*/ 22225 w 164984"/>
                      <a:gd name="connsiteY11" fmla="*/ 0 h 181139"/>
                      <a:gd name="connsiteX12" fmla="*/ 98425 w 164984"/>
                      <a:gd name="connsiteY12" fmla="*/ 3175 h 181139"/>
                      <a:gd name="connsiteX13" fmla="*/ 133350 w 164984"/>
                      <a:gd name="connsiteY13" fmla="*/ 9525 h 181139"/>
                      <a:gd name="connsiteX14" fmla="*/ 146050 w 164984"/>
                      <a:gd name="connsiteY14" fmla="*/ 22225 h 181139"/>
                      <a:gd name="connsiteX15" fmla="*/ 152400 w 164984"/>
                      <a:gd name="connsiteY15" fmla="*/ 31750 h 181139"/>
                      <a:gd name="connsiteX16" fmla="*/ 158750 w 164984"/>
                      <a:gd name="connsiteY16" fmla="*/ 60325 h 181139"/>
                      <a:gd name="connsiteX17" fmla="*/ 161925 w 164984"/>
                      <a:gd name="connsiteY17" fmla="*/ 104775 h 181139"/>
                      <a:gd name="connsiteX18" fmla="*/ 130175 w 164984"/>
                      <a:gd name="connsiteY18" fmla="*/ 174625 h 181139"/>
                      <a:gd name="connsiteX19" fmla="*/ 120650 w 164984"/>
                      <a:gd name="connsiteY19" fmla="*/ 168275 h 181139"/>
                      <a:gd name="connsiteX20" fmla="*/ 114300 w 164984"/>
                      <a:gd name="connsiteY20" fmla="*/ 133350 h 181139"/>
                      <a:gd name="connsiteX21" fmla="*/ 111125 w 164984"/>
                      <a:gd name="connsiteY21" fmla="*/ 120650 h 181139"/>
                      <a:gd name="connsiteX22" fmla="*/ 92075 w 164984"/>
                      <a:gd name="connsiteY22" fmla="*/ 111125 h 181139"/>
                      <a:gd name="connsiteX23" fmla="*/ 73025 w 164984"/>
                      <a:gd name="connsiteY23" fmla="*/ 101600 h 18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84" h="181139">
                        <a:moveTo>
                          <a:pt x="73025" y="101600"/>
                        </a:moveTo>
                        <a:cubicBezTo>
                          <a:pt x="69321" y="97367"/>
                          <a:pt x="71745" y="90778"/>
                          <a:pt x="69850" y="85725"/>
                        </a:cubicBezTo>
                        <a:cubicBezTo>
                          <a:pt x="67148" y="78519"/>
                          <a:pt x="60910" y="72822"/>
                          <a:pt x="53975" y="69850"/>
                        </a:cubicBezTo>
                        <a:cubicBezTo>
                          <a:pt x="49964" y="68131"/>
                          <a:pt x="45508" y="67733"/>
                          <a:pt x="41275" y="66675"/>
                        </a:cubicBezTo>
                        <a:cubicBezTo>
                          <a:pt x="38100" y="64558"/>
                          <a:pt x="34448" y="63023"/>
                          <a:pt x="31750" y="60325"/>
                        </a:cubicBezTo>
                        <a:cubicBezTo>
                          <a:pt x="29052" y="57627"/>
                          <a:pt x="28380" y="53184"/>
                          <a:pt x="25400" y="50800"/>
                        </a:cubicBezTo>
                        <a:cubicBezTo>
                          <a:pt x="22787" y="48709"/>
                          <a:pt x="19050" y="48683"/>
                          <a:pt x="15875" y="47625"/>
                        </a:cubicBezTo>
                        <a:cubicBezTo>
                          <a:pt x="13758" y="44450"/>
                          <a:pt x="11232" y="41513"/>
                          <a:pt x="9525" y="38100"/>
                        </a:cubicBezTo>
                        <a:cubicBezTo>
                          <a:pt x="8028" y="35107"/>
                          <a:pt x="7668" y="31651"/>
                          <a:pt x="6350" y="28575"/>
                        </a:cubicBezTo>
                        <a:cubicBezTo>
                          <a:pt x="4486" y="24225"/>
                          <a:pt x="2117" y="20108"/>
                          <a:pt x="0" y="15875"/>
                        </a:cubicBezTo>
                        <a:cubicBezTo>
                          <a:pt x="1058" y="12700"/>
                          <a:pt x="452" y="8295"/>
                          <a:pt x="3175" y="6350"/>
                        </a:cubicBezTo>
                        <a:cubicBezTo>
                          <a:pt x="8622" y="2459"/>
                          <a:pt x="22225" y="0"/>
                          <a:pt x="22225" y="0"/>
                        </a:cubicBezTo>
                        <a:cubicBezTo>
                          <a:pt x="47625" y="1058"/>
                          <a:pt x="73052" y="1589"/>
                          <a:pt x="98425" y="3175"/>
                        </a:cubicBezTo>
                        <a:cubicBezTo>
                          <a:pt x="120518" y="4556"/>
                          <a:pt x="118330" y="4518"/>
                          <a:pt x="133350" y="9525"/>
                        </a:cubicBezTo>
                        <a:cubicBezTo>
                          <a:pt x="140277" y="30307"/>
                          <a:pt x="130656" y="9910"/>
                          <a:pt x="146050" y="22225"/>
                        </a:cubicBezTo>
                        <a:cubicBezTo>
                          <a:pt x="149030" y="24609"/>
                          <a:pt x="150283" y="28575"/>
                          <a:pt x="152400" y="31750"/>
                        </a:cubicBezTo>
                        <a:cubicBezTo>
                          <a:pt x="154217" y="39018"/>
                          <a:pt x="158017" y="53363"/>
                          <a:pt x="158750" y="60325"/>
                        </a:cubicBezTo>
                        <a:cubicBezTo>
                          <a:pt x="160305" y="75098"/>
                          <a:pt x="160867" y="89958"/>
                          <a:pt x="161925" y="104775"/>
                        </a:cubicBezTo>
                        <a:cubicBezTo>
                          <a:pt x="158979" y="175479"/>
                          <a:pt x="183323" y="192341"/>
                          <a:pt x="130175" y="174625"/>
                        </a:cubicBezTo>
                        <a:cubicBezTo>
                          <a:pt x="126555" y="173418"/>
                          <a:pt x="123825" y="170392"/>
                          <a:pt x="120650" y="168275"/>
                        </a:cubicBezTo>
                        <a:cubicBezTo>
                          <a:pt x="113838" y="147839"/>
                          <a:pt x="120284" y="169251"/>
                          <a:pt x="114300" y="133350"/>
                        </a:cubicBezTo>
                        <a:cubicBezTo>
                          <a:pt x="113583" y="129046"/>
                          <a:pt x="113546" y="124281"/>
                          <a:pt x="111125" y="120650"/>
                        </a:cubicBezTo>
                        <a:cubicBezTo>
                          <a:pt x="107608" y="115374"/>
                          <a:pt x="97508" y="112936"/>
                          <a:pt x="92075" y="111125"/>
                        </a:cubicBezTo>
                        <a:cubicBezTo>
                          <a:pt x="84065" y="99109"/>
                          <a:pt x="76729" y="105833"/>
                          <a:pt x="73025" y="10160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grpSp>
            <p:nvGrpSpPr>
              <p:cNvPr id="64" name="组合 63"/>
              <p:cNvGrpSpPr/>
              <p:nvPr/>
            </p:nvGrpSpPr>
            <p:grpSpPr>
              <a:xfrm rot="5400000">
                <a:off x="8318563" y="3432089"/>
                <a:ext cx="584624" cy="590401"/>
                <a:chOff x="9095835" y="4610100"/>
                <a:chExt cx="584624" cy="590401"/>
              </a:xfrm>
            </p:grpSpPr>
            <p:sp>
              <p:nvSpPr>
                <p:cNvPr id="65" name="弧形 64"/>
                <p:cNvSpPr/>
                <p:nvPr/>
              </p:nvSpPr>
              <p:spPr>
                <a:xfrm>
                  <a:off x="9095835" y="4624437"/>
                  <a:ext cx="576064" cy="576064"/>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66" name="组合 65"/>
                <p:cNvGrpSpPr/>
                <p:nvPr/>
              </p:nvGrpSpPr>
              <p:grpSpPr>
                <a:xfrm>
                  <a:off x="9383867" y="4610100"/>
                  <a:ext cx="296592" cy="302369"/>
                  <a:chOff x="9383867" y="4610100"/>
                  <a:chExt cx="296592" cy="302369"/>
                </a:xfrm>
              </p:grpSpPr>
              <p:cxnSp>
                <p:nvCxnSpPr>
                  <p:cNvPr id="67" name="直接连接符 66"/>
                  <p:cNvCxnSpPr>
                    <a:stCxn id="65" idx="0"/>
                  </p:cNvCxnSpPr>
                  <p:nvPr/>
                </p:nvCxnSpPr>
                <p:spPr>
                  <a:xfrm>
                    <a:off x="9383867" y="4624437"/>
                    <a:ext cx="28803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65" idx="2"/>
                  </p:cNvCxnSpPr>
                  <p:nvPr/>
                </p:nvCxnSpPr>
                <p:spPr>
                  <a:xfrm>
                    <a:off x="9671899" y="4624437"/>
                    <a:ext cx="0" cy="28803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9" name="任意多边形 68"/>
                  <p:cNvSpPr/>
                  <p:nvPr/>
                </p:nvSpPr>
                <p:spPr>
                  <a:xfrm>
                    <a:off x="9515475" y="4610100"/>
                    <a:ext cx="164984" cy="181139"/>
                  </a:xfrm>
                  <a:custGeom>
                    <a:avLst/>
                    <a:gdLst>
                      <a:gd name="connsiteX0" fmla="*/ 73025 w 164984"/>
                      <a:gd name="connsiteY0" fmla="*/ 101600 h 181139"/>
                      <a:gd name="connsiteX1" fmla="*/ 69850 w 164984"/>
                      <a:gd name="connsiteY1" fmla="*/ 85725 h 181139"/>
                      <a:gd name="connsiteX2" fmla="*/ 53975 w 164984"/>
                      <a:gd name="connsiteY2" fmla="*/ 69850 h 181139"/>
                      <a:gd name="connsiteX3" fmla="*/ 41275 w 164984"/>
                      <a:gd name="connsiteY3" fmla="*/ 66675 h 181139"/>
                      <a:gd name="connsiteX4" fmla="*/ 31750 w 164984"/>
                      <a:gd name="connsiteY4" fmla="*/ 60325 h 181139"/>
                      <a:gd name="connsiteX5" fmla="*/ 25400 w 164984"/>
                      <a:gd name="connsiteY5" fmla="*/ 50800 h 181139"/>
                      <a:gd name="connsiteX6" fmla="*/ 15875 w 164984"/>
                      <a:gd name="connsiteY6" fmla="*/ 47625 h 181139"/>
                      <a:gd name="connsiteX7" fmla="*/ 9525 w 164984"/>
                      <a:gd name="connsiteY7" fmla="*/ 38100 h 181139"/>
                      <a:gd name="connsiteX8" fmla="*/ 6350 w 164984"/>
                      <a:gd name="connsiteY8" fmla="*/ 28575 h 181139"/>
                      <a:gd name="connsiteX9" fmla="*/ 0 w 164984"/>
                      <a:gd name="connsiteY9" fmla="*/ 15875 h 181139"/>
                      <a:gd name="connsiteX10" fmla="*/ 3175 w 164984"/>
                      <a:gd name="connsiteY10" fmla="*/ 6350 h 181139"/>
                      <a:gd name="connsiteX11" fmla="*/ 22225 w 164984"/>
                      <a:gd name="connsiteY11" fmla="*/ 0 h 181139"/>
                      <a:gd name="connsiteX12" fmla="*/ 98425 w 164984"/>
                      <a:gd name="connsiteY12" fmla="*/ 3175 h 181139"/>
                      <a:gd name="connsiteX13" fmla="*/ 133350 w 164984"/>
                      <a:gd name="connsiteY13" fmla="*/ 9525 h 181139"/>
                      <a:gd name="connsiteX14" fmla="*/ 146050 w 164984"/>
                      <a:gd name="connsiteY14" fmla="*/ 22225 h 181139"/>
                      <a:gd name="connsiteX15" fmla="*/ 152400 w 164984"/>
                      <a:gd name="connsiteY15" fmla="*/ 31750 h 181139"/>
                      <a:gd name="connsiteX16" fmla="*/ 158750 w 164984"/>
                      <a:gd name="connsiteY16" fmla="*/ 60325 h 181139"/>
                      <a:gd name="connsiteX17" fmla="*/ 161925 w 164984"/>
                      <a:gd name="connsiteY17" fmla="*/ 104775 h 181139"/>
                      <a:gd name="connsiteX18" fmla="*/ 130175 w 164984"/>
                      <a:gd name="connsiteY18" fmla="*/ 174625 h 181139"/>
                      <a:gd name="connsiteX19" fmla="*/ 120650 w 164984"/>
                      <a:gd name="connsiteY19" fmla="*/ 168275 h 181139"/>
                      <a:gd name="connsiteX20" fmla="*/ 114300 w 164984"/>
                      <a:gd name="connsiteY20" fmla="*/ 133350 h 181139"/>
                      <a:gd name="connsiteX21" fmla="*/ 111125 w 164984"/>
                      <a:gd name="connsiteY21" fmla="*/ 120650 h 181139"/>
                      <a:gd name="connsiteX22" fmla="*/ 92075 w 164984"/>
                      <a:gd name="connsiteY22" fmla="*/ 111125 h 181139"/>
                      <a:gd name="connsiteX23" fmla="*/ 73025 w 164984"/>
                      <a:gd name="connsiteY23" fmla="*/ 101600 h 18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84" h="181139">
                        <a:moveTo>
                          <a:pt x="73025" y="101600"/>
                        </a:moveTo>
                        <a:cubicBezTo>
                          <a:pt x="69321" y="97367"/>
                          <a:pt x="71745" y="90778"/>
                          <a:pt x="69850" y="85725"/>
                        </a:cubicBezTo>
                        <a:cubicBezTo>
                          <a:pt x="67148" y="78519"/>
                          <a:pt x="60910" y="72822"/>
                          <a:pt x="53975" y="69850"/>
                        </a:cubicBezTo>
                        <a:cubicBezTo>
                          <a:pt x="49964" y="68131"/>
                          <a:pt x="45508" y="67733"/>
                          <a:pt x="41275" y="66675"/>
                        </a:cubicBezTo>
                        <a:cubicBezTo>
                          <a:pt x="38100" y="64558"/>
                          <a:pt x="34448" y="63023"/>
                          <a:pt x="31750" y="60325"/>
                        </a:cubicBezTo>
                        <a:cubicBezTo>
                          <a:pt x="29052" y="57627"/>
                          <a:pt x="28380" y="53184"/>
                          <a:pt x="25400" y="50800"/>
                        </a:cubicBezTo>
                        <a:cubicBezTo>
                          <a:pt x="22787" y="48709"/>
                          <a:pt x="19050" y="48683"/>
                          <a:pt x="15875" y="47625"/>
                        </a:cubicBezTo>
                        <a:cubicBezTo>
                          <a:pt x="13758" y="44450"/>
                          <a:pt x="11232" y="41513"/>
                          <a:pt x="9525" y="38100"/>
                        </a:cubicBezTo>
                        <a:cubicBezTo>
                          <a:pt x="8028" y="35107"/>
                          <a:pt x="7668" y="31651"/>
                          <a:pt x="6350" y="28575"/>
                        </a:cubicBezTo>
                        <a:cubicBezTo>
                          <a:pt x="4486" y="24225"/>
                          <a:pt x="2117" y="20108"/>
                          <a:pt x="0" y="15875"/>
                        </a:cubicBezTo>
                        <a:cubicBezTo>
                          <a:pt x="1058" y="12700"/>
                          <a:pt x="452" y="8295"/>
                          <a:pt x="3175" y="6350"/>
                        </a:cubicBezTo>
                        <a:cubicBezTo>
                          <a:pt x="8622" y="2459"/>
                          <a:pt x="22225" y="0"/>
                          <a:pt x="22225" y="0"/>
                        </a:cubicBezTo>
                        <a:cubicBezTo>
                          <a:pt x="47625" y="1058"/>
                          <a:pt x="73052" y="1589"/>
                          <a:pt x="98425" y="3175"/>
                        </a:cubicBezTo>
                        <a:cubicBezTo>
                          <a:pt x="120518" y="4556"/>
                          <a:pt x="118330" y="4518"/>
                          <a:pt x="133350" y="9525"/>
                        </a:cubicBezTo>
                        <a:cubicBezTo>
                          <a:pt x="140277" y="30307"/>
                          <a:pt x="130656" y="9910"/>
                          <a:pt x="146050" y="22225"/>
                        </a:cubicBezTo>
                        <a:cubicBezTo>
                          <a:pt x="149030" y="24609"/>
                          <a:pt x="150283" y="28575"/>
                          <a:pt x="152400" y="31750"/>
                        </a:cubicBezTo>
                        <a:cubicBezTo>
                          <a:pt x="154217" y="39018"/>
                          <a:pt x="158017" y="53363"/>
                          <a:pt x="158750" y="60325"/>
                        </a:cubicBezTo>
                        <a:cubicBezTo>
                          <a:pt x="160305" y="75098"/>
                          <a:pt x="160867" y="89958"/>
                          <a:pt x="161925" y="104775"/>
                        </a:cubicBezTo>
                        <a:cubicBezTo>
                          <a:pt x="158979" y="175479"/>
                          <a:pt x="183323" y="192341"/>
                          <a:pt x="130175" y="174625"/>
                        </a:cubicBezTo>
                        <a:cubicBezTo>
                          <a:pt x="126555" y="173418"/>
                          <a:pt x="123825" y="170392"/>
                          <a:pt x="120650" y="168275"/>
                        </a:cubicBezTo>
                        <a:cubicBezTo>
                          <a:pt x="113838" y="147839"/>
                          <a:pt x="120284" y="169251"/>
                          <a:pt x="114300" y="133350"/>
                        </a:cubicBezTo>
                        <a:cubicBezTo>
                          <a:pt x="113583" y="129046"/>
                          <a:pt x="113546" y="124281"/>
                          <a:pt x="111125" y="120650"/>
                        </a:cubicBezTo>
                        <a:cubicBezTo>
                          <a:pt x="107608" y="115374"/>
                          <a:pt x="97508" y="112936"/>
                          <a:pt x="92075" y="111125"/>
                        </a:cubicBezTo>
                        <a:cubicBezTo>
                          <a:pt x="84065" y="99109"/>
                          <a:pt x="76729" y="105833"/>
                          <a:pt x="73025" y="10160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grpSp>
      </p:grpSp>
      <p:sp>
        <p:nvSpPr>
          <p:cNvPr id="70" name="文本框 69"/>
          <p:cNvSpPr txBox="1"/>
          <p:nvPr/>
        </p:nvSpPr>
        <p:spPr>
          <a:xfrm>
            <a:off x="5698707" y="2005313"/>
            <a:ext cx="4601558" cy="461665"/>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添加圆角减小应力集中</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73" name="Picture 8" descr="https://timgsa.baidu.com/timg?image&amp;quality=80&amp;size=b9999_10000&amp;sec=1488797643081&amp;di=b45d87c61e0e1016e5e6f1286df91ab3&amp;imgtype=0&amp;src=http%3A%2F%2Fimg1.shikee.com%2Freport%2F2014%2F12%2F05%2F1135172090859564405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2085" y="4594115"/>
            <a:ext cx="2947965" cy="221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矩形 76"/>
          <p:cNvSpPr/>
          <p:nvPr/>
        </p:nvSpPr>
        <p:spPr>
          <a:xfrm>
            <a:off x="8781566" y="4711790"/>
            <a:ext cx="3131190" cy="1200329"/>
          </a:xfrm>
          <a:prstGeom prst="rect">
            <a:avLst/>
          </a:prstGeom>
        </p:spPr>
        <p:txBody>
          <a:bodyPr wrap="square">
            <a:spAutoFit/>
          </a:bodyPr>
          <a:lstStyle/>
          <a:p>
            <a:r>
              <a:rPr lang="zh-CN" altLang="en-US" sz="24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生活中的例子：</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包装袋上的小口、边缘做成锯齿状等</a:t>
            </a:r>
          </a:p>
        </p:txBody>
      </p:sp>
      <p:cxnSp>
        <p:nvCxnSpPr>
          <p:cNvPr id="5" name="直接箭头连接符 4"/>
          <p:cNvCxnSpPr>
            <a:stCxn id="70" idx="2"/>
          </p:cNvCxnSpPr>
          <p:nvPr/>
        </p:nvCxnSpPr>
        <p:spPr>
          <a:xfrm>
            <a:off x="7999486" y="2466978"/>
            <a:ext cx="747106" cy="5234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音频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131952150"/>
      </p:ext>
    </p:extLst>
  </p:cSld>
  <p:clrMapOvr>
    <a:masterClrMapping/>
  </p:clrMapOvr>
  <mc:AlternateContent xmlns:mc="http://schemas.openxmlformats.org/markup-compatibility/2006" xmlns:p14="http://schemas.microsoft.com/office/powerpoint/2010/main">
    <mc:Choice Requires="p14">
      <p:transition p14:dur="0" advTm="54421"/>
    </mc:Choice>
    <mc:Fallback xmlns="">
      <p:transition advTm="5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314955" y="952029"/>
            <a:ext cx="2569934" cy="461665"/>
          </a:xfrm>
          <a:prstGeom prst="rect">
            <a:avLst/>
          </a:prstGeom>
        </p:spPr>
        <p:txBody>
          <a:bodyPr wrap="none">
            <a:spAutoFit/>
          </a:bodyPr>
          <a:lstStyle/>
          <a:p>
            <a:r>
              <a:rPr lang="en-US" altLang="zh-CN" sz="2400" b="1" dirty="0" smtClean="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r>
              <a:rPr lang="zh-CN" altLang="en-US" sz="2400" b="1" dirty="0" smtClean="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线</a:t>
            </a:r>
            <a:r>
              <a:rPr lang="zh-CN" altLang="en-US" sz="2400"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应变和切应变</a:t>
            </a:r>
          </a:p>
        </p:txBody>
      </p:sp>
      <p:sp>
        <p:nvSpPr>
          <p:cNvPr id="8" name="Text Box 2"/>
          <p:cNvSpPr txBox="1">
            <a:spLocks noChangeArrowheads="1"/>
          </p:cNvSpPr>
          <p:nvPr/>
        </p:nvSpPr>
        <p:spPr bwMode="auto">
          <a:xfrm>
            <a:off x="954063" y="1575595"/>
            <a:ext cx="5187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fontAlgn="b" hangingPunct="1"/>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单元体的物体局部的相对变形</a:t>
            </a:r>
          </a:p>
        </p:txBody>
      </p:sp>
      <p:sp>
        <p:nvSpPr>
          <p:cNvPr id="9" name="AutoShape 3"/>
          <p:cNvSpPr>
            <a:spLocks noChangeArrowheads="1"/>
          </p:cNvSpPr>
          <p:nvPr/>
        </p:nvSpPr>
        <p:spPr bwMode="auto">
          <a:xfrm>
            <a:off x="1106463" y="2642395"/>
            <a:ext cx="1371600" cy="1447800"/>
          </a:xfrm>
          <a:prstGeom prst="cube">
            <a:avLst>
              <a:gd name="adj" fmla="val 25000"/>
            </a:avLst>
          </a:prstGeom>
          <a:solidFill>
            <a:schemeClr val="tx2">
              <a:alpha val="50195"/>
            </a:schemeClr>
          </a:solidFill>
          <a:ln w="31750">
            <a:solidFill>
              <a:srgbClr val="FF0000"/>
            </a:solidFill>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 name="Text Box 4"/>
          <p:cNvSpPr txBox="1">
            <a:spLocks noChangeArrowheads="1"/>
          </p:cNvSpPr>
          <p:nvPr/>
        </p:nvSpPr>
        <p:spPr bwMode="auto">
          <a:xfrm>
            <a:off x="4989215" y="2117727"/>
            <a:ext cx="438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sz="2800" dirty="0">
                <a:latin typeface="Times New Roman" panose="02020603050405020304" pitchFamily="18" charset="0"/>
                <a:ea typeface="微软雅黑" panose="020B0503020204020204" pitchFamily="34" charset="-122"/>
                <a:cs typeface="+mn-ea"/>
                <a:sym typeface="Times New Roman" panose="02020603050405020304" pitchFamily="18" charset="0"/>
              </a:rPr>
              <a:t>(1)</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棱边长度的变化；</a:t>
            </a:r>
          </a:p>
        </p:txBody>
      </p:sp>
      <p:sp>
        <p:nvSpPr>
          <p:cNvPr id="12" name="Text Box 5"/>
          <p:cNvSpPr txBox="1">
            <a:spLocks noChangeArrowheads="1"/>
          </p:cNvSpPr>
          <p:nvPr/>
        </p:nvSpPr>
        <p:spPr bwMode="auto">
          <a:xfrm>
            <a:off x="5065415" y="3489327"/>
            <a:ext cx="51038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sz="2800">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800">
                <a:latin typeface="Times New Roman" panose="02020603050405020304" pitchFamily="18" charset="0"/>
                <a:ea typeface="微软雅黑" panose="020B0503020204020204" pitchFamily="34" charset="-122"/>
                <a:cs typeface="+mn-ea"/>
                <a:sym typeface="Times New Roman" panose="02020603050405020304" pitchFamily="18" charset="0"/>
              </a:rPr>
              <a:t>棱边之间角度的变化；</a:t>
            </a:r>
          </a:p>
        </p:txBody>
      </p:sp>
      <mc:AlternateContent xmlns:mc="http://schemas.openxmlformats.org/markup-compatibility/2006" xmlns:a14="http://schemas.microsoft.com/office/drawing/2010/main">
        <mc:Choice Requires="a14">
          <p:sp>
            <p:nvSpPr>
              <p:cNvPr id="13" name="Rectangle 6"/>
              <p:cNvSpPr>
                <a:spLocks noChangeArrowheads="1"/>
              </p:cNvSpPr>
              <p:nvPr/>
            </p:nvSpPr>
            <p:spPr bwMode="auto">
              <a:xfrm>
                <a:off x="5446415" y="2803527"/>
                <a:ext cx="44704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pPr>
                <a:r>
                  <a:rPr lang="en-US" altLang="zh-CN"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正应变，</a:t>
                </a:r>
                <a:r>
                  <a:rPr lang="zh-CN" altLang="en-US" sz="28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用</a:t>
                </a:r>
                <a14:m>
                  <m:oMath xmlns:m="http://schemas.openxmlformats.org/officeDocument/2006/math">
                    <m:r>
                      <a:rPr lang="zh-CN" altLang="en-US" sz="2800" i="1" smtClean="0">
                        <a:solidFill>
                          <a:srgbClr val="FFC000"/>
                        </a:solidFill>
                        <a:latin typeface="Cambria Math" panose="02040503050406030204" pitchFamily="18" charset="0"/>
                        <a:ea typeface="+mn-ea"/>
                        <a:cs typeface="+mn-ea"/>
                        <a:sym typeface="Times New Roman" panose="02020603050405020304" pitchFamily="18" charset="0"/>
                      </a:rPr>
                      <m:t>𝜺</m:t>
                    </m:r>
                  </m:oMath>
                </a14:m>
                <a:r>
                  <a:rPr lang="zh-CN" altLang="en-US" sz="2800" dirty="0" smtClean="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表示</a:t>
                </a:r>
                <a:endParaRPr lang="zh-CN" altLang="en-US" sz="2800" dirty="0">
                  <a:solidFill>
                    <a:srgbClr val="FF99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13" name="Rectangle 6"/>
              <p:cNvSpPr>
                <a:spLocks noRot="1" noChangeAspect="1" noMove="1" noResize="1" noEditPoints="1" noAdjustHandles="1" noChangeArrowheads="1" noChangeShapeType="1" noTextEdit="1"/>
              </p:cNvSpPr>
              <p:nvPr/>
            </p:nvSpPr>
            <p:spPr bwMode="auto">
              <a:xfrm>
                <a:off x="5446415" y="2803527"/>
                <a:ext cx="4470400" cy="523220"/>
              </a:xfrm>
              <a:prstGeom prst="rect">
                <a:avLst/>
              </a:prstGeom>
              <a:blipFill>
                <a:blip r:embed="rId6"/>
                <a:stretch>
                  <a:fillRect l="-2725"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7"/>
              <p:cNvSpPr>
                <a:spLocks noChangeArrowheads="1"/>
              </p:cNvSpPr>
              <p:nvPr/>
            </p:nvSpPr>
            <p:spPr bwMode="auto">
              <a:xfrm>
                <a:off x="5446415" y="4175127"/>
                <a:ext cx="42751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切应变，</a:t>
                </a:r>
                <a:r>
                  <a:rPr lang="zh-CN" altLang="en-US" sz="28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用</a:t>
                </a:r>
                <a14:m>
                  <m:oMath xmlns:m="http://schemas.openxmlformats.org/officeDocument/2006/math">
                    <m:r>
                      <a:rPr lang="zh-CN" altLang="en-US" sz="2800" i="1" dirty="0" smtClean="0">
                        <a:solidFill>
                          <a:srgbClr val="FFC000"/>
                        </a:solidFill>
                        <a:latin typeface="Cambria Math" panose="02040503050406030204" pitchFamily="18" charset="0"/>
                        <a:ea typeface="+mn-ea"/>
                        <a:cs typeface="+mn-ea"/>
                        <a:sym typeface="Times New Roman" panose="02020603050405020304" pitchFamily="18" charset="0"/>
                      </a:rPr>
                      <m:t>𝛄</m:t>
                    </m:r>
                    <m:r>
                      <a:rPr lang="zh-CN" altLang="en-US" sz="2800" i="1" dirty="0" smtClean="0">
                        <a:solidFill>
                          <a:srgbClr val="FFC000"/>
                        </a:solidFill>
                        <a:latin typeface="Cambria Math" panose="02040503050406030204" pitchFamily="18" charset="0"/>
                        <a:ea typeface="+mn-ea"/>
                        <a:cs typeface="+mn-ea"/>
                        <a:sym typeface="Times New Roman" panose="02020603050405020304" pitchFamily="18" charset="0"/>
                      </a:rPr>
                      <m:t> </m:t>
                    </m:r>
                  </m:oMath>
                </a14:m>
                <a:r>
                  <a:rPr lang="zh-CN" altLang="en-US" sz="28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表示</a:t>
                </a:r>
                <a:endParaRPr lang="zh-CN" altLang="en-US" sz="2800" dirty="0">
                  <a:solidFill>
                    <a:srgbClr val="FF99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14" name="Rectangle 7"/>
              <p:cNvSpPr>
                <a:spLocks noRot="1" noChangeAspect="1" noMove="1" noResize="1" noEditPoints="1" noAdjustHandles="1" noChangeArrowheads="1" noChangeShapeType="1" noTextEdit="1"/>
              </p:cNvSpPr>
              <p:nvPr/>
            </p:nvSpPr>
            <p:spPr bwMode="auto">
              <a:xfrm>
                <a:off x="5446415" y="4175127"/>
                <a:ext cx="4275138" cy="523220"/>
              </a:xfrm>
              <a:prstGeom prst="rect">
                <a:avLst/>
              </a:prstGeom>
              <a:blipFill>
                <a:blip r:embed="rId7"/>
                <a:stretch>
                  <a:fillRect l="-2849"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Rectangle 46"/>
          <p:cNvSpPr>
            <a:spLocks noChangeArrowheads="1"/>
          </p:cNvSpPr>
          <p:nvPr/>
        </p:nvSpPr>
        <p:spPr bwMode="auto">
          <a:xfrm>
            <a:off x="1887513" y="5395120"/>
            <a:ext cx="6481763" cy="579438"/>
          </a:xfrm>
          <a:prstGeom prst="rect">
            <a:avLst/>
          </a:prstGeom>
          <a:noFill/>
          <a:ln w="9525">
            <a:noFill/>
            <a:miter lim="800000"/>
            <a:headEnd/>
            <a:tailEnd/>
          </a:ln>
          <a:effectLst/>
        </p:spPr>
        <p:txBody>
          <a:bodyPr>
            <a:spAutoFit/>
          </a:bodyPr>
          <a:lstStyle/>
          <a:p>
            <a:pPr>
              <a:lnSpc>
                <a:spcPct val="100000"/>
              </a:lnSpc>
              <a:defRPr/>
            </a:pPr>
            <a:r>
              <a:rPr lang="zh-CN" altLang="en-US" sz="32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应 变</a:t>
            </a:r>
            <a:r>
              <a:rPr lang="en-US" altLang="zh-CN" sz="32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32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衡量变形程度的基本量</a:t>
            </a:r>
          </a:p>
        </p:txBody>
      </p:sp>
      <p:grpSp>
        <p:nvGrpSpPr>
          <p:cNvPr id="16" name="Group 53"/>
          <p:cNvGrpSpPr>
            <a:grpSpLocks/>
          </p:cNvGrpSpPr>
          <p:nvPr/>
        </p:nvGrpSpPr>
        <p:grpSpPr bwMode="auto">
          <a:xfrm>
            <a:off x="592113" y="1866108"/>
            <a:ext cx="2641601" cy="2838450"/>
            <a:chOff x="204" y="663"/>
            <a:chExt cx="1664" cy="1788"/>
          </a:xfrm>
        </p:grpSpPr>
        <p:sp>
          <p:nvSpPr>
            <p:cNvPr id="17" name="Line 47"/>
            <p:cNvSpPr>
              <a:spLocks noChangeShapeType="1"/>
            </p:cNvSpPr>
            <p:nvPr/>
          </p:nvSpPr>
          <p:spPr bwMode="auto">
            <a:xfrm>
              <a:off x="748" y="1842"/>
              <a:ext cx="104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8" name="Line 48"/>
            <p:cNvSpPr>
              <a:spLocks noChangeShapeType="1"/>
            </p:cNvSpPr>
            <p:nvPr/>
          </p:nvSpPr>
          <p:spPr bwMode="auto">
            <a:xfrm flipV="1">
              <a:off x="748" y="890"/>
              <a:ext cx="0" cy="99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9" name="Line 49"/>
            <p:cNvSpPr>
              <a:spLocks noChangeShapeType="1"/>
            </p:cNvSpPr>
            <p:nvPr/>
          </p:nvSpPr>
          <p:spPr bwMode="auto">
            <a:xfrm flipH="1">
              <a:off x="340" y="1842"/>
              <a:ext cx="408" cy="40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 name="Text Box 50"/>
            <p:cNvSpPr txBox="1">
              <a:spLocks noChangeArrowheads="1"/>
            </p:cNvSpPr>
            <p:nvPr/>
          </p:nvSpPr>
          <p:spPr bwMode="auto">
            <a:xfrm>
              <a:off x="1655" y="1706"/>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x</a:t>
              </a:r>
            </a:p>
          </p:txBody>
        </p:sp>
        <p:sp>
          <p:nvSpPr>
            <p:cNvPr id="21" name="Text Box 51"/>
            <p:cNvSpPr txBox="1">
              <a:spLocks noChangeArrowheads="1"/>
            </p:cNvSpPr>
            <p:nvPr/>
          </p:nvSpPr>
          <p:spPr bwMode="auto">
            <a:xfrm>
              <a:off x="793" y="663"/>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y</a:t>
              </a:r>
            </a:p>
          </p:txBody>
        </p:sp>
        <p:sp>
          <p:nvSpPr>
            <p:cNvPr id="22" name="Text Box 52"/>
            <p:cNvSpPr txBox="1">
              <a:spLocks noChangeArrowheads="1"/>
            </p:cNvSpPr>
            <p:nvPr/>
          </p:nvSpPr>
          <p:spPr bwMode="auto">
            <a:xfrm>
              <a:off x="204" y="2160"/>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z</a:t>
              </a:r>
            </a:p>
          </p:txBody>
        </p:sp>
      </p:gr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974687541"/>
      </p:ext>
    </p:extLst>
  </p:cSld>
  <p:clrMapOvr>
    <a:masterClrMapping/>
  </p:clrMapOvr>
  <mc:AlternateContent xmlns:mc="http://schemas.openxmlformats.org/markup-compatibility/2006" xmlns:p14="http://schemas.microsoft.com/office/powerpoint/2010/main">
    <mc:Choice Requires="p14">
      <p:transition p14:dur="0" advTm="21813"/>
    </mc:Choice>
    <mc:Fallback xmlns="">
      <p:transition advTm="21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mc:AlternateContent xmlns:mc="http://schemas.openxmlformats.org/markup-compatibility/2006" xmlns:a14="http://schemas.microsoft.com/office/drawing/2010/main">
        <mc:Choice Requires="a14">
          <p:sp>
            <p:nvSpPr>
              <p:cNvPr id="7" name="Text Box 3"/>
              <p:cNvSpPr txBox="1">
                <a:spLocks noChangeArrowheads="1"/>
              </p:cNvSpPr>
              <p:nvPr/>
            </p:nvSpPr>
            <p:spPr bwMode="auto">
              <a:xfrm>
                <a:off x="1370584" y="1148519"/>
                <a:ext cx="545306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线段</a:t>
                </a:r>
                <a:r>
                  <a:rPr lang="en-US" altLang="zh-CN" sz="2800" b="0" dirty="0">
                    <a:latin typeface="Times New Roman" panose="02020603050405020304" pitchFamily="18" charset="0"/>
                    <a:ea typeface="微软雅黑" panose="020B0503020204020204" pitchFamily="34" charset="-122"/>
                    <a:cs typeface="+mn-ea"/>
                    <a:sym typeface="Times New Roman" panose="02020603050405020304" pitchFamily="18" charset="0"/>
                  </a:rPr>
                  <a:t>ab</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的</a:t>
                </a:r>
                <a:r>
                  <a:rPr lang="zh-CN" altLang="en-US" sz="2800" b="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绝对变形</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14:m>
                  <m:oMath xmlns:m="http://schemas.openxmlformats.org/officeDocument/2006/math">
                    <m:r>
                      <a:rPr lang="zh-CN" altLang="en-US" sz="2800" b="0" i="1" smtClean="0">
                        <a:latin typeface="Cambria Math" panose="02040503050406030204" pitchFamily="18" charset="0"/>
                        <a:ea typeface="+mn-ea"/>
                        <a:cs typeface="+mn-ea"/>
                        <a:sym typeface="Times New Roman" panose="02020603050405020304" pitchFamily="18" charset="0"/>
                      </a:rPr>
                      <m:t>∆</m:t>
                    </m:r>
                    <m:r>
                      <a:rPr lang="en-US" altLang="zh-CN" sz="2800" b="0" i="1" smtClean="0">
                        <a:latin typeface="Cambria Math" panose="02040503050406030204" pitchFamily="18" charset="0"/>
                        <a:ea typeface="+mn-ea"/>
                        <a:cs typeface="+mn-ea"/>
                        <a:sym typeface="Times New Roman" panose="02020603050405020304" pitchFamily="18" charset="0"/>
                      </a:rPr>
                      <m:t>𝑢</m:t>
                    </m:r>
                  </m:oMath>
                </a14:m>
                <a:endParaRPr lang="en-US" altLang="zh-CN" sz="2800"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7" name="Text Box 3"/>
              <p:cNvSpPr txBox="1">
                <a:spLocks noRot="1" noChangeAspect="1" noMove="1" noResize="1" noEditPoints="1" noAdjustHandles="1" noChangeArrowheads="1" noChangeShapeType="1" noTextEdit="1"/>
              </p:cNvSpPr>
              <p:nvPr/>
            </p:nvSpPr>
            <p:spPr bwMode="auto">
              <a:xfrm>
                <a:off x="1370584" y="1148519"/>
                <a:ext cx="5453063" cy="523220"/>
              </a:xfrm>
              <a:prstGeom prst="rect">
                <a:avLst/>
              </a:prstGeom>
              <a:blipFill>
                <a:blip r:embed="rId7"/>
                <a:stretch>
                  <a:fillRect l="-2349"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Text Box 4"/>
          <p:cNvSpPr txBox="1">
            <a:spLocks noChangeArrowheads="1"/>
          </p:cNvSpPr>
          <p:nvPr/>
        </p:nvSpPr>
        <p:spPr bwMode="auto">
          <a:xfrm>
            <a:off x="1370584" y="2047004"/>
            <a:ext cx="60099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线段</a:t>
            </a:r>
            <a:r>
              <a:rPr lang="en-US" altLang="zh-CN" sz="2800" b="0" dirty="0">
                <a:latin typeface="Times New Roman" panose="02020603050405020304" pitchFamily="18" charset="0"/>
                <a:ea typeface="微软雅黑" panose="020B0503020204020204" pitchFamily="34" charset="-122"/>
                <a:cs typeface="+mn-ea"/>
                <a:sym typeface="Times New Roman" panose="02020603050405020304" pitchFamily="18" charset="0"/>
              </a:rPr>
              <a:t>ab</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的</a:t>
            </a:r>
            <a:r>
              <a:rPr lang="zh-CN" altLang="en-US" sz="2800" b="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平均正应变（相对变形）</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800"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9" name="Object 2"/>
          <p:cNvGraphicFramePr>
            <a:graphicFrameLocks noChangeAspect="1"/>
          </p:cNvGraphicFramePr>
          <p:nvPr>
            <p:extLst>
              <p:ext uri="{D42A27DB-BD31-4B8C-83A1-F6EECF244321}">
                <p14:modId xmlns:p14="http://schemas.microsoft.com/office/powerpoint/2010/main" val="2496810639"/>
              </p:ext>
            </p:extLst>
          </p:nvPr>
        </p:nvGraphicFramePr>
        <p:xfrm>
          <a:off x="7610444" y="1754095"/>
          <a:ext cx="1276684" cy="1109038"/>
        </p:xfrm>
        <a:graphic>
          <a:graphicData uri="http://schemas.openxmlformats.org/presentationml/2006/ole">
            <mc:AlternateContent xmlns:mc="http://schemas.openxmlformats.org/markup-compatibility/2006">
              <mc:Choice xmlns:v="urn:schemas-microsoft-com:vml" Requires="v">
                <p:oleObj spid="_x0000_s62814" name="Equation" r:id="rId8" imgW="482400" imgH="393480" progId="Equation.DSMT4">
                  <p:embed/>
                </p:oleObj>
              </mc:Choice>
              <mc:Fallback>
                <p:oleObj name="Equation" r:id="rId8" imgW="482400" imgH="393480" progId="Equation.DSMT4">
                  <p:embed/>
                  <p:pic>
                    <p:nvPicPr>
                      <p:cNvPr id="164866" name="Object 2"/>
                      <p:cNvPicPr>
                        <a:picLocks noChangeAspect="1" noChangeArrowheads="1"/>
                      </p:cNvPicPr>
                      <p:nvPr/>
                    </p:nvPicPr>
                    <p:blipFill>
                      <a:blip r:embed="rId9"/>
                      <a:srcRect/>
                      <a:stretch>
                        <a:fillRect/>
                      </a:stretch>
                    </p:blipFill>
                    <p:spPr bwMode="auto">
                      <a:xfrm>
                        <a:off x="7610444" y="1754095"/>
                        <a:ext cx="1276684" cy="1109038"/>
                      </a:xfrm>
                      <a:prstGeom prst="rect">
                        <a:avLst/>
                      </a:prstGeom>
                      <a:noFill/>
                      <a:ln>
                        <a:noFill/>
                      </a:ln>
                      <a:effectLst/>
                    </p:spPr>
                  </p:pic>
                </p:oleObj>
              </mc:Fallback>
            </mc:AlternateContent>
          </a:graphicData>
        </a:graphic>
      </p:graphicFrame>
      <p:sp>
        <p:nvSpPr>
          <p:cNvPr id="13" name="Text Box 8"/>
          <p:cNvSpPr txBox="1">
            <a:spLocks noChangeArrowheads="1"/>
          </p:cNvSpPr>
          <p:nvPr/>
        </p:nvSpPr>
        <p:spPr bwMode="auto">
          <a:xfrm>
            <a:off x="1370584" y="2945488"/>
            <a:ext cx="4686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sz="2800" b="0" dirty="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点沿棱边</a:t>
            </a:r>
            <a:r>
              <a:rPr lang="en-US" altLang="zh-CN" sz="2800" b="0" dirty="0">
                <a:latin typeface="Times New Roman" panose="02020603050405020304" pitchFamily="18" charset="0"/>
                <a:ea typeface="微软雅黑" panose="020B0503020204020204" pitchFamily="34" charset="-122"/>
                <a:cs typeface="+mn-ea"/>
                <a:sym typeface="Times New Roman" panose="02020603050405020304" pitchFamily="18" charset="0"/>
              </a:rPr>
              <a:t>ab</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方向的正</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应变：</a:t>
            </a:r>
            <a:endPar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01199006"/>
              </p:ext>
            </p:extLst>
          </p:nvPr>
        </p:nvGraphicFramePr>
        <p:xfrm>
          <a:off x="6110510" y="2600015"/>
          <a:ext cx="1944712" cy="1039415"/>
        </p:xfrm>
        <a:graphic>
          <a:graphicData uri="http://schemas.openxmlformats.org/presentationml/2006/ole">
            <mc:AlternateContent xmlns:mc="http://schemas.openxmlformats.org/markup-compatibility/2006">
              <mc:Choice xmlns:v="urn:schemas-microsoft-com:vml" Requires="v">
                <p:oleObj spid="_x0000_s62815" name="Equation" r:id="rId10" imgW="736560" imgH="393480" progId="Equation.DSMT4">
                  <p:embed/>
                </p:oleObj>
              </mc:Choice>
              <mc:Fallback>
                <p:oleObj name="Equation" r:id="rId10" imgW="736560" imgH="393480" progId="Equation.DSMT4">
                  <p:embed/>
                  <p:pic>
                    <p:nvPicPr>
                      <p:cNvPr id="0" name=""/>
                      <p:cNvPicPr/>
                      <p:nvPr/>
                    </p:nvPicPr>
                    <p:blipFill>
                      <a:blip r:embed="rId11"/>
                      <a:stretch>
                        <a:fillRect/>
                      </a:stretch>
                    </p:blipFill>
                    <p:spPr>
                      <a:xfrm>
                        <a:off x="6110510" y="2600015"/>
                        <a:ext cx="1944712" cy="1039415"/>
                      </a:xfrm>
                      <a:prstGeom prst="rect">
                        <a:avLst/>
                      </a:prstGeom>
                    </p:spPr>
                  </p:pic>
                </p:oleObj>
              </mc:Fallback>
            </mc:AlternateContent>
          </a:graphicData>
        </a:graphic>
      </p:graphicFrame>
      <p:grpSp>
        <p:nvGrpSpPr>
          <p:cNvPr id="185" name="组合 184"/>
          <p:cNvGrpSpPr/>
          <p:nvPr/>
        </p:nvGrpSpPr>
        <p:grpSpPr>
          <a:xfrm>
            <a:off x="1940943" y="5634161"/>
            <a:ext cx="10527406" cy="1604964"/>
            <a:chOff x="798513" y="1484313"/>
            <a:chExt cx="10527406" cy="1604964"/>
          </a:xfrm>
        </p:grpSpPr>
        <p:grpSp>
          <p:nvGrpSpPr>
            <p:cNvPr id="186" name="Group 2"/>
            <p:cNvGrpSpPr>
              <a:grpSpLocks/>
            </p:cNvGrpSpPr>
            <p:nvPr/>
          </p:nvGrpSpPr>
          <p:grpSpPr bwMode="auto">
            <a:xfrm>
              <a:off x="798513" y="1560513"/>
              <a:ext cx="1433513" cy="1290637"/>
              <a:chOff x="864" y="2736"/>
              <a:chExt cx="903" cy="813"/>
            </a:xfrm>
          </p:grpSpPr>
          <p:sp>
            <p:nvSpPr>
              <p:cNvPr id="209" name="Line 3"/>
              <p:cNvSpPr>
                <a:spLocks noChangeShapeType="1"/>
              </p:cNvSpPr>
              <p:nvPr/>
            </p:nvSpPr>
            <p:spPr bwMode="auto">
              <a:xfrm rot="10800000">
                <a:off x="1008" y="3456"/>
                <a:ext cx="384" cy="0"/>
              </a:xfrm>
              <a:prstGeom prst="line">
                <a:avLst/>
              </a:prstGeom>
              <a:noFill/>
              <a:ln w="38100">
                <a:solidFill>
                  <a:srgbClr val="0000FF"/>
                </a:solidFill>
                <a:prstDash val="sysDot"/>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0" name="Line 4"/>
              <p:cNvSpPr>
                <a:spLocks noChangeShapeType="1"/>
              </p:cNvSpPr>
              <p:nvPr/>
            </p:nvSpPr>
            <p:spPr bwMode="auto">
              <a:xfrm rot="5400000">
                <a:off x="816" y="3216"/>
                <a:ext cx="384" cy="0"/>
              </a:xfrm>
              <a:prstGeom prst="line">
                <a:avLst/>
              </a:prstGeom>
              <a:noFill/>
              <a:ln w="38100">
                <a:solidFill>
                  <a:srgbClr val="0000FF"/>
                </a:solidFill>
                <a:prstDash val="sysDot"/>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1" name="AutoShape 5"/>
              <p:cNvSpPr>
                <a:spLocks noChangeArrowheads="1"/>
              </p:cNvSpPr>
              <p:nvPr/>
            </p:nvSpPr>
            <p:spPr bwMode="auto">
              <a:xfrm>
                <a:off x="864" y="2784"/>
                <a:ext cx="765" cy="765"/>
              </a:xfrm>
              <a:prstGeom prst="cube">
                <a:avLst>
                  <a:gd name="adj" fmla="val 25000"/>
                </a:avLst>
              </a:prstGeom>
              <a:solidFill>
                <a:schemeClr val="tx2">
                  <a:alpha val="50195"/>
                </a:schemeClr>
              </a:solidFill>
              <a:ln w="31750">
                <a:solidFill>
                  <a:srgbClr val="FF0000"/>
                </a:solidFill>
                <a:miter lim="800000"/>
                <a:headEnd/>
                <a:tailEnd/>
              </a:ln>
            </p:spPr>
            <p:txBody>
              <a:bodyPr wrap="none" anchor="ct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pPr>
                <a:endParaRPr lang="zh-CN"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2" name="Line 6"/>
              <p:cNvSpPr>
                <a:spLocks noChangeShapeType="1"/>
              </p:cNvSpPr>
              <p:nvPr/>
            </p:nvSpPr>
            <p:spPr bwMode="auto">
              <a:xfrm rot="-5400000">
                <a:off x="1344" y="3168"/>
                <a:ext cx="384" cy="0"/>
              </a:xfrm>
              <a:prstGeom prst="line">
                <a:avLst/>
              </a:prstGeom>
              <a:noFill/>
              <a:ln w="38100">
                <a:solidFill>
                  <a:srgbClr val="0000FF"/>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3" name="Line 7"/>
              <p:cNvSpPr>
                <a:spLocks noChangeShapeType="1"/>
              </p:cNvSpPr>
              <p:nvPr/>
            </p:nvSpPr>
            <p:spPr bwMode="auto">
              <a:xfrm>
                <a:off x="1056" y="2880"/>
                <a:ext cx="384" cy="0"/>
              </a:xfrm>
              <a:prstGeom prst="line">
                <a:avLst/>
              </a:prstGeom>
              <a:noFill/>
              <a:ln w="38100">
                <a:solidFill>
                  <a:srgbClr val="0000FF"/>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4" name="Text Box 8"/>
              <p:cNvSpPr txBox="1">
                <a:spLocks noChangeArrowheads="1"/>
              </p:cNvSpPr>
              <p:nvPr/>
            </p:nvSpPr>
            <p:spPr bwMode="auto">
              <a:xfrm>
                <a:off x="1536" y="2736"/>
                <a:ext cx="2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3200" i="1">
                    <a:latin typeface="Times New Roman" panose="02020603050405020304" pitchFamily="18" charset="0"/>
                    <a:ea typeface="微软雅黑" panose="020B0503020204020204" pitchFamily="34" charset="-122"/>
                    <a:cs typeface="+mn-ea"/>
                    <a:sym typeface="Times New Roman" panose="02020603050405020304" pitchFamily="18" charset="0"/>
                  </a:rPr>
                  <a:t>τ</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187" name="Group 9"/>
            <p:cNvGrpSpPr>
              <a:grpSpLocks/>
            </p:cNvGrpSpPr>
            <p:nvPr/>
          </p:nvGrpSpPr>
          <p:grpSpPr bwMode="auto">
            <a:xfrm>
              <a:off x="2855913" y="1712913"/>
              <a:ext cx="1752600" cy="1219200"/>
              <a:chOff x="2160" y="2832"/>
              <a:chExt cx="1104" cy="768"/>
            </a:xfrm>
          </p:grpSpPr>
          <p:sp>
            <p:nvSpPr>
              <p:cNvPr id="203" name="Rectangle 10"/>
              <p:cNvSpPr>
                <a:spLocks noChangeArrowheads="1"/>
              </p:cNvSpPr>
              <p:nvPr/>
            </p:nvSpPr>
            <p:spPr bwMode="auto">
              <a:xfrm>
                <a:off x="2592" y="2928"/>
                <a:ext cx="576" cy="576"/>
              </a:xfrm>
              <a:prstGeom prst="rect">
                <a:avLst/>
              </a:prstGeom>
              <a:solidFill>
                <a:schemeClr val="tx2">
                  <a:alpha val="50195"/>
                </a:schemeClr>
              </a:solidFill>
              <a:ln w="31750">
                <a:solidFill>
                  <a:srgbClr val="FF0000"/>
                </a:solidFill>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4" name="Line 11"/>
              <p:cNvSpPr>
                <a:spLocks noChangeShapeType="1"/>
              </p:cNvSpPr>
              <p:nvPr/>
            </p:nvSpPr>
            <p:spPr bwMode="auto">
              <a:xfrm rot="5400000">
                <a:off x="2304" y="3216"/>
                <a:ext cx="384" cy="0"/>
              </a:xfrm>
              <a:prstGeom prst="line">
                <a:avLst/>
              </a:prstGeom>
              <a:noFill/>
              <a:ln w="38100">
                <a:solidFill>
                  <a:srgbClr val="0000FF"/>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5" name="Line 12"/>
              <p:cNvSpPr>
                <a:spLocks noChangeShapeType="1"/>
              </p:cNvSpPr>
              <p:nvPr/>
            </p:nvSpPr>
            <p:spPr bwMode="auto">
              <a:xfrm rot="-5400000">
                <a:off x="3072" y="3216"/>
                <a:ext cx="384" cy="0"/>
              </a:xfrm>
              <a:prstGeom prst="line">
                <a:avLst/>
              </a:prstGeom>
              <a:noFill/>
              <a:ln w="38100">
                <a:solidFill>
                  <a:srgbClr val="0000FF"/>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6" name="Line 13"/>
              <p:cNvSpPr>
                <a:spLocks noChangeShapeType="1"/>
              </p:cNvSpPr>
              <p:nvPr/>
            </p:nvSpPr>
            <p:spPr bwMode="auto">
              <a:xfrm rot="10800000">
                <a:off x="2640" y="3600"/>
                <a:ext cx="384" cy="0"/>
              </a:xfrm>
              <a:prstGeom prst="line">
                <a:avLst/>
              </a:prstGeom>
              <a:noFill/>
              <a:ln w="38100">
                <a:solidFill>
                  <a:srgbClr val="0000FF"/>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7" name="Line 14"/>
              <p:cNvSpPr>
                <a:spLocks noChangeShapeType="1"/>
              </p:cNvSpPr>
              <p:nvPr/>
            </p:nvSpPr>
            <p:spPr bwMode="auto">
              <a:xfrm>
                <a:off x="2688" y="2832"/>
                <a:ext cx="384" cy="0"/>
              </a:xfrm>
              <a:prstGeom prst="line">
                <a:avLst/>
              </a:prstGeom>
              <a:noFill/>
              <a:ln w="38100">
                <a:solidFill>
                  <a:srgbClr val="0000FF"/>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8" name="Text Box 15"/>
              <p:cNvSpPr txBox="1">
                <a:spLocks noChangeArrowheads="1"/>
              </p:cNvSpPr>
              <p:nvPr/>
            </p:nvSpPr>
            <p:spPr bwMode="auto">
              <a:xfrm>
                <a:off x="2160" y="3183"/>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800" i="1">
                    <a:latin typeface="Times New Roman" panose="02020603050405020304" pitchFamily="18" charset="0"/>
                    <a:ea typeface="微软雅黑" panose="020B0503020204020204" pitchFamily="34" charset="-122"/>
                    <a:cs typeface="+mn-ea"/>
                    <a:sym typeface="Times New Roman" panose="02020603050405020304" pitchFamily="18" charset="0"/>
                  </a:rPr>
                  <a:t>τ</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188" name="AutoShape 16"/>
            <p:cNvSpPr>
              <a:spLocks noChangeArrowheads="1"/>
            </p:cNvSpPr>
            <p:nvPr/>
          </p:nvSpPr>
          <p:spPr bwMode="auto">
            <a:xfrm rot="20939713">
              <a:off x="3541713" y="1636713"/>
              <a:ext cx="1214437" cy="914400"/>
            </a:xfrm>
            <a:prstGeom prst="parallelogram">
              <a:avLst>
                <a:gd name="adj" fmla="val 33203"/>
              </a:avLst>
            </a:prstGeom>
            <a:solidFill>
              <a:schemeClr val="accent1">
                <a:alpha val="50195"/>
              </a:schemeClr>
            </a:solidFill>
            <a:ln w="31750">
              <a:solidFill>
                <a:srgbClr val="FF9900"/>
              </a:solidFill>
              <a:prstDash val="dash"/>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89" name="Group 17"/>
            <p:cNvGrpSpPr>
              <a:grpSpLocks/>
            </p:cNvGrpSpPr>
            <p:nvPr/>
          </p:nvGrpSpPr>
          <p:grpSpPr bwMode="auto">
            <a:xfrm>
              <a:off x="2627313" y="1484314"/>
              <a:ext cx="2589212" cy="1604963"/>
              <a:chOff x="3052" y="2317"/>
              <a:chExt cx="1631" cy="1011"/>
            </a:xfrm>
          </p:grpSpPr>
          <p:sp>
            <p:nvSpPr>
              <p:cNvPr id="197" name="Line 18"/>
              <p:cNvSpPr>
                <a:spLocks noChangeShapeType="1"/>
              </p:cNvSpPr>
              <p:nvPr/>
            </p:nvSpPr>
            <p:spPr bwMode="auto">
              <a:xfrm>
                <a:off x="3700" y="3037"/>
                <a:ext cx="3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98" name="Line 19"/>
              <p:cNvSpPr>
                <a:spLocks noChangeShapeType="1"/>
              </p:cNvSpPr>
              <p:nvPr/>
            </p:nvSpPr>
            <p:spPr bwMode="auto">
              <a:xfrm rot="-5400000">
                <a:off x="3530" y="2858"/>
                <a:ext cx="3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199" name="AutoShape 20"/>
              <p:cNvCxnSpPr>
                <a:cxnSpLocks noChangeShapeType="1"/>
                <a:stCxn id="188" idx="3"/>
                <a:endCxn id="200" idx="1"/>
              </p:cNvCxnSpPr>
              <p:nvPr/>
            </p:nvCxnSpPr>
            <p:spPr bwMode="auto">
              <a:xfrm rot="16200000" flipH="1">
                <a:off x="4130" y="2844"/>
                <a:ext cx="181" cy="497"/>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00" name="Text Box 21"/>
              <p:cNvSpPr txBox="1">
                <a:spLocks noChangeArrowheads="1"/>
              </p:cNvSpPr>
              <p:nvPr/>
            </p:nvSpPr>
            <p:spPr bwMode="auto">
              <a:xfrm>
                <a:off x="4469" y="3037"/>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β</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201" name="AutoShape 22"/>
              <p:cNvCxnSpPr>
                <a:cxnSpLocks noChangeShapeType="1"/>
              </p:cNvCxnSpPr>
              <p:nvPr/>
            </p:nvCxnSpPr>
            <p:spPr bwMode="auto">
              <a:xfrm>
                <a:off x="3193" y="2544"/>
                <a:ext cx="551" cy="192"/>
              </a:xfrm>
              <a:prstGeom prst="curvedConnector3">
                <a:avLst>
                  <a:gd name="adj1" fmla="val 499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2" name="Text Box 23"/>
              <p:cNvSpPr txBox="1">
                <a:spLocks noChangeArrowheads="1"/>
              </p:cNvSpPr>
              <p:nvPr/>
            </p:nvSpPr>
            <p:spPr bwMode="auto">
              <a:xfrm>
                <a:off x="3052" y="2317"/>
                <a:ext cx="2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α</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190" name="Group 24"/>
            <p:cNvGrpSpPr>
              <a:grpSpLocks/>
            </p:cNvGrpSpPr>
            <p:nvPr/>
          </p:nvGrpSpPr>
          <p:grpSpPr bwMode="auto">
            <a:xfrm>
              <a:off x="6227763" y="2336784"/>
              <a:ext cx="2286000" cy="276224"/>
              <a:chOff x="3696" y="3043"/>
              <a:chExt cx="1440" cy="174"/>
            </a:xfrm>
          </p:grpSpPr>
          <p:sp>
            <p:nvSpPr>
              <p:cNvPr id="194" name="Rectangle 25"/>
              <p:cNvSpPr>
                <a:spLocks noChangeArrowheads="1"/>
              </p:cNvSpPr>
              <p:nvPr/>
            </p:nvSpPr>
            <p:spPr bwMode="auto">
              <a:xfrm>
                <a:off x="5136" y="3043"/>
                <a:ext cx="0" cy="174"/>
              </a:xfrm>
              <a:prstGeom prst="rect">
                <a:avLst/>
              </a:prstGeom>
              <a:noFill/>
              <a:ln w="9525">
                <a:noFill/>
                <a:miter lim="800000"/>
                <a:headEnd/>
                <a:tailEnd/>
              </a:ln>
            </p:spPr>
            <p:txBody>
              <a:bodyPr wrap="none" lIns="0" tIns="0" rIns="0" bIns="0">
                <a:spAutoFit/>
              </a:bodyPr>
              <a:lstStyle/>
              <a:p>
                <a:pPr defTabSz="762000">
                  <a:lnSpc>
                    <a:spcPct val="100000"/>
                  </a:lnSpc>
                  <a:defRPr/>
                </a:pPr>
                <a:endParaRPr lang="zh-CN" altLang="zh-CN" sz="1800">
                  <a:solidFill>
                    <a:srgbClr val="FF9900"/>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95" name="Rectangle 26"/>
              <p:cNvSpPr>
                <a:spLocks noChangeArrowheads="1"/>
              </p:cNvSpPr>
              <p:nvPr/>
            </p:nvSpPr>
            <p:spPr bwMode="auto">
              <a:xfrm>
                <a:off x="3696" y="3043"/>
                <a:ext cx="0" cy="174"/>
              </a:xfrm>
              <a:prstGeom prst="rect">
                <a:avLst/>
              </a:prstGeom>
              <a:noFill/>
              <a:ln w="9525">
                <a:noFill/>
                <a:miter lim="800000"/>
                <a:headEnd/>
                <a:tailEnd/>
              </a:ln>
            </p:spPr>
            <p:txBody>
              <a:bodyPr wrap="none" lIns="0" tIns="0" rIns="0" bIns="0">
                <a:spAutoFit/>
              </a:bodyPr>
              <a:lstStyle/>
              <a:p>
                <a:pPr defTabSz="762000">
                  <a:lnSpc>
                    <a:spcPct val="100000"/>
                  </a:lnSpc>
                  <a:defRPr/>
                </a:pPr>
                <a:endParaRPr lang="zh-CN" altLang="zh-CN" sz="1800">
                  <a:solidFill>
                    <a:srgbClr val="FF9900"/>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96" name="Rectangle 27"/>
              <p:cNvSpPr>
                <a:spLocks noChangeArrowheads="1"/>
              </p:cNvSpPr>
              <p:nvPr/>
            </p:nvSpPr>
            <p:spPr bwMode="auto">
              <a:xfrm>
                <a:off x="4408" y="3043"/>
                <a:ext cx="0" cy="174"/>
              </a:xfrm>
              <a:prstGeom prst="rect">
                <a:avLst/>
              </a:prstGeom>
              <a:noFill/>
              <a:ln w="9525">
                <a:noFill/>
                <a:miter lim="800000"/>
                <a:headEnd/>
                <a:tailEnd/>
              </a:ln>
            </p:spPr>
            <p:txBody>
              <a:bodyPr wrap="none" lIns="0" tIns="0" rIns="0" bIns="0">
                <a:spAutoFit/>
              </a:bodyPr>
              <a:lstStyle/>
              <a:p>
                <a:pPr defTabSz="762000">
                  <a:lnSpc>
                    <a:spcPct val="100000"/>
                  </a:lnSpc>
                  <a:defRPr/>
                </a:pPr>
                <a:endParaRPr lang="zh-CN" altLang="zh-CN" sz="1800">
                  <a:solidFill>
                    <a:srgbClr val="FF9900"/>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191" name="Text Box 33"/>
            <p:cNvSpPr txBox="1">
              <a:spLocks noChangeArrowheads="1"/>
            </p:cNvSpPr>
            <p:nvPr/>
          </p:nvSpPr>
          <p:spPr bwMode="auto">
            <a:xfrm>
              <a:off x="5508625" y="1484313"/>
              <a:ext cx="5817294" cy="523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fontAlgn="b" hangingPunct="1">
                <a:lnSpc>
                  <a:spcPct val="120000"/>
                </a:lnSpc>
              </a:pP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单元体棱边角度</a:t>
              </a:r>
              <a:r>
                <a:rPr lang="zh-CN" altLang="en-US" sz="2800"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的改变</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量－</a:t>
              </a:r>
              <a:r>
                <a:rPr lang="zh-CN" altLang="en-US" sz="2800" b="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切应变</a:t>
              </a:r>
              <a:r>
                <a:rPr lang="zh-CN" altLang="en-US" sz="2800" b="0" dirty="0">
                  <a:latin typeface="Times New Roman" panose="02020603050405020304" pitchFamily="18" charset="0"/>
                  <a:ea typeface="微软雅黑" panose="020B0503020204020204" pitchFamily="34" charset="-122"/>
                  <a:cs typeface="+mn-ea"/>
                  <a:sym typeface="Times New Roman" panose="02020603050405020304" pitchFamily="18" charset="0"/>
                </a:rPr>
                <a:t>：</a:t>
              </a:r>
            </a:p>
          </p:txBody>
        </p:sp>
        <p:graphicFrame>
          <p:nvGraphicFramePr>
            <p:cNvPr id="192" name="对象 191"/>
            <p:cNvGraphicFramePr>
              <a:graphicFrameLocks noChangeAspect="1"/>
            </p:cNvGraphicFramePr>
            <p:nvPr>
              <p:extLst>
                <p:ext uri="{D42A27DB-BD31-4B8C-83A1-F6EECF244321}">
                  <p14:modId xmlns:p14="http://schemas.microsoft.com/office/powerpoint/2010/main" val="3599420900"/>
                </p:ext>
              </p:extLst>
            </p:nvPr>
          </p:nvGraphicFramePr>
          <p:xfrm>
            <a:off x="4502150" y="2460625"/>
            <a:ext cx="114300" cy="177800"/>
          </p:xfrm>
          <a:graphic>
            <a:graphicData uri="http://schemas.openxmlformats.org/presentationml/2006/ole">
              <mc:AlternateContent xmlns:mc="http://schemas.openxmlformats.org/markup-compatibility/2006">
                <mc:Choice xmlns:v="urn:schemas-microsoft-com:vml" Requires="v">
                  <p:oleObj spid="_x0000_s62816" name="Equation" r:id="rId12" imgW="114120" imgH="177480" progId="Equation.DSMT4">
                    <p:embed/>
                  </p:oleObj>
                </mc:Choice>
                <mc:Fallback>
                  <p:oleObj name="Equation" r:id="rId12" imgW="114120" imgH="177480" progId="Equation.DSMT4">
                    <p:embed/>
                    <p:pic>
                      <p:nvPicPr>
                        <p:cNvPr id="2" name="对象 1"/>
                        <p:cNvPicPr/>
                        <p:nvPr/>
                      </p:nvPicPr>
                      <p:blipFill>
                        <a:blip r:embed="rId13"/>
                        <a:stretch>
                          <a:fillRect/>
                        </a:stretch>
                      </p:blipFill>
                      <p:spPr>
                        <a:xfrm>
                          <a:off x="4502150" y="2460625"/>
                          <a:ext cx="114300" cy="177800"/>
                        </a:xfrm>
                        <a:prstGeom prst="rect">
                          <a:avLst/>
                        </a:prstGeom>
                      </p:spPr>
                    </p:pic>
                  </p:oleObj>
                </mc:Fallback>
              </mc:AlternateContent>
            </a:graphicData>
          </a:graphic>
        </p:graphicFrame>
        <p:graphicFrame>
          <p:nvGraphicFramePr>
            <p:cNvPr id="193" name="对象 192"/>
            <p:cNvGraphicFramePr>
              <a:graphicFrameLocks noChangeAspect="1"/>
            </p:cNvGraphicFramePr>
            <p:nvPr>
              <p:extLst>
                <p:ext uri="{D42A27DB-BD31-4B8C-83A1-F6EECF244321}">
                  <p14:modId xmlns:p14="http://schemas.microsoft.com/office/powerpoint/2010/main" val="1005860323"/>
                </p:ext>
              </p:extLst>
            </p:nvPr>
          </p:nvGraphicFramePr>
          <p:xfrm>
            <a:off x="7149455" y="2093711"/>
            <a:ext cx="1848778" cy="721474"/>
          </p:xfrm>
          <a:graphic>
            <a:graphicData uri="http://schemas.openxmlformats.org/presentationml/2006/ole">
              <mc:AlternateContent xmlns:mc="http://schemas.openxmlformats.org/markup-compatibility/2006">
                <mc:Choice xmlns:v="urn:schemas-microsoft-com:vml" Requires="v">
                  <p:oleObj spid="_x0000_s62817" name="Equation" r:id="rId14" imgW="520560" imgH="203040" progId="Equation.DSMT4">
                    <p:embed/>
                  </p:oleObj>
                </mc:Choice>
                <mc:Fallback>
                  <p:oleObj name="Equation" r:id="rId14" imgW="520560" imgH="203040" progId="Equation.DSMT4">
                    <p:embed/>
                    <p:pic>
                      <p:nvPicPr>
                        <p:cNvPr id="3" name="对象 2"/>
                        <p:cNvPicPr/>
                        <p:nvPr/>
                      </p:nvPicPr>
                      <p:blipFill>
                        <a:blip r:embed="rId15"/>
                        <a:stretch>
                          <a:fillRect/>
                        </a:stretch>
                      </p:blipFill>
                      <p:spPr>
                        <a:xfrm>
                          <a:off x="7149455" y="2093711"/>
                          <a:ext cx="1848778" cy="721474"/>
                        </a:xfrm>
                        <a:prstGeom prst="rect">
                          <a:avLst/>
                        </a:prstGeom>
                      </p:spPr>
                    </p:pic>
                  </p:oleObj>
                </mc:Fallback>
              </mc:AlternateContent>
            </a:graphicData>
          </a:graphic>
        </p:graphicFrame>
      </p:grpSp>
      <p:grpSp>
        <p:nvGrpSpPr>
          <p:cNvPr id="215" name="Group 56"/>
          <p:cNvGrpSpPr>
            <a:grpSpLocks/>
          </p:cNvGrpSpPr>
          <p:nvPr/>
        </p:nvGrpSpPr>
        <p:grpSpPr bwMode="auto">
          <a:xfrm>
            <a:off x="803499" y="3824410"/>
            <a:ext cx="8129586" cy="1754188"/>
            <a:chOff x="373" y="527"/>
            <a:chExt cx="5121" cy="1105"/>
          </a:xfrm>
        </p:grpSpPr>
        <p:grpSp>
          <p:nvGrpSpPr>
            <p:cNvPr id="216" name="Group 5"/>
            <p:cNvGrpSpPr>
              <a:grpSpLocks/>
            </p:cNvGrpSpPr>
            <p:nvPr/>
          </p:nvGrpSpPr>
          <p:grpSpPr bwMode="auto">
            <a:xfrm>
              <a:off x="748" y="527"/>
              <a:ext cx="4336" cy="1105"/>
              <a:chOff x="528" y="2592"/>
              <a:chExt cx="4336" cy="1105"/>
            </a:xfrm>
          </p:grpSpPr>
          <p:grpSp>
            <p:nvGrpSpPr>
              <p:cNvPr id="225" name="Group 6"/>
              <p:cNvGrpSpPr>
                <a:grpSpLocks/>
              </p:cNvGrpSpPr>
              <p:nvPr/>
            </p:nvGrpSpPr>
            <p:grpSpPr bwMode="auto">
              <a:xfrm>
                <a:off x="528" y="2640"/>
                <a:ext cx="1738" cy="1057"/>
                <a:chOff x="912" y="1296"/>
                <a:chExt cx="1738" cy="1057"/>
              </a:xfrm>
            </p:grpSpPr>
            <p:sp>
              <p:nvSpPr>
                <p:cNvPr id="251" name="Line 7"/>
                <p:cNvSpPr>
                  <a:spLocks noChangeShapeType="1"/>
                </p:cNvSpPr>
                <p:nvPr/>
              </p:nvSpPr>
              <p:spPr bwMode="auto">
                <a:xfrm rot="10800000">
                  <a:off x="1056" y="1728"/>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2" name="AutoShape 8"/>
                <p:cNvSpPr>
                  <a:spLocks noChangeArrowheads="1"/>
                </p:cNvSpPr>
                <p:nvPr/>
              </p:nvSpPr>
              <p:spPr bwMode="auto">
                <a:xfrm>
                  <a:off x="1295" y="1296"/>
                  <a:ext cx="765" cy="765"/>
                </a:xfrm>
                <a:prstGeom prst="cube">
                  <a:avLst>
                    <a:gd name="adj" fmla="val 25000"/>
                  </a:avLst>
                </a:prstGeom>
                <a:solidFill>
                  <a:schemeClr val="tx2">
                    <a:alpha val="50195"/>
                  </a:schemeClr>
                </a:solidFill>
                <a:ln w="31750">
                  <a:solidFill>
                    <a:srgbClr val="FF0000"/>
                  </a:solidFill>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3" name="Line 9"/>
                <p:cNvSpPr>
                  <a:spLocks noChangeShapeType="1"/>
                </p:cNvSpPr>
                <p:nvPr/>
              </p:nvSpPr>
              <p:spPr bwMode="auto">
                <a:xfrm>
                  <a:off x="1968" y="1728"/>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4" name="Text Box 10"/>
                <p:cNvSpPr txBox="1">
                  <a:spLocks noChangeArrowheads="1"/>
                </p:cNvSpPr>
                <p:nvPr/>
              </p:nvSpPr>
              <p:spPr bwMode="auto">
                <a:xfrm>
                  <a:off x="2294" y="1501"/>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σ</a:t>
                  </a:r>
                </a:p>
              </p:txBody>
            </p:sp>
            <p:sp>
              <p:nvSpPr>
                <p:cNvPr id="255" name="Text Box 11"/>
                <p:cNvSpPr txBox="1">
                  <a:spLocks noChangeArrowheads="1"/>
                </p:cNvSpPr>
                <p:nvPr/>
              </p:nvSpPr>
              <p:spPr bwMode="auto">
                <a:xfrm>
                  <a:off x="912" y="1440"/>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σ</a:t>
                  </a:r>
                </a:p>
              </p:txBody>
            </p:sp>
            <p:sp>
              <p:nvSpPr>
                <p:cNvPr id="256" name="Text Box 12"/>
                <p:cNvSpPr txBox="1">
                  <a:spLocks noChangeArrowheads="1"/>
                </p:cNvSpPr>
                <p:nvPr/>
              </p:nvSpPr>
              <p:spPr bwMode="auto">
                <a:xfrm>
                  <a:off x="2448" y="1523"/>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x</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7" name="Text Box 13"/>
                <p:cNvSpPr txBox="1">
                  <a:spLocks noChangeArrowheads="1"/>
                </p:cNvSpPr>
                <p:nvPr/>
              </p:nvSpPr>
              <p:spPr bwMode="auto">
                <a:xfrm>
                  <a:off x="1033" y="1490"/>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x</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8" name="Line 14"/>
                <p:cNvSpPr>
                  <a:spLocks noChangeShapeType="1"/>
                </p:cNvSpPr>
                <p:nvPr/>
              </p:nvSpPr>
              <p:spPr bwMode="auto">
                <a:xfrm>
                  <a:off x="1295" y="2061"/>
                  <a:ext cx="0" cy="1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9" name="Line 15"/>
                <p:cNvSpPr>
                  <a:spLocks noChangeShapeType="1"/>
                </p:cNvSpPr>
                <p:nvPr/>
              </p:nvSpPr>
              <p:spPr bwMode="auto">
                <a:xfrm>
                  <a:off x="1872" y="2064"/>
                  <a:ext cx="0" cy="1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60" name="Line 16"/>
                <p:cNvSpPr>
                  <a:spLocks noChangeShapeType="1"/>
                </p:cNvSpPr>
                <p:nvPr/>
              </p:nvSpPr>
              <p:spPr bwMode="auto">
                <a:xfrm>
                  <a:off x="1295" y="2112"/>
                  <a:ext cx="57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61" name="Text Box 17"/>
                    <p:cNvSpPr txBox="1">
                      <a:spLocks noChangeArrowheads="1"/>
                    </p:cNvSpPr>
                    <p:nvPr/>
                  </p:nvSpPr>
                  <p:spPr bwMode="auto">
                    <a:xfrm>
                      <a:off x="1382" y="2062"/>
                      <a:ext cx="389"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cs typeface="+mn-ea"/>
                                <a:sym typeface="Times New Roman" panose="02020603050405020304" pitchFamily="18" charset="0"/>
                              </a:rPr>
                              <m:t>∆</m:t>
                            </m:r>
                            <m:r>
                              <a:rPr lang="en-US" altLang="zh-CN" b="0" i="1" smtClean="0">
                                <a:latin typeface="Cambria Math" panose="02040503050406030204" pitchFamily="18" charset="0"/>
                                <a:ea typeface="+mn-ea"/>
                                <a:cs typeface="+mn-ea"/>
                                <a:sym typeface="Times New Roman" panose="02020603050405020304" pitchFamily="18" charset="0"/>
                              </a:rPr>
                              <m:t>𝑥</m:t>
                            </m:r>
                          </m:oMath>
                        </m:oMathPara>
                      </a14:m>
                      <a:endParaRPr lang="en-US" altLang="zh-CN" b="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261" name="Text Box 17"/>
                    <p:cNvSpPr txBox="1">
                      <a:spLocks noRot="1" noChangeAspect="1" noMove="1" noResize="1" noEditPoints="1" noAdjustHandles="1" noChangeArrowheads="1" noChangeShapeType="1" noTextEdit="1"/>
                    </p:cNvSpPr>
                    <p:nvPr/>
                  </p:nvSpPr>
                  <p:spPr bwMode="auto">
                    <a:xfrm>
                      <a:off x="1382" y="2062"/>
                      <a:ext cx="389" cy="291"/>
                    </a:xfrm>
                    <a:prstGeom prst="rect">
                      <a:avLst/>
                    </a:prstGeom>
                    <a:blipFill>
                      <a:blip r:embed="rId1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226" name="Group 18"/>
              <p:cNvGrpSpPr>
                <a:grpSpLocks/>
              </p:cNvGrpSpPr>
              <p:nvPr/>
            </p:nvGrpSpPr>
            <p:grpSpPr bwMode="auto">
              <a:xfrm>
                <a:off x="2928" y="2592"/>
                <a:ext cx="1786" cy="624"/>
                <a:chOff x="2688" y="1056"/>
                <a:chExt cx="1786" cy="624"/>
              </a:xfrm>
            </p:grpSpPr>
            <p:sp>
              <p:nvSpPr>
                <p:cNvPr id="243" name="Line 19"/>
                <p:cNvSpPr>
                  <a:spLocks noChangeShapeType="1"/>
                </p:cNvSpPr>
                <p:nvPr/>
              </p:nvSpPr>
              <p:spPr bwMode="auto">
                <a:xfrm>
                  <a:off x="3840" y="1411"/>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4" name="Rectangle 20"/>
                <p:cNvSpPr>
                  <a:spLocks noChangeArrowheads="1"/>
                </p:cNvSpPr>
                <p:nvPr/>
              </p:nvSpPr>
              <p:spPr bwMode="auto">
                <a:xfrm>
                  <a:off x="3264" y="1104"/>
                  <a:ext cx="576" cy="576"/>
                </a:xfrm>
                <a:prstGeom prst="rect">
                  <a:avLst/>
                </a:prstGeom>
                <a:solidFill>
                  <a:schemeClr val="tx2">
                    <a:alpha val="50195"/>
                  </a:schemeClr>
                </a:solidFill>
                <a:ln w="31750">
                  <a:solidFill>
                    <a:srgbClr val="FF0000"/>
                  </a:solidFill>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5" name="Line 21"/>
                <p:cNvSpPr>
                  <a:spLocks noChangeShapeType="1"/>
                </p:cNvSpPr>
                <p:nvPr/>
              </p:nvSpPr>
              <p:spPr bwMode="auto">
                <a:xfrm rot="10800000">
                  <a:off x="2880" y="1392"/>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6" name="Rectangle 22"/>
                <p:cNvSpPr>
                  <a:spLocks noChangeArrowheads="1"/>
                </p:cNvSpPr>
                <p:nvPr/>
              </p:nvSpPr>
              <p:spPr bwMode="auto">
                <a:xfrm>
                  <a:off x="2688" y="1056"/>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σ</a:t>
                  </a:r>
                </a:p>
              </p:txBody>
            </p:sp>
            <p:sp>
              <p:nvSpPr>
                <p:cNvPr id="247" name="Text Box 23"/>
                <p:cNvSpPr txBox="1">
                  <a:spLocks noChangeArrowheads="1"/>
                </p:cNvSpPr>
                <p:nvPr/>
              </p:nvSpPr>
              <p:spPr bwMode="auto">
                <a:xfrm>
                  <a:off x="2822" y="1104"/>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x</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248" name="Group 24"/>
                <p:cNvGrpSpPr>
                  <a:grpSpLocks/>
                </p:cNvGrpSpPr>
                <p:nvPr/>
              </p:nvGrpSpPr>
              <p:grpSpPr bwMode="auto">
                <a:xfrm>
                  <a:off x="4108" y="1104"/>
                  <a:ext cx="366" cy="326"/>
                  <a:chOff x="4396" y="1453"/>
                  <a:chExt cx="366" cy="326"/>
                </a:xfrm>
              </p:grpSpPr>
              <p:sp>
                <p:nvSpPr>
                  <p:cNvPr id="249" name="Rectangle 25"/>
                  <p:cNvSpPr>
                    <a:spLocks noChangeArrowheads="1"/>
                  </p:cNvSpPr>
                  <p:nvPr/>
                </p:nvSpPr>
                <p:spPr bwMode="auto">
                  <a:xfrm>
                    <a:off x="4396" y="1453"/>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σ</a:t>
                    </a:r>
                  </a:p>
                </p:txBody>
              </p:sp>
              <p:sp>
                <p:nvSpPr>
                  <p:cNvPr id="250" name="Text Box 26"/>
                  <p:cNvSpPr txBox="1">
                    <a:spLocks noChangeArrowheads="1"/>
                  </p:cNvSpPr>
                  <p:nvPr/>
                </p:nvSpPr>
                <p:spPr bwMode="auto">
                  <a:xfrm>
                    <a:off x="4560" y="1488"/>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x</a:t>
                    </a:r>
                  </a:p>
                </p:txBody>
              </p:sp>
            </p:grpSp>
          </p:grpSp>
          <p:grpSp>
            <p:nvGrpSpPr>
              <p:cNvPr id="227" name="Group 27"/>
              <p:cNvGrpSpPr>
                <a:grpSpLocks/>
              </p:cNvGrpSpPr>
              <p:nvPr/>
            </p:nvGrpSpPr>
            <p:grpSpPr bwMode="auto">
              <a:xfrm>
                <a:off x="3264" y="2688"/>
                <a:ext cx="1600" cy="876"/>
                <a:chOff x="3024" y="1152"/>
                <a:chExt cx="1600" cy="876"/>
              </a:xfrm>
            </p:grpSpPr>
            <p:sp>
              <p:nvSpPr>
                <p:cNvPr id="230" name="Rectangle 28"/>
                <p:cNvSpPr>
                  <a:spLocks noChangeArrowheads="1"/>
                </p:cNvSpPr>
                <p:nvPr/>
              </p:nvSpPr>
              <p:spPr bwMode="auto">
                <a:xfrm>
                  <a:off x="3384" y="1152"/>
                  <a:ext cx="672" cy="460"/>
                </a:xfrm>
                <a:prstGeom prst="rect">
                  <a:avLst/>
                </a:prstGeom>
                <a:solidFill>
                  <a:srgbClr val="FF6699">
                    <a:alpha val="50195"/>
                  </a:srgbClr>
                </a:solidFill>
                <a:ln w="34925">
                  <a:solidFill>
                    <a:srgbClr val="FF9900"/>
                  </a:solidFill>
                  <a:prstDash val="dash"/>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231" name="Group 29"/>
                <p:cNvGrpSpPr>
                  <a:grpSpLocks/>
                </p:cNvGrpSpPr>
                <p:nvPr/>
              </p:nvGrpSpPr>
              <p:grpSpPr bwMode="auto">
                <a:xfrm>
                  <a:off x="3024" y="1606"/>
                  <a:ext cx="1600" cy="422"/>
                  <a:chOff x="3320" y="1907"/>
                  <a:chExt cx="1600" cy="422"/>
                </a:xfrm>
              </p:grpSpPr>
              <p:sp>
                <p:nvSpPr>
                  <p:cNvPr id="232" name="Line 30"/>
                  <p:cNvSpPr>
                    <a:spLocks noChangeShapeType="1"/>
                  </p:cNvSpPr>
                  <p:nvPr/>
                </p:nvSpPr>
                <p:spPr bwMode="auto">
                  <a:xfrm>
                    <a:off x="3552" y="1952"/>
                    <a:ext cx="0" cy="2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3" name="Line 31"/>
                  <p:cNvSpPr>
                    <a:spLocks noChangeShapeType="1"/>
                  </p:cNvSpPr>
                  <p:nvPr/>
                </p:nvSpPr>
                <p:spPr bwMode="auto">
                  <a:xfrm>
                    <a:off x="3696" y="19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4" name="Line 32"/>
                  <p:cNvSpPr>
                    <a:spLocks noChangeShapeType="1"/>
                  </p:cNvSpPr>
                  <p:nvPr/>
                </p:nvSpPr>
                <p:spPr bwMode="auto">
                  <a:xfrm>
                    <a:off x="4128" y="19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5" name="Line 33"/>
                  <p:cNvSpPr>
                    <a:spLocks noChangeShapeType="1"/>
                  </p:cNvSpPr>
                  <p:nvPr/>
                </p:nvSpPr>
                <p:spPr bwMode="auto">
                  <a:xfrm>
                    <a:off x="4368" y="19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6" name="Line 34"/>
                  <p:cNvSpPr>
                    <a:spLocks noChangeShapeType="1"/>
                  </p:cNvSpPr>
                  <p:nvPr/>
                </p:nvSpPr>
                <p:spPr bwMode="auto">
                  <a:xfrm>
                    <a:off x="3552" y="2051"/>
                    <a:ext cx="576" cy="0"/>
                  </a:xfrm>
                  <a:prstGeom prst="line">
                    <a:avLst/>
                  </a:prstGeom>
                  <a:noFill/>
                  <a:ln w="9525">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7" name="Line 35"/>
                  <p:cNvSpPr>
                    <a:spLocks noChangeShapeType="1"/>
                  </p:cNvSpPr>
                  <p:nvPr/>
                </p:nvSpPr>
                <p:spPr bwMode="auto">
                  <a:xfrm>
                    <a:off x="3552" y="2147"/>
                    <a:ext cx="144" cy="0"/>
                  </a:xfrm>
                  <a:prstGeom prst="line">
                    <a:avLst/>
                  </a:prstGeom>
                  <a:noFill/>
                  <a:ln w="9525">
                    <a:solidFill>
                      <a:schemeClr val="tx1"/>
                    </a:solidFill>
                    <a:round/>
                    <a:headEnd type="arrow" w="med" len="sm"/>
                    <a:tailEnd type="arrow" w="med"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8" name="Line 36"/>
                  <p:cNvSpPr>
                    <a:spLocks noChangeShapeType="1"/>
                  </p:cNvSpPr>
                  <p:nvPr/>
                </p:nvSpPr>
                <p:spPr bwMode="auto">
                  <a:xfrm>
                    <a:off x="4128" y="2147"/>
                    <a:ext cx="240" cy="0"/>
                  </a:xfrm>
                  <a:prstGeom prst="line">
                    <a:avLst/>
                  </a:prstGeom>
                  <a:noFill/>
                  <a:ln w="9525">
                    <a:solidFill>
                      <a:schemeClr val="tx1"/>
                    </a:solidFill>
                    <a:round/>
                    <a:headEnd type="arrow" w="med" len="sm"/>
                    <a:tailEnd type="arrow" w="med"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39" name="Text Box 37"/>
                      <p:cNvSpPr txBox="1">
                        <a:spLocks noChangeArrowheads="1"/>
                      </p:cNvSpPr>
                      <p:nvPr/>
                    </p:nvSpPr>
                    <p:spPr bwMode="auto">
                      <a:xfrm>
                        <a:off x="3748" y="2001"/>
                        <a:ext cx="389"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cs typeface="+mn-ea"/>
                                  <a:sym typeface="Times New Roman" panose="02020603050405020304" pitchFamily="18" charset="0"/>
                                </a:rPr>
                                <m:t>∆</m:t>
                              </m:r>
                              <m:r>
                                <a:rPr lang="en-US" altLang="zh-CN" b="0" i="1" smtClean="0">
                                  <a:latin typeface="Cambria Math" panose="02040503050406030204" pitchFamily="18" charset="0"/>
                                  <a:ea typeface="+mn-ea"/>
                                  <a:cs typeface="+mn-ea"/>
                                  <a:sym typeface="Times New Roman" panose="02020603050405020304" pitchFamily="18" charset="0"/>
                                </a:rPr>
                                <m:t>𝑥</m:t>
                              </m:r>
                            </m:oMath>
                          </m:oMathPara>
                        </a14:m>
                        <a:endParaRPr lang="en-US" altLang="zh-CN"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239" name="Text Box 37"/>
                      <p:cNvSpPr txBox="1">
                        <a:spLocks noRot="1" noChangeAspect="1" noMove="1" noResize="1" noEditPoints="1" noAdjustHandles="1" noChangeArrowheads="1" noChangeShapeType="1" noTextEdit="1"/>
                      </p:cNvSpPr>
                      <p:nvPr/>
                    </p:nvSpPr>
                    <p:spPr bwMode="auto">
                      <a:xfrm>
                        <a:off x="3748" y="2001"/>
                        <a:ext cx="389" cy="291"/>
                      </a:xfrm>
                      <a:prstGeom prst="rect">
                        <a:avLst/>
                      </a:prstGeom>
                      <a:blipFill>
                        <a:blip r:embed="rId1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40" name="Text Box 38"/>
                  <p:cNvSpPr txBox="1">
                    <a:spLocks noChangeArrowheads="1"/>
                  </p:cNvSpPr>
                  <p:nvPr/>
                </p:nvSpPr>
                <p:spPr bwMode="auto">
                  <a:xfrm>
                    <a:off x="3320" y="2005"/>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u</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1" name="Text Box 39"/>
                  <p:cNvSpPr txBox="1">
                    <a:spLocks noChangeArrowheads="1"/>
                  </p:cNvSpPr>
                  <p:nvPr/>
                </p:nvSpPr>
                <p:spPr bwMode="auto">
                  <a:xfrm>
                    <a:off x="4338" y="2038"/>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u</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42" name="Text Box 40"/>
                      <p:cNvSpPr txBox="1">
                        <a:spLocks noChangeArrowheads="1"/>
                      </p:cNvSpPr>
                      <p:nvPr/>
                    </p:nvSpPr>
                    <p:spPr bwMode="auto">
                      <a:xfrm>
                        <a:off x="4464" y="2034"/>
                        <a:ext cx="456"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ea typeface="+mn-ea"/>
                                <a:cs typeface="+mn-ea"/>
                                <a:sym typeface="Times New Roman" panose="02020603050405020304" pitchFamily="18" charset="0"/>
                              </a:rPr>
                              <m:t>∆</m:t>
                            </m:r>
                            <m:r>
                              <a:rPr lang="en-US" altLang="zh-CN" b="0" i="1" smtClean="0">
                                <a:latin typeface="Cambria Math" panose="02040503050406030204" pitchFamily="18" charset="0"/>
                                <a:ea typeface="+mn-ea"/>
                                <a:cs typeface="+mn-ea"/>
                                <a:sym typeface="Times New Roman" panose="02020603050405020304" pitchFamily="18" charset="0"/>
                              </a:rPr>
                              <m:t>𝑢</m:t>
                            </m:r>
                          </m:oMath>
                        </a14:m>
                        <a:endParaRPr lang="en-US" altLang="zh-CN"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242" name="Text Box 40"/>
                      <p:cNvSpPr txBox="1">
                        <a:spLocks noRot="1" noChangeAspect="1" noMove="1" noResize="1" noEditPoints="1" noAdjustHandles="1" noChangeArrowheads="1" noChangeShapeType="1" noTextEdit="1"/>
                      </p:cNvSpPr>
                      <p:nvPr/>
                    </p:nvSpPr>
                    <p:spPr bwMode="auto">
                      <a:xfrm>
                        <a:off x="4464" y="2034"/>
                        <a:ext cx="456" cy="291"/>
                      </a:xfrm>
                      <a:prstGeom prst="rect">
                        <a:avLst/>
                      </a:prstGeom>
                      <a:blipFill>
                        <a:blip r:embed="rId18"/>
                        <a:stretch>
                          <a:fillRect l="-13445" t="-10667" b="-30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sp>
            <p:nvSpPr>
              <p:cNvPr id="228" name="Text Box 41"/>
              <p:cNvSpPr txBox="1">
                <a:spLocks noChangeArrowheads="1"/>
              </p:cNvSpPr>
              <p:nvPr/>
            </p:nvSpPr>
            <p:spPr bwMode="auto">
              <a:xfrm>
                <a:off x="3254" y="2994"/>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a</a:t>
                </a:r>
              </a:p>
            </p:txBody>
          </p:sp>
          <p:sp>
            <p:nvSpPr>
              <p:cNvPr id="229" name="Text Box 42"/>
              <p:cNvSpPr txBox="1">
                <a:spLocks noChangeArrowheads="1"/>
              </p:cNvSpPr>
              <p:nvPr/>
            </p:nvSpPr>
            <p:spPr bwMode="auto">
              <a:xfrm>
                <a:off x="4012" y="3042"/>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b</a:t>
                </a:r>
              </a:p>
            </p:txBody>
          </p:sp>
        </p:grpSp>
        <p:sp>
          <p:nvSpPr>
            <p:cNvPr id="217" name="Line 48"/>
            <p:cNvSpPr>
              <a:spLocks noChangeShapeType="1"/>
            </p:cNvSpPr>
            <p:nvPr/>
          </p:nvSpPr>
          <p:spPr bwMode="auto">
            <a:xfrm>
              <a:off x="4921" y="618"/>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8" name="Line 49"/>
            <p:cNvSpPr>
              <a:spLocks noChangeShapeType="1"/>
            </p:cNvSpPr>
            <p:nvPr/>
          </p:nvSpPr>
          <p:spPr bwMode="auto">
            <a:xfrm>
              <a:off x="4967" y="1071"/>
              <a:ext cx="3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9" name="Line 50"/>
            <p:cNvSpPr>
              <a:spLocks noChangeShapeType="1"/>
            </p:cNvSpPr>
            <p:nvPr/>
          </p:nvSpPr>
          <p:spPr bwMode="auto">
            <a:xfrm>
              <a:off x="5103" y="618"/>
              <a:ext cx="0" cy="45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20" name="Rectangle 51"/>
                <p:cNvSpPr>
                  <a:spLocks noChangeArrowheads="1"/>
                </p:cNvSpPr>
                <p:nvPr/>
              </p:nvSpPr>
              <p:spPr bwMode="auto">
                <a:xfrm>
                  <a:off x="5103" y="618"/>
                  <a:ext cx="391"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cs typeface="+mn-ea"/>
                            <a:sym typeface="Times New Roman" panose="02020603050405020304" pitchFamily="18" charset="0"/>
                          </a:rPr>
                          <m:t>∆</m:t>
                        </m:r>
                        <m:r>
                          <a:rPr lang="en-US" altLang="zh-CN" b="0" i="1" smtClean="0">
                            <a:latin typeface="Cambria Math" panose="02040503050406030204" pitchFamily="18" charset="0"/>
                            <a:ea typeface="+mn-ea"/>
                            <a:cs typeface="+mn-ea"/>
                            <a:sym typeface="Times New Roman" panose="02020603050405020304" pitchFamily="18" charset="0"/>
                          </a:rPr>
                          <m:t>𝑣</m:t>
                        </m:r>
                      </m:oMath>
                    </m:oMathPara>
                  </a14:m>
                  <a:endParaRPr lang="en-US" altLang="zh-CN"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220" name="Rectangle 51"/>
                <p:cNvSpPr>
                  <a:spLocks noRot="1" noChangeAspect="1" noMove="1" noResize="1" noEditPoints="1" noAdjustHandles="1" noChangeArrowheads="1" noChangeShapeType="1" noTextEdit="1"/>
                </p:cNvSpPr>
                <p:nvPr/>
              </p:nvSpPr>
              <p:spPr bwMode="auto">
                <a:xfrm>
                  <a:off x="5103" y="618"/>
                  <a:ext cx="391" cy="291"/>
                </a:xfrm>
                <a:prstGeom prst="rect">
                  <a:avLst/>
                </a:prstGeom>
                <a:blipFill>
                  <a:blip r:embed="rId1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21" name="Line 52"/>
            <p:cNvSpPr>
              <a:spLocks noChangeShapeType="1"/>
            </p:cNvSpPr>
            <p:nvPr/>
          </p:nvSpPr>
          <p:spPr bwMode="auto">
            <a:xfrm flipH="1">
              <a:off x="612" y="1344"/>
              <a:ext cx="3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22" name="Line 53"/>
            <p:cNvSpPr>
              <a:spLocks noChangeShapeType="1"/>
            </p:cNvSpPr>
            <p:nvPr/>
          </p:nvSpPr>
          <p:spPr bwMode="auto">
            <a:xfrm flipH="1">
              <a:off x="612" y="754"/>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23" name="Line 54"/>
            <p:cNvSpPr>
              <a:spLocks noChangeShapeType="1"/>
            </p:cNvSpPr>
            <p:nvPr/>
          </p:nvSpPr>
          <p:spPr bwMode="auto">
            <a:xfrm>
              <a:off x="703" y="754"/>
              <a:ext cx="0" cy="59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24" name="Rectangle 55"/>
                <p:cNvSpPr>
                  <a:spLocks noChangeArrowheads="1"/>
                </p:cNvSpPr>
                <p:nvPr/>
              </p:nvSpPr>
              <p:spPr bwMode="auto">
                <a:xfrm>
                  <a:off x="373" y="860"/>
                  <a:ext cx="268" cy="2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14:m>
                    <m:oMath xmlns:m="http://schemas.openxmlformats.org/officeDocument/2006/math">
                      <m:r>
                        <a:rPr lang="en-US" altLang="zh-CN" sz="1800" b="0" i="1" smtClean="0">
                          <a:latin typeface="Cambria Math" panose="02040503050406030204" pitchFamily="18" charset="0"/>
                          <a:ea typeface="+mn-ea"/>
                          <a:cs typeface="+mn-ea"/>
                          <a:sym typeface="Times New Roman" panose="02020603050405020304" pitchFamily="18" charset="0"/>
                        </a:rPr>
                        <m:t>∆</m:t>
                      </m:r>
                    </m:oMath>
                  </a14:m>
                  <a:r>
                    <a:rPr lang="en-US" altLang="zh-CN" sz="1800" b="0" i="1" dirty="0" smtClean="0">
                      <a:latin typeface="Times New Roman" panose="02020603050405020304" pitchFamily="18" charset="0"/>
                      <a:ea typeface="微软雅黑" panose="020B0503020204020204" pitchFamily="34" charset="-122"/>
                      <a:cs typeface="+mn-ea"/>
                      <a:sym typeface="Times New Roman" panose="02020603050405020304" pitchFamily="18" charset="0"/>
                    </a:rPr>
                    <a:t>y</a:t>
                  </a:r>
                  <a:endParaRPr lang="en-US" altLang="zh-CN" sz="1800"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224" name="Rectangle 55"/>
                <p:cNvSpPr>
                  <a:spLocks noRot="1" noChangeAspect="1" noMove="1" noResize="1" noEditPoints="1" noAdjustHandles="1" noChangeArrowheads="1" noChangeShapeType="1" noTextEdit="1"/>
                </p:cNvSpPr>
                <p:nvPr/>
              </p:nvSpPr>
              <p:spPr bwMode="auto">
                <a:xfrm>
                  <a:off x="373" y="860"/>
                  <a:ext cx="268" cy="233"/>
                </a:xfrm>
                <a:prstGeom prst="rect">
                  <a:avLst/>
                </a:prstGeom>
                <a:blipFill>
                  <a:blip r:embed="rId20"/>
                  <a:stretch>
                    <a:fillRect t="-8197" r="-10000" b="-245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392421684"/>
      </p:ext>
    </p:extLst>
  </p:cSld>
  <p:clrMapOvr>
    <a:masterClrMapping/>
  </p:clrMapOvr>
  <mc:AlternateContent xmlns:mc="http://schemas.openxmlformats.org/markup-compatibility/2006" xmlns:p14="http://schemas.microsoft.com/office/powerpoint/2010/main">
    <mc:Choice Requires="p14">
      <p:transition p14:dur="0" advTm="6443"/>
    </mc:Choice>
    <mc:Fallback xmlns="">
      <p:transition advTm="6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8" name="Text Box 44"/>
          <p:cNvSpPr txBox="1">
            <a:spLocks noChangeArrowheads="1"/>
          </p:cNvSpPr>
          <p:nvPr/>
        </p:nvSpPr>
        <p:spPr bwMode="auto">
          <a:xfrm>
            <a:off x="5391175" y="3267608"/>
            <a:ext cx="4370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点沿棱边</a:t>
            </a:r>
            <a:r>
              <a:rPr lang="en-US" altLang="zh-CN"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ab</a:t>
            </a:r>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方向的正</a:t>
            </a:r>
            <a:r>
              <a:rPr lang="zh-CN" altLang="en-US" sz="28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应变</a:t>
            </a:r>
            <a:endPar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2" name="Group 56"/>
          <p:cNvGrpSpPr>
            <a:grpSpLocks/>
          </p:cNvGrpSpPr>
          <p:nvPr/>
        </p:nvGrpSpPr>
        <p:grpSpPr bwMode="auto">
          <a:xfrm>
            <a:off x="1963763" y="1241227"/>
            <a:ext cx="8129586" cy="1754188"/>
            <a:chOff x="373" y="527"/>
            <a:chExt cx="5121" cy="1105"/>
          </a:xfrm>
        </p:grpSpPr>
        <p:grpSp>
          <p:nvGrpSpPr>
            <p:cNvPr id="13" name="Group 5"/>
            <p:cNvGrpSpPr>
              <a:grpSpLocks/>
            </p:cNvGrpSpPr>
            <p:nvPr/>
          </p:nvGrpSpPr>
          <p:grpSpPr bwMode="auto">
            <a:xfrm>
              <a:off x="748" y="527"/>
              <a:ext cx="4336" cy="1105"/>
              <a:chOff x="528" y="2592"/>
              <a:chExt cx="4336" cy="1105"/>
            </a:xfrm>
          </p:grpSpPr>
          <p:grpSp>
            <p:nvGrpSpPr>
              <p:cNvPr id="23" name="Group 6"/>
              <p:cNvGrpSpPr>
                <a:grpSpLocks/>
              </p:cNvGrpSpPr>
              <p:nvPr/>
            </p:nvGrpSpPr>
            <p:grpSpPr bwMode="auto">
              <a:xfrm>
                <a:off x="528" y="2640"/>
                <a:ext cx="1738" cy="1057"/>
                <a:chOff x="912" y="1296"/>
                <a:chExt cx="1738" cy="1057"/>
              </a:xfrm>
            </p:grpSpPr>
            <p:sp>
              <p:nvSpPr>
                <p:cNvPr id="53" name="Line 7"/>
                <p:cNvSpPr>
                  <a:spLocks noChangeShapeType="1"/>
                </p:cNvSpPr>
                <p:nvPr/>
              </p:nvSpPr>
              <p:spPr bwMode="auto">
                <a:xfrm rot="10800000">
                  <a:off x="1056" y="1728"/>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4" name="AutoShape 8"/>
                <p:cNvSpPr>
                  <a:spLocks noChangeArrowheads="1"/>
                </p:cNvSpPr>
                <p:nvPr/>
              </p:nvSpPr>
              <p:spPr bwMode="auto">
                <a:xfrm>
                  <a:off x="1295" y="1296"/>
                  <a:ext cx="765" cy="765"/>
                </a:xfrm>
                <a:prstGeom prst="cube">
                  <a:avLst>
                    <a:gd name="adj" fmla="val 25000"/>
                  </a:avLst>
                </a:prstGeom>
                <a:solidFill>
                  <a:schemeClr val="tx2">
                    <a:alpha val="50195"/>
                  </a:schemeClr>
                </a:solidFill>
                <a:ln w="31750">
                  <a:solidFill>
                    <a:srgbClr val="FF0000"/>
                  </a:solidFill>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5" name="Line 9"/>
                <p:cNvSpPr>
                  <a:spLocks noChangeShapeType="1"/>
                </p:cNvSpPr>
                <p:nvPr/>
              </p:nvSpPr>
              <p:spPr bwMode="auto">
                <a:xfrm>
                  <a:off x="1968" y="1728"/>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6" name="Text Box 10"/>
                <p:cNvSpPr txBox="1">
                  <a:spLocks noChangeArrowheads="1"/>
                </p:cNvSpPr>
                <p:nvPr/>
              </p:nvSpPr>
              <p:spPr bwMode="auto">
                <a:xfrm>
                  <a:off x="2294" y="1501"/>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σ</a:t>
                  </a:r>
                </a:p>
              </p:txBody>
            </p:sp>
            <p:sp>
              <p:nvSpPr>
                <p:cNvPr id="57" name="Text Box 11"/>
                <p:cNvSpPr txBox="1">
                  <a:spLocks noChangeArrowheads="1"/>
                </p:cNvSpPr>
                <p:nvPr/>
              </p:nvSpPr>
              <p:spPr bwMode="auto">
                <a:xfrm>
                  <a:off x="912" y="1440"/>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σ</a:t>
                  </a:r>
                </a:p>
              </p:txBody>
            </p:sp>
            <p:sp>
              <p:nvSpPr>
                <p:cNvPr id="58" name="Text Box 12"/>
                <p:cNvSpPr txBox="1">
                  <a:spLocks noChangeArrowheads="1"/>
                </p:cNvSpPr>
                <p:nvPr/>
              </p:nvSpPr>
              <p:spPr bwMode="auto">
                <a:xfrm>
                  <a:off x="2448" y="1523"/>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x</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9" name="Text Box 13"/>
                <p:cNvSpPr txBox="1">
                  <a:spLocks noChangeArrowheads="1"/>
                </p:cNvSpPr>
                <p:nvPr/>
              </p:nvSpPr>
              <p:spPr bwMode="auto">
                <a:xfrm>
                  <a:off x="1033" y="1490"/>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x</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0" name="Line 14"/>
                <p:cNvSpPr>
                  <a:spLocks noChangeShapeType="1"/>
                </p:cNvSpPr>
                <p:nvPr/>
              </p:nvSpPr>
              <p:spPr bwMode="auto">
                <a:xfrm>
                  <a:off x="1295" y="2061"/>
                  <a:ext cx="0" cy="1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1" name="Line 15"/>
                <p:cNvSpPr>
                  <a:spLocks noChangeShapeType="1"/>
                </p:cNvSpPr>
                <p:nvPr/>
              </p:nvSpPr>
              <p:spPr bwMode="auto">
                <a:xfrm>
                  <a:off x="1872" y="2064"/>
                  <a:ext cx="0" cy="1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2" name="Line 16"/>
                <p:cNvSpPr>
                  <a:spLocks noChangeShapeType="1"/>
                </p:cNvSpPr>
                <p:nvPr/>
              </p:nvSpPr>
              <p:spPr bwMode="auto">
                <a:xfrm>
                  <a:off x="1295" y="2112"/>
                  <a:ext cx="57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Text Box 17"/>
                    <p:cNvSpPr txBox="1">
                      <a:spLocks noChangeArrowheads="1"/>
                    </p:cNvSpPr>
                    <p:nvPr/>
                  </p:nvSpPr>
                  <p:spPr bwMode="auto">
                    <a:xfrm>
                      <a:off x="1382" y="2062"/>
                      <a:ext cx="389"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cs typeface="+mn-ea"/>
                                <a:sym typeface="Times New Roman" panose="02020603050405020304" pitchFamily="18" charset="0"/>
                              </a:rPr>
                              <m:t>∆</m:t>
                            </m:r>
                            <m:r>
                              <a:rPr lang="en-US" altLang="zh-CN" b="0" i="1" smtClean="0">
                                <a:latin typeface="Cambria Math" panose="02040503050406030204" pitchFamily="18" charset="0"/>
                                <a:ea typeface="+mn-ea"/>
                                <a:cs typeface="+mn-ea"/>
                                <a:sym typeface="Times New Roman" panose="02020603050405020304" pitchFamily="18" charset="0"/>
                              </a:rPr>
                              <m:t>𝑥</m:t>
                            </m:r>
                          </m:oMath>
                        </m:oMathPara>
                      </a14:m>
                      <a:endParaRPr lang="en-US" altLang="zh-CN" b="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63" name="Text Box 17"/>
                    <p:cNvSpPr txBox="1">
                      <a:spLocks noRot="1" noChangeAspect="1" noMove="1" noResize="1" noEditPoints="1" noAdjustHandles="1" noChangeArrowheads="1" noChangeShapeType="1" noTextEdit="1"/>
                    </p:cNvSpPr>
                    <p:nvPr/>
                  </p:nvSpPr>
                  <p:spPr bwMode="auto">
                    <a:xfrm>
                      <a:off x="1382" y="2062"/>
                      <a:ext cx="389" cy="291"/>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24" name="Group 18"/>
              <p:cNvGrpSpPr>
                <a:grpSpLocks/>
              </p:cNvGrpSpPr>
              <p:nvPr/>
            </p:nvGrpSpPr>
            <p:grpSpPr bwMode="auto">
              <a:xfrm>
                <a:off x="2928" y="2592"/>
                <a:ext cx="1786" cy="624"/>
                <a:chOff x="2688" y="1056"/>
                <a:chExt cx="1786" cy="624"/>
              </a:xfrm>
            </p:grpSpPr>
            <p:sp>
              <p:nvSpPr>
                <p:cNvPr id="41" name="Line 19"/>
                <p:cNvSpPr>
                  <a:spLocks noChangeShapeType="1"/>
                </p:cNvSpPr>
                <p:nvPr/>
              </p:nvSpPr>
              <p:spPr bwMode="auto">
                <a:xfrm>
                  <a:off x="3840" y="1411"/>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2" name="Rectangle 20"/>
                <p:cNvSpPr>
                  <a:spLocks noChangeArrowheads="1"/>
                </p:cNvSpPr>
                <p:nvPr/>
              </p:nvSpPr>
              <p:spPr bwMode="auto">
                <a:xfrm>
                  <a:off x="3264" y="1104"/>
                  <a:ext cx="576" cy="576"/>
                </a:xfrm>
                <a:prstGeom prst="rect">
                  <a:avLst/>
                </a:prstGeom>
                <a:solidFill>
                  <a:schemeClr val="tx2">
                    <a:alpha val="50195"/>
                  </a:schemeClr>
                </a:solidFill>
                <a:ln w="31750">
                  <a:solidFill>
                    <a:srgbClr val="FF0000"/>
                  </a:solidFill>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3" name="Line 21"/>
                <p:cNvSpPr>
                  <a:spLocks noChangeShapeType="1"/>
                </p:cNvSpPr>
                <p:nvPr/>
              </p:nvSpPr>
              <p:spPr bwMode="auto">
                <a:xfrm rot="10800000">
                  <a:off x="2880" y="1392"/>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4" name="Rectangle 22"/>
                <p:cNvSpPr>
                  <a:spLocks noChangeArrowheads="1"/>
                </p:cNvSpPr>
                <p:nvPr/>
              </p:nvSpPr>
              <p:spPr bwMode="auto">
                <a:xfrm>
                  <a:off x="2688" y="1056"/>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σ</a:t>
                  </a:r>
                </a:p>
              </p:txBody>
            </p:sp>
            <p:sp>
              <p:nvSpPr>
                <p:cNvPr id="45" name="Text Box 23"/>
                <p:cNvSpPr txBox="1">
                  <a:spLocks noChangeArrowheads="1"/>
                </p:cNvSpPr>
                <p:nvPr/>
              </p:nvSpPr>
              <p:spPr bwMode="auto">
                <a:xfrm>
                  <a:off x="2822" y="1104"/>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x</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46" name="Group 24"/>
                <p:cNvGrpSpPr>
                  <a:grpSpLocks/>
                </p:cNvGrpSpPr>
                <p:nvPr/>
              </p:nvGrpSpPr>
              <p:grpSpPr bwMode="auto">
                <a:xfrm>
                  <a:off x="4108" y="1104"/>
                  <a:ext cx="366" cy="326"/>
                  <a:chOff x="4396" y="1453"/>
                  <a:chExt cx="366" cy="326"/>
                </a:xfrm>
              </p:grpSpPr>
              <p:sp>
                <p:nvSpPr>
                  <p:cNvPr id="50" name="Rectangle 25"/>
                  <p:cNvSpPr>
                    <a:spLocks noChangeArrowheads="1"/>
                  </p:cNvSpPr>
                  <p:nvPr/>
                </p:nvSpPr>
                <p:spPr bwMode="auto">
                  <a:xfrm>
                    <a:off x="4396" y="1453"/>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rPr>
                      <a:t>σ</a:t>
                    </a:r>
                  </a:p>
                </p:txBody>
              </p:sp>
              <p:sp>
                <p:nvSpPr>
                  <p:cNvPr id="51" name="Text Box 26"/>
                  <p:cNvSpPr txBox="1">
                    <a:spLocks noChangeArrowheads="1"/>
                  </p:cNvSpPr>
                  <p:nvPr/>
                </p:nvSpPr>
                <p:spPr bwMode="auto">
                  <a:xfrm>
                    <a:off x="4560" y="1488"/>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x</a:t>
                    </a:r>
                  </a:p>
                </p:txBody>
              </p:sp>
            </p:grpSp>
          </p:grpSp>
          <p:grpSp>
            <p:nvGrpSpPr>
              <p:cNvPr id="25" name="Group 27"/>
              <p:cNvGrpSpPr>
                <a:grpSpLocks/>
              </p:cNvGrpSpPr>
              <p:nvPr/>
            </p:nvGrpSpPr>
            <p:grpSpPr bwMode="auto">
              <a:xfrm>
                <a:off x="3264" y="2688"/>
                <a:ext cx="1600" cy="876"/>
                <a:chOff x="3024" y="1152"/>
                <a:chExt cx="1600" cy="876"/>
              </a:xfrm>
            </p:grpSpPr>
            <p:sp>
              <p:nvSpPr>
                <p:cNvPr id="28" name="Rectangle 28"/>
                <p:cNvSpPr>
                  <a:spLocks noChangeArrowheads="1"/>
                </p:cNvSpPr>
                <p:nvPr/>
              </p:nvSpPr>
              <p:spPr bwMode="auto">
                <a:xfrm>
                  <a:off x="3384" y="1152"/>
                  <a:ext cx="672" cy="460"/>
                </a:xfrm>
                <a:prstGeom prst="rect">
                  <a:avLst/>
                </a:prstGeom>
                <a:solidFill>
                  <a:srgbClr val="FF6699">
                    <a:alpha val="50195"/>
                  </a:srgbClr>
                </a:solidFill>
                <a:ln w="34925">
                  <a:solidFill>
                    <a:srgbClr val="FF9900"/>
                  </a:solidFill>
                  <a:prstDash val="dash"/>
                  <a:miter lim="800000"/>
                  <a:headEnd/>
                  <a:tailEnd/>
                </a:ln>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29" name="Group 29"/>
                <p:cNvGrpSpPr>
                  <a:grpSpLocks/>
                </p:cNvGrpSpPr>
                <p:nvPr/>
              </p:nvGrpSpPr>
              <p:grpSpPr bwMode="auto">
                <a:xfrm>
                  <a:off x="3024" y="1606"/>
                  <a:ext cx="1600" cy="422"/>
                  <a:chOff x="3320" y="1907"/>
                  <a:chExt cx="1600" cy="422"/>
                </a:xfrm>
              </p:grpSpPr>
              <p:sp>
                <p:nvSpPr>
                  <p:cNvPr id="30" name="Line 30"/>
                  <p:cNvSpPr>
                    <a:spLocks noChangeShapeType="1"/>
                  </p:cNvSpPr>
                  <p:nvPr/>
                </p:nvSpPr>
                <p:spPr bwMode="auto">
                  <a:xfrm>
                    <a:off x="3552" y="1952"/>
                    <a:ext cx="0" cy="2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1" name="Line 31"/>
                  <p:cNvSpPr>
                    <a:spLocks noChangeShapeType="1"/>
                  </p:cNvSpPr>
                  <p:nvPr/>
                </p:nvSpPr>
                <p:spPr bwMode="auto">
                  <a:xfrm>
                    <a:off x="3696" y="19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2" name="Line 32"/>
                  <p:cNvSpPr>
                    <a:spLocks noChangeShapeType="1"/>
                  </p:cNvSpPr>
                  <p:nvPr/>
                </p:nvSpPr>
                <p:spPr bwMode="auto">
                  <a:xfrm>
                    <a:off x="4128" y="19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3" name="Line 33"/>
                  <p:cNvSpPr>
                    <a:spLocks noChangeShapeType="1"/>
                  </p:cNvSpPr>
                  <p:nvPr/>
                </p:nvSpPr>
                <p:spPr bwMode="auto">
                  <a:xfrm>
                    <a:off x="4368" y="19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4" name="Line 34"/>
                  <p:cNvSpPr>
                    <a:spLocks noChangeShapeType="1"/>
                  </p:cNvSpPr>
                  <p:nvPr/>
                </p:nvSpPr>
                <p:spPr bwMode="auto">
                  <a:xfrm>
                    <a:off x="3552" y="2051"/>
                    <a:ext cx="576" cy="0"/>
                  </a:xfrm>
                  <a:prstGeom prst="line">
                    <a:avLst/>
                  </a:prstGeom>
                  <a:noFill/>
                  <a:ln w="9525">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5" name="Line 35"/>
                  <p:cNvSpPr>
                    <a:spLocks noChangeShapeType="1"/>
                  </p:cNvSpPr>
                  <p:nvPr/>
                </p:nvSpPr>
                <p:spPr bwMode="auto">
                  <a:xfrm>
                    <a:off x="3552" y="2147"/>
                    <a:ext cx="144" cy="0"/>
                  </a:xfrm>
                  <a:prstGeom prst="line">
                    <a:avLst/>
                  </a:prstGeom>
                  <a:noFill/>
                  <a:ln w="9525">
                    <a:solidFill>
                      <a:schemeClr val="tx1"/>
                    </a:solidFill>
                    <a:round/>
                    <a:headEnd type="arrow" w="med" len="sm"/>
                    <a:tailEnd type="arrow" w="med"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6" name="Line 36"/>
                  <p:cNvSpPr>
                    <a:spLocks noChangeShapeType="1"/>
                  </p:cNvSpPr>
                  <p:nvPr/>
                </p:nvSpPr>
                <p:spPr bwMode="auto">
                  <a:xfrm>
                    <a:off x="4128" y="2147"/>
                    <a:ext cx="240" cy="0"/>
                  </a:xfrm>
                  <a:prstGeom prst="line">
                    <a:avLst/>
                  </a:prstGeom>
                  <a:noFill/>
                  <a:ln w="9525">
                    <a:solidFill>
                      <a:schemeClr val="tx1"/>
                    </a:solidFill>
                    <a:round/>
                    <a:headEnd type="arrow" w="med" len="sm"/>
                    <a:tailEnd type="arrow" w="med"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Text Box 37"/>
                      <p:cNvSpPr txBox="1">
                        <a:spLocks noChangeArrowheads="1"/>
                      </p:cNvSpPr>
                      <p:nvPr/>
                    </p:nvSpPr>
                    <p:spPr bwMode="auto">
                      <a:xfrm>
                        <a:off x="3748" y="2001"/>
                        <a:ext cx="389"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cs typeface="+mn-ea"/>
                                  <a:sym typeface="Times New Roman" panose="02020603050405020304" pitchFamily="18" charset="0"/>
                                </a:rPr>
                                <m:t>∆</m:t>
                              </m:r>
                              <m:r>
                                <a:rPr lang="en-US" altLang="zh-CN" b="0" i="1" smtClean="0">
                                  <a:latin typeface="Cambria Math" panose="02040503050406030204" pitchFamily="18" charset="0"/>
                                  <a:ea typeface="+mn-ea"/>
                                  <a:cs typeface="+mn-ea"/>
                                  <a:sym typeface="Times New Roman" panose="02020603050405020304" pitchFamily="18" charset="0"/>
                                </a:rPr>
                                <m:t>𝑥</m:t>
                              </m:r>
                            </m:oMath>
                          </m:oMathPara>
                        </a14:m>
                        <a:endParaRPr lang="en-US" altLang="zh-CN"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37" name="Text Box 37"/>
                      <p:cNvSpPr txBox="1">
                        <a:spLocks noRot="1" noChangeAspect="1" noMove="1" noResize="1" noEditPoints="1" noAdjustHandles="1" noChangeArrowheads="1" noChangeShapeType="1" noTextEdit="1"/>
                      </p:cNvSpPr>
                      <p:nvPr/>
                    </p:nvSpPr>
                    <p:spPr bwMode="auto">
                      <a:xfrm>
                        <a:off x="3748" y="2001"/>
                        <a:ext cx="389" cy="291"/>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8" name="Text Box 38"/>
                  <p:cNvSpPr txBox="1">
                    <a:spLocks noChangeArrowheads="1"/>
                  </p:cNvSpPr>
                  <p:nvPr/>
                </p:nvSpPr>
                <p:spPr bwMode="auto">
                  <a:xfrm>
                    <a:off x="3320" y="2005"/>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u</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9" name="Text Box 39"/>
                  <p:cNvSpPr txBox="1">
                    <a:spLocks noChangeArrowheads="1"/>
                  </p:cNvSpPr>
                  <p:nvPr/>
                </p:nvSpPr>
                <p:spPr bwMode="auto">
                  <a:xfrm>
                    <a:off x="4338" y="2038"/>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u</a:t>
                    </a:r>
                    <a:endParaRPr lang="en-US" altLang="zh-CN" b="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Text Box 40"/>
                      <p:cNvSpPr txBox="1">
                        <a:spLocks noChangeArrowheads="1"/>
                      </p:cNvSpPr>
                      <p:nvPr/>
                    </p:nvSpPr>
                    <p:spPr bwMode="auto">
                      <a:xfrm>
                        <a:off x="4464" y="2034"/>
                        <a:ext cx="456"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defTabSz="762000"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defTabSz="76200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defTabSz="7620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defTabSz="762000"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b="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ea typeface="+mn-ea"/>
                                <a:cs typeface="+mn-ea"/>
                                <a:sym typeface="Times New Roman" panose="02020603050405020304" pitchFamily="18" charset="0"/>
                              </a:rPr>
                              <m:t>∆</m:t>
                            </m:r>
                            <m:r>
                              <a:rPr lang="en-US" altLang="zh-CN" b="0" i="1" smtClean="0">
                                <a:latin typeface="Cambria Math" panose="02040503050406030204" pitchFamily="18" charset="0"/>
                                <a:ea typeface="+mn-ea"/>
                                <a:cs typeface="+mn-ea"/>
                                <a:sym typeface="Times New Roman" panose="02020603050405020304" pitchFamily="18" charset="0"/>
                              </a:rPr>
                              <m:t>𝑢</m:t>
                            </m:r>
                          </m:oMath>
                        </a14:m>
                        <a:endParaRPr lang="en-US" altLang="zh-CN"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40" name="Text Box 40"/>
                      <p:cNvSpPr txBox="1">
                        <a:spLocks noRot="1" noChangeAspect="1" noMove="1" noResize="1" noEditPoints="1" noAdjustHandles="1" noChangeArrowheads="1" noChangeShapeType="1" noTextEdit="1"/>
                      </p:cNvSpPr>
                      <p:nvPr/>
                    </p:nvSpPr>
                    <p:spPr bwMode="auto">
                      <a:xfrm>
                        <a:off x="4464" y="2034"/>
                        <a:ext cx="456" cy="291"/>
                      </a:xfrm>
                      <a:prstGeom prst="rect">
                        <a:avLst/>
                      </a:prstGeom>
                      <a:blipFill>
                        <a:blip r:embed="rId9"/>
                        <a:stretch>
                          <a:fillRect l="-12605"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sp>
            <p:nvSpPr>
              <p:cNvPr id="26" name="Text Box 41"/>
              <p:cNvSpPr txBox="1">
                <a:spLocks noChangeArrowheads="1"/>
              </p:cNvSpPr>
              <p:nvPr/>
            </p:nvSpPr>
            <p:spPr bwMode="auto">
              <a:xfrm>
                <a:off x="3254" y="2994"/>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a</a:t>
                </a:r>
              </a:p>
            </p:txBody>
          </p:sp>
          <p:sp>
            <p:nvSpPr>
              <p:cNvPr id="27" name="Text Box 42"/>
              <p:cNvSpPr txBox="1">
                <a:spLocks noChangeArrowheads="1"/>
              </p:cNvSpPr>
              <p:nvPr/>
            </p:nvSpPr>
            <p:spPr bwMode="auto">
              <a:xfrm>
                <a:off x="4012" y="3042"/>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b</a:t>
                </a:r>
              </a:p>
            </p:txBody>
          </p:sp>
        </p:grpSp>
        <p:sp>
          <p:nvSpPr>
            <p:cNvPr id="15" name="Line 48"/>
            <p:cNvSpPr>
              <a:spLocks noChangeShapeType="1"/>
            </p:cNvSpPr>
            <p:nvPr/>
          </p:nvSpPr>
          <p:spPr bwMode="auto">
            <a:xfrm>
              <a:off x="4921" y="618"/>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6" name="Line 49"/>
            <p:cNvSpPr>
              <a:spLocks noChangeShapeType="1"/>
            </p:cNvSpPr>
            <p:nvPr/>
          </p:nvSpPr>
          <p:spPr bwMode="auto">
            <a:xfrm>
              <a:off x="4967" y="1071"/>
              <a:ext cx="3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7" name="Line 50"/>
            <p:cNvSpPr>
              <a:spLocks noChangeShapeType="1"/>
            </p:cNvSpPr>
            <p:nvPr/>
          </p:nvSpPr>
          <p:spPr bwMode="auto">
            <a:xfrm>
              <a:off x="5103" y="618"/>
              <a:ext cx="0" cy="45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Rectangle 51"/>
                <p:cNvSpPr>
                  <a:spLocks noChangeArrowheads="1"/>
                </p:cNvSpPr>
                <p:nvPr/>
              </p:nvSpPr>
              <p:spPr bwMode="auto">
                <a:xfrm>
                  <a:off x="5103" y="618"/>
                  <a:ext cx="391"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cs typeface="+mn-ea"/>
                            <a:sym typeface="Times New Roman" panose="02020603050405020304" pitchFamily="18" charset="0"/>
                          </a:rPr>
                          <m:t>∆</m:t>
                        </m:r>
                        <m:r>
                          <a:rPr lang="en-US" altLang="zh-CN" b="0" i="1" smtClean="0">
                            <a:latin typeface="Cambria Math" panose="02040503050406030204" pitchFamily="18" charset="0"/>
                            <a:ea typeface="+mn-ea"/>
                            <a:cs typeface="+mn-ea"/>
                            <a:sym typeface="Times New Roman" panose="02020603050405020304" pitchFamily="18" charset="0"/>
                          </a:rPr>
                          <m:t>𝑣</m:t>
                        </m:r>
                      </m:oMath>
                    </m:oMathPara>
                  </a14:m>
                  <a:endParaRPr lang="en-US" altLang="zh-CN"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18" name="Rectangle 51"/>
                <p:cNvSpPr>
                  <a:spLocks noRot="1" noChangeAspect="1" noMove="1" noResize="1" noEditPoints="1" noAdjustHandles="1" noChangeArrowheads="1" noChangeShapeType="1" noTextEdit="1"/>
                </p:cNvSpPr>
                <p:nvPr/>
              </p:nvSpPr>
              <p:spPr bwMode="auto">
                <a:xfrm>
                  <a:off x="5103" y="618"/>
                  <a:ext cx="391" cy="291"/>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 name="Line 52"/>
            <p:cNvSpPr>
              <a:spLocks noChangeShapeType="1"/>
            </p:cNvSpPr>
            <p:nvPr/>
          </p:nvSpPr>
          <p:spPr bwMode="auto">
            <a:xfrm flipH="1">
              <a:off x="612" y="1344"/>
              <a:ext cx="3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 name="Line 53"/>
            <p:cNvSpPr>
              <a:spLocks noChangeShapeType="1"/>
            </p:cNvSpPr>
            <p:nvPr/>
          </p:nvSpPr>
          <p:spPr bwMode="auto">
            <a:xfrm flipH="1">
              <a:off x="612" y="754"/>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 name="Line 54"/>
            <p:cNvSpPr>
              <a:spLocks noChangeShapeType="1"/>
            </p:cNvSpPr>
            <p:nvPr/>
          </p:nvSpPr>
          <p:spPr bwMode="auto">
            <a:xfrm>
              <a:off x="703" y="754"/>
              <a:ext cx="0" cy="59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Rectangle 55"/>
                <p:cNvSpPr>
                  <a:spLocks noChangeArrowheads="1"/>
                </p:cNvSpPr>
                <p:nvPr/>
              </p:nvSpPr>
              <p:spPr bwMode="auto">
                <a:xfrm>
                  <a:off x="373" y="860"/>
                  <a:ext cx="268" cy="2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14:m>
                    <m:oMath xmlns:m="http://schemas.openxmlformats.org/officeDocument/2006/math">
                      <m:r>
                        <a:rPr lang="en-US" altLang="zh-CN" sz="1800" b="0" i="1" smtClean="0">
                          <a:latin typeface="Cambria Math" panose="02040503050406030204" pitchFamily="18" charset="0"/>
                          <a:ea typeface="+mn-ea"/>
                          <a:cs typeface="+mn-ea"/>
                          <a:sym typeface="Times New Roman" panose="02020603050405020304" pitchFamily="18" charset="0"/>
                        </a:rPr>
                        <m:t>∆</m:t>
                      </m:r>
                    </m:oMath>
                  </a14:m>
                  <a:r>
                    <a:rPr lang="en-US" altLang="zh-CN" sz="1800" b="0" i="1" dirty="0" smtClean="0">
                      <a:latin typeface="Times New Roman" panose="02020603050405020304" pitchFamily="18" charset="0"/>
                      <a:ea typeface="微软雅黑" panose="020B0503020204020204" pitchFamily="34" charset="-122"/>
                      <a:cs typeface="+mn-ea"/>
                      <a:sym typeface="Times New Roman" panose="02020603050405020304" pitchFamily="18" charset="0"/>
                    </a:rPr>
                    <a:t>y</a:t>
                  </a:r>
                  <a:endParaRPr lang="en-US" altLang="zh-CN" sz="1800" b="0" i="1"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22" name="Rectangle 55"/>
                <p:cNvSpPr>
                  <a:spLocks noRot="1" noChangeAspect="1" noMove="1" noResize="1" noEditPoints="1" noAdjustHandles="1" noChangeArrowheads="1" noChangeShapeType="1" noTextEdit="1"/>
                </p:cNvSpPr>
                <p:nvPr/>
              </p:nvSpPr>
              <p:spPr bwMode="auto">
                <a:xfrm>
                  <a:off x="373" y="860"/>
                  <a:ext cx="268" cy="233"/>
                </a:xfrm>
                <a:prstGeom prst="rect">
                  <a:avLst/>
                </a:prstGeom>
                <a:blipFill>
                  <a:blip r:embed="rId11"/>
                  <a:stretch>
                    <a:fillRect t="-8197" r="-11429" b="-245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65" name="Text Box 58"/>
          <p:cNvSpPr txBox="1">
            <a:spLocks noChangeArrowheads="1"/>
          </p:cNvSpPr>
          <p:nvPr/>
        </p:nvSpPr>
        <p:spPr bwMode="auto">
          <a:xfrm>
            <a:off x="5391175" y="4377103"/>
            <a:ext cx="47316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点沿棱边</a:t>
            </a:r>
            <a:r>
              <a:rPr lang="en-US" altLang="zh-CN"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ac</a:t>
            </a:r>
            <a:r>
              <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方向的正</a:t>
            </a:r>
            <a:r>
              <a:rPr lang="zh-CN" altLang="en-US" sz="28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应变</a:t>
            </a:r>
            <a:endPar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8" name="Text Box 61"/>
          <p:cNvSpPr txBox="1">
            <a:spLocks noChangeArrowheads="1"/>
          </p:cNvSpPr>
          <p:nvPr/>
        </p:nvSpPr>
        <p:spPr bwMode="auto">
          <a:xfrm>
            <a:off x="1514500" y="5252318"/>
            <a:ext cx="7454900" cy="1471172"/>
          </a:xfrm>
          <a:prstGeom prst="rect">
            <a:avLst/>
          </a:prstGeom>
          <a:noFill/>
          <a:ln w="9525" algn="ctr">
            <a:noFill/>
            <a:miter lim="800000"/>
            <a:headEnd/>
            <a:tailEnd/>
          </a:ln>
          <a:effectLst/>
        </p:spPr>
        <p:txBody>
          <a:bodyPr wrap="square">
            <a:spAutoFit/>
          </a:bodyPr>
          <a:lstStyle/>
          <a:p>
            <a:pPr>
              <a:lnSpc>
                <a:spcPct val="100000"/>
              </a:lnSpc>
              <a:defRPr/>
            </a:pPr>
            <a:r>
              <a:rPr lang="zh-CN" altLang="en-US" sz="2800" b="1" dirty="0">
                <a:solidFill>
                  <a:srgbClr val="1CADE4"/>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正应变</a:t>
            </a:r>
            <a:r>
              <a:rPr lang="zh-CN" altLang="en-US" sz="2800" b="1" dirty="0" smtClean="0">
                <a:solidFill>
                  <a:srgbClr val="1CADE4"/>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特点：</a:t>
            </a:r>
            <a:endParaRPr lang="en-US" altLang="zh-CN" sz="2800" b="1" dirty="0" smtClean="0">
              <a:solidFill>
                <a:srgbClr val="1CADE4"/>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endParaRPr>
          </a:p>
          <a:p>
            <a:pPr>
              <a:lnSpc>
                <a:spcPct val="110000"/>
              </a:lnSpc>
              <a:defRPr/>
            </a:pPr>
            <a:r>
              <a:rPr lang="en-US" altLang="zh-CN"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1</a:t>
            </a:r>
            <a:r>
              <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 正应变是无量纲量</a:t>
            </a:r>
          </a:p>
          <a:p>
            <a:pPr>
              <a:lnSpc>
                <a:spcPct val="110000"/>
              </a:lnSpc>
              <a:defRPr/>
            </a:pPr>
            <a:r>
              <a:rPr lang="en-US" altLang="zh-CN"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 过同一点不同方位的正应变一般</a:t>
            </a:r>
            <a:r>
              <a:rPr lang="zh-CN" altLang="en-US" sz="2800" dirty="0" smtClean="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不同</a:t>
            </a:r>
            <a:endParaRPr lang="zh-CN" altLang="en-US"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32437744"/>
              </p:ext>
            </p:extLst>
          </p:nvPr>
        </p:nvGraphicFramePr>
        <p:xfrm>
          <a:off x="1514500" y="2970221"/>
          <a:ext cx="2235988" cy="1117994"/>
        </p:xfrm>
        <a:graphic>
          <a:graphicData uri="http://schemas.openxmlformats.org/presentationml/2006/ole">
            <mc:AlternateContent xmlns:mc="http://schemas.openxmlformats.org/markup-compatibility/2006">
              <mc:Choice xmlns:v="urn:schemas-microsoft-com:vml" Requires="v">
                <p:oleObj spid="_x0000_s10930" name="Equation" r:id="rId12" imgW="787320" imgH="393480" progId="Equation.DSMT4">
                  <p:embed/>
                </p:oleObj>
              </mc:Choice>
              <mc:Fallback>
                <p:oleObj name="Equation" r:id="rId12" imgW="787320" imgH="393480" progId="Equation.DSMT4">
                  <p:embed/>
                  <p:pic>
                    <p:nvPicPr>
                      <p:cNvPr id="0" name=""/>
                      <p:cNvPicPr/>
                      <p:nvPr/>
                    </p:nvPicPr>
                    <p:blipFill>
                      <a:blip r:embed="rId13"/>
                      <a:stretch>
                        <a:fillRect/>
                      </a:stretch>
                    </p:blipFill>
                    <p:spPr>
                      <a:xfrm>
                        <a:off x="1514500" y="2970221"/>
                        <a:ext cx="2235988" cy="1117994"/>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531509717"/>
              </p:ext>
            </p:extLst>
          </p:nvPr>
        </p:nvGraphicFramePr>
        <p:xfrm>
          <a:off x="1514500" y="4079716"/>
          <a:ext cx="2100474" cy="1117994"/>
        </p:xfrm>
        <a:graphic>
          <a:graphicData uri="http://schemas.openxmlformats.org/presentationml/2006/ole">
            <mc:AlternateContent xmlns:mc="http://schemas.openxmlformats.org/markup-compatibility/2006">
              <mc:Choice xmlns:v="urn:schemas-microsoft-com:vml" Requires="v">
                <p:oleObj spid="_x0000_s10931" name="Equation" r:id="rId14" imgW="787320" imgH="419040" progId="Equation.DSMT4">
                  <p:embed/>
                </p:oleObj>
              </mc:Choice>
              <mc:Fallback>
                <p:oleObj name="Equation" r:id="rId14" imgW="787320" imgH="419040" progId="Equation.DSMT4">
                  <p:embed/>
                  <p:pic>
                    <p:nvPicPr>
                      <p:cNvPr id="0" name=""/>
                      <p:cNvPicPr/>
                      <p:nvPr/>
                    </p:nvPicPr>
                    <p:blipFill>
                      <a:blip r:embed="rId15"/>
                      <a:stretch>
                        <a:fillRect/>
                      </a:stretch>
                    </p:blipFill>
                    <p:spPr>
                      <a:xfrm>
                        <a:off x="1514500" y="4079716"/>
                        <a:ext cx="2100474" cy="1117994"/>
                      </a:xfrm>
                      <a:prstGeom prst="rect">
                        <a:avLst/>
                      </a:prstGeom>
                    </p:spPr>
                  </p:pic>
                </p:oleObj>
              </mc:Fallback>
            </mc:AlternateContent>
          </a:graphicData>
        </a:graphic>
      </p:graphicFrame>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887929036"/>
      </p:ext>
    </p:extLst>
  </p:cSld>
  <p:clrMapOvr>
    <a:masterClrMapping/>
  </p:clrMapOvr>
  <mc:AlternateContent xmlns:mc="http://schemas.openxmlformats.org/markup-compatibility/2006" xmlns:p14="http://schemas.microsoft.com/office/powerpoint/2010/main">
    <mc:Choice Requires="p14">
      <p:transition p14:dur="0" advTm="15880"/>
    </mc:Choice>
    <mc:Fallback xmlns="">
      <p:transition advTm="15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85000"/>
              <a:lumOff val="15000"/>
            </a:schemeClr>
          </a:fgClr>
          <a:bgClr>
            <a:schemeClr val="bg1"/>
          </a:bgClr>
        </a:pattFill>
        <a:effectLst/>
      </p:bgPr>
    </p:bg>
    <p:spTree>
      <p:nvGrpSpPr>
        <p:cNvPr id="1" name=""/>
        <p:cNvGrpSpPr/>
        <p:nvPr/>
      </p:nvGrpSpPr>
      <p:grpSpPr>
        <a:xfrm>
          <a:off x="0" y="0"/>
          <a:ext cx="0" cy="0"/>
          <a:chOff x="0" y="0"/>
          <a:chExt cx="0" cy="0"/>
        </a:xfrm>
      </p:grpSpPr>
      <p:grpSp>
        <p:nvGrpSpPr>
          <p:cNvPr id="7" name="组合 6"/>
          <p:cNvGrpSpPr/>
          <p:nvPr/>
        </p:nvGrpSpPr>
        <p:grpSpPr>
          <a:xfrm>
            <a:off x="-1182763" y="199"/>
            <a:ext cx="12052581" cy="7201892"/>
            <a:chOff x="-1182763" y="0"/>
            <a:chExt cx="12052581" cy="7201892"/>
          </a:xfrm>
        </p:grpSpPr>
        <p:pic>
          <p:nvPicPr>
            <p:cNvPr id="3" name="图片 2"/>
            <p:cNvPicPr>
              <a:picLocks noChangeAspect="1"/>
            </p:cNvPicPr>
            <p:nvPr/>
          </p:nvPicPr>
          <p:blipFill rotWithShape="1">
            <a:blip r:embed="rId15" cstate="print">
              <a:extLst>
                <a:ext uri="{28A0092B-C50C-407E-A947-70E740481C1C}">
                  <a14:useLocalDpi xmlns:a14="http://schemas.microsoft.com/office/drawing/2010/main" val="0"/>
                </a:ext>
              </a:extLst>
            </a:blip>
            <a:srcRect r="23793"/>
            <a:stretch/>
          </p:blipFill>
          <p:spPr>
            <a:xfrm>
              <a:off x="-1182763" y="0"/>
              <a:ext cx="9052298" cy="7201892"/>
            </a:xfrm>
            <a:prstGeom prst="rect">
              <a:avLst/>
            </a:prstGeom>
          </p:spPr>
        </p:pic>
        <p:sp>
          <p:nvSpPr>
            <p:cNvPr id="6" name="平行四边形 5"/>
            <p:cNvSpPr/>
            <p:nvPr/>
          </p:nvSpPr>
          <p:spPr>
            <a:xfrm>
              <a:off x="3830319" y="1944896"/>
              <a:ext cx="7039499" cy="5256996"/>
            </a:xfrm>
            <a:prstGeom prst="parallelogram">
              <a:avLst>
                <a:gd name="adj" fmla="val 5483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18" name="MH_Others_1"/>
          <p:cNvSpPr txBox="1"/>
          <p:nvPr>
            <p:custDataLst>
              <p:tags r:id="rId1"/>
            </p:custDataLst>
          </p:nvPr>
        </p:nvSpPr>
        <p:spPr>
          <a:xfrm>
            <a:off x="1213433" y="2365959"/>
            <a:ext cx="3077903" cy="1769395"/>
          </a:xfrm>
          <a:prstGeom prst="rect">
            <a:avLst/>
          </a:prstGeom>
          <a:noFill/>
        </p:spPr>
        <p:txBody>
          <a:bodyPr vert="horz" wrap="square" lIns="0" tIns="0" rIns="0" bIns="0" rtlCol="0" anchor="ctr" anchorCtr="0">
            <a:spAutoFit/>
          </a:bodyPr>
          <a:lstStyle/>
          <a:p>
            <a:pPr algn="ctr"/>
            <a:r>
              <a:rPr lang="zh-CN" altLang="en-US" sz="11500" b="1"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目录</a:t>
            </a:r>
          </a:p>
        </p:txBody>
      </p:sp>
      <p:sp>
        <p:nvSpPr>
          <p:cNvPr id="19" name="MH_Others_2"/>
          <p:cNvSpPr txBox="1"/>
          <p:nvPr>
            <p:custDataLst>
              <p:tags r:id="rId2"/>
            </p:custDataLst>
          </p:nvPr>
        </p:nvSpPr>
        <p:spPr>
          <a:xfrm>
            <a:off x="1102828" y="4221916"/>
            <a:ext cx="3299115" cy="677108"/>
          </a:xfrm>
          <a:prstGeom prst="rect">
            <a:avLst/>
          </a:prstGeom>
          <a:noFill/>
        </p:spPr>
        <p:txBody>
          <a:bodyPr wrap="square" lIns="0" tIns="0" rIns="0" bIns="0">
            <a:spAutoFit/>
          </a:bodyPr>
          <a:lstStyle/>
          <a:p>
            <a:pPr algn="ctr">
              <a:defRPr/>
            </a:pPr>
            <a:r>
              <a:rPr lang="en-US" altLang="zh-CN" sz="4400" b="1"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CONTENTS</a:t>
            </a:r>
            <a:endParaRPr lang="zh-CN" altLang="en-US" sz="4400" b="1"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 name="任意多边形 9"/>
          <p:cNvSpPr/>
          <p:nvPr/>
        </p:nvSpPr>
        <p:spPr bwMode="auto">
          <a:xfrm flipH="1">
            <a:off x="383722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 name="MH_Number_1"/>
          <p:cNvSpPr/>
          <p:nvPr>
            <p:custDataLst>
              <p:tags r:id="rId3"/>
            </p:custDataLst>
          </p:nvPr>
        </p:nvSpPr>
        <p:spPr>
          <a:xfrm>
            <a:off x="9095105" y="110198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MH_Entry_1"/>
          <p:cNvSpPr/>
          <p:nvPr>
            <p:custDataLst>
              <p:tags r:id="rId4"/>
            </p:custDataLst>
          </p:nvPr>
        </p:nvSpPr>
        <p:spPr>
          <a:xfrm>
            <a:off x="9669735" y="1051556"/>
            <a:ext cx="3456384"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3600" dirty="0" smtClean="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材料力学简介</a:t>
            </a:r>
            <a:endParaRPr lang="en-US" altLang="zh-CN" sz="3600"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7" name="MH_Number_2"/>
          <p:cNvSpPr/>
          <p:nvPr>
            <p:custDataLst>
              <p:tags r:id="rId5"/>
            </p:custDataLst>
          </p:nvPr>
        </p:nvSpPr>
        <p:spPr>
          <a:xfrm>
            <a:off x="8585101" y="199532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 name="MH_Entry_2"/>
          <p:cNvSpPr/>
          <p:nvPr>
            <p:custDataLst>
              <p:tags r:id="rId6"/>
            </p:custDataLst>
          </p:nvPr>
        </p:nvSpPr>
        <p:spPr>
          <a:xfrm>
            <a:off x="9144247" y="1944896"/>
            <a:ext cx="3837855"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3600" dirty="0" smtClean="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材料基本性质</a:t>
            </a:r>
            <a:endParaRPr lang="zh-CN" altLang="en-US" sz="3600"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 name="MH_Number_3"/>
          <p:cNvSpPr/>
          <p:nvPr>
            <p:custDataLst>
              <p:tags r:id="rId7"/>
            </p:custDataLst>
          </p:nvPr>
        </p:nvSpPr>
        <p:spPr>
          <a:xfrm>
            <a:off x="8075095" y="288866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endPar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2" name="MH_Entry_3"/>
          <p:cNvSpPr/>
          <p:nvPr>
            <p:custDataLst>
              <p:tags r:id="rId8"/>
            </p:custDataLst>
          </p:nvPr>
        </p:nvSpPr>
        <p:spPr>
          <a:xfrm>
            <a:off x="8618760" y="2838236"/>
            <a:ext cx="4363341"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3600" dirty="0" smtClean="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材料变形类型与计算</a:t>
            </a:r>
            <a:endParaRPr lang="zh-CN" altLang="en-US"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 name="MH_Number_1"/>
          <p:cNvSpPr/>
          <p:nvPr>
            <p:custDataLst>
              <p:tags r:id="rId9"/>
            </p:custDataLst>
          </p:nvPr>
        </p:nvSpPr>
        <p:spPr>
          <a:xfrm>
            <a:off x="7654945" y="381619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4</a:t>
            </a:r>
            <a:endPar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 name="MH_Entry_1"/>
          <p:cNvSpPr/>
          <p:nvPr>
            <p:custDataLst>
              <p:tags r:id="rId10"/>
            </p:custDataLst>
          </p:nvPr>
        </p:nvSpPr>
        <p:spPr>
          <a:xfrm>
            <a:off x="8229575" y="3765766"/>
            <a:ext cx="3026556"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3600" dirty="0" smtClean="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计算实例</a:t>
            </a:r>
            <a:endParaRPr lang="zh-CN" altLang="en-US"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2" name="图片 1">
            <a:extLst>
              <a:ext uri="{FF2B5EF4-FFF2-40B4-BE49-F238E27FC236}">
                <a16:creationId xmlns:a16="http://schemas.microsoft.com/office/drawing/2014/main" id="{F41D861B-A2A2-424B-A4B4-8BA7C5851EDC}"/>
              </a:ext>
            </a:extLst>
          </p:cNvPr>
          <p:cNvPicPr>
            <a:picLocks noChangeAspect="1"/>
          </p:cNvPicPr>
          <p:nvPr/>
        </p:nvPicPr>
        <p:blipFill>
          <a:blip r:embed="rId16"/>
          <a:stretch>
            <a:fillRect/>
          </a:stretch>
        </p:blipFill>
        <p:spPr>
          <a:xfrm>
            <a:off x="5692775" y="3127375"/>
            <a:ext cx="1473200" cy="977900"/>
          </a:xfrm>
          <a:prstGeom prst="rect">
            <a:avLst/>
          </a:prstGeom>
        </p:spPr>
      </p:pic>
      <p:pic>
        <p:nvPicPr>
          <p:cNvPr id="4" name="音频 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12338050" y="671195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0235"/>
    </mc:Choice>
    <mc:Fallback xmlns="">
      <p:transition advTm="10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31354" y="0"/>
            <a:ext cx="14775404" cy="7934538"/>
            <a:chOff x="366939" y="-708476"/>
            <a:chExt cx="14775404" cy="7934538"/>
          </a:xfrm>
        </p:grpSpPr>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6939" y="-708476"/>
              <a:ext cx="10825025" cy="7216683"/>
            </a:xfrm>
            <a:prstGeom prst="rect">
              <a:avLst/>
            </a:prstGeom>
          </p:spPr>
        </p:pic>
        <p:sp>
          <p:nvSpPr>
            <p:cNvPr id="15" name="平行四边形 14"/>
            <p:cNvSpPr/>
            <p:nvPr/>
          </p:nvSpPr>
          <p:spPr>
            <a:xfrm>
              <a:off x="4701183" y="-708476"/>
              <a:ext cx="10441160" cy="7934538"/>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10" name="任意多边形 9"/>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50" name="文本框 2"/>
          <p:cNvSpPr txBox="1">
            <a:spLocks noChangeArrowheads="1"/>
          </p:cNvSpPr>
          <p:nvPr>
            <p:custDataLst>
              <p:tags r:id="rId2"/>
            </p:custDataLst>
          </p:nvPr>
        </p:nvSpPr>
        <p:spPr bwMode="auto">
          <a:xfrm>
            <a:off x="603522" y="471707"/>
            <a:ext cx="4434535" cy="32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985" b="0"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02</a:t>
            </a:r>
            <a:endParaRPr kumimoji="0" lang="zh-CN" altLang="en-US" sz="20985" b="0"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章节 </a:t>
            </a:r>
            <a:r>
              <a:rPr kumimoji="0"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PART</a:t>
            </a:r>
            <a:endPar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矩形 7"/>
          <p:cNvSpPr/>
          <p:nvPr/>
        </p:nvSpPr>
        <p:spPr>
          <a:xfrm>
            <a:off x="6713622" y="3607229"/>
            <a:ext cx="5394323" cy="101566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smtClean="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材料基本性质</a:t>
            </a:r>
            <a:endParaRPr kumimoji="0" lang="zh-CN" altLang="en-US" sz="6600"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 name="TextBox 11"/>
          <p:cNvSpPr txBox="1"/>
          <p:nvPr/>
        </p:nvSpPr>
        <p:spPr>
          <a:xfrm>
            <a:off x="6724127" y="6073729"/>
            <a:ext cx="357790" cy="523220"/>
          </a:xfrm>
          <a:prstGeom prst="rect">
            <a:avLst/>
          </a:prstGeom>
          <a:noFill/>
        </p:spPr>
        <p:txBody>
          <a:bodyPr wrap="none" rtlCol="0">
            <a:spAutoFit/>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9" name="音频 8">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2338050" y="6711950"/>
            <a:ext cx="304800" cy="304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advTm="5692"/>
    </mc:Choice>
    <mc:Fallback xmlns="">
      <p:transition advTm="5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13351" y="4291584"/>
            <a:ext cx="2817968" cy="242483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14" name="Group 10"/>
          <p:cNvGrpSpPr>
            <a:grpSpLocks/>
          </p:cNvGrpSpPr>
          <p:nvPr/>
        </p:nvGrpSpPr>
        <p:grpSpPr bwMode="auto">
          <a:xfrm>
            <a:off x="9425019" y="3562488"/>
            <a:ext cx="3146425" cy="3168650"/>
            <a:chOff x="1601" y="1841"/>
            <a:chExt cx="1982" cy="1996"/>
          </a:xfrm>
        </p:grpSpPr>
        <p:sp>
          <p:nvSpPr>
            <p:cNvPr id="115" name="Rectangle 11"/>
            <p:cNvSpPr>
              <a:spLocks noChangeArrowheads="1"/>
            </p:cNvSpPr>
            <p:nvPr/>
          </p:nvSpPr>
          <p:spPr bwMode="auto">
            <a:xfrm>
              <a:off x="1601" y="1841"/>
              <a:ext cx="1982" cy="19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6" name="Rectangle 12"/>
            <p:cNvSpPr>
              <a:spLocks noChangeArrowheads="1"/>
            </p:cNvSpPr>
            <p:nvPr/>
          </p:nvSpPr>
          <p:spPr bwMode="auto">
            <a:xfrm>
              <a:off x="1668" y="1874"/>
              <a:ext cx="98" cy="1916"/>
            </a:xfrm>
            <a:prstGeom prst="rect">
              <a:avLst/>
            </a:prstGeom>
            <a:pattFill prst="ltUpDiag">
              <a:fgClr>
                <a:srgbClr val="000000"/>
              </a:fgClr>
              <a:bgClr>
                <a:srgbClr val="FFFFFF"/>
              </a:bgClr>
            </a:pattFill>
            <a:ln w="12700">
              <a:solidFill>
                <a:srgbClr val="000000"/>
              </a:solidFill>
              <a:miter lim="800000"/>
              <a:headEnd/>
              <a:tailEnd/>
            </a:ln>
          </p:spPr>
          <p:txBody>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7" name="Freeform 13"/>
            <p:cNvSpPr>
              <a:spLocks/>
            </p:cNvSpPr>
            <p:nvPr/>
          </p:nvSpPr>
          <p:spPr bwMode="auto">
            <a:xfrm>
              <a:off x="1799" y="2137"/>
              <a:ext cx="1122" cy="694"/>
            </a:xfrm>
            <a:custGeom>
              <a:avLst/>
              <a:gdLst>
                <a:gd name="T0" fmla="*/ 0 w 1122"/>
                <a:gd name="T1" fmla="*/ 0 h 694"/>
                <a:gd name="T2" fmla="*/ 1122 w 1122"/>
                <a:gd name="T3" fmla="*/ 694 h 694"/>
                <a:gd name="T4" fmla="*/ 0 w 1122"/>
                <a:gd name="T5" fmla="*/ 694 h 694"/>
                <a:gd name="T6" fmla="*/ 0 60000 65536"/>
                <a:gd name="T7" fmla="*/ 0 60000 65536"/>
                <a:gd name="T8" fmla="*/ 0 60000 65536"/>
                <a:gd name="T9" fmla="*/ 0 w 1122"/>
                <a:gd name="T10" fmla="*/ 0 h 694"/>
                <a:gd name="T11" fmla="*/ 1122 w 1122"/>
                <a:gd name="T12" fmla="*/ 694 h 694"/>
              </a:gdLst>
              <a:ahLst/>
              <a:cxnLst>
                <a:cxn ang="T6">
                  <a:pos x="T0" y="T1"/>
                </a:cxn>
                <a:cxn ang="T7">
                  <a:pos x="T2" y="T3"/>
                </a:cxn>
                <a:cxn ang="T8">
                  <a:pos x="T4" y="T5"/>
                </a:cxn>
              </a:cxnLst>
              <a:rect l="T9" t="T10" r="T11" b="T12"/>
              <a:pathLst>
                <a:path w="1122" h="694">
                  <a:moveTo>
                    <a:pt x="0" y="0"/>
                  </a:moveTo>
                  <a:lnTo>
                    <a:pt x="1122" y="694"/>
                  </a:lnTo>
                  <a:lnTo>
                    <a:pt x="0" y="694"/>
                  </a:lnTo>
                </a:path>
              </a:pathLst>
            </a:custGeom>
            <a:noFill/>
            <a:ln w="396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8" name="Line 14"/>
            <p:cNvSpPr>
              <a:spLocks noChangeShapeType="1"/>
            </p:cNvSpPr>
            <p:nvPr/>
          </p:nvSpPr>
          <p:spPr bwMode="auto">
            <a:xfrm>
              <a:off x="2789" y="3326"/>
              <a:ext cx="1" cy="178"/>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9" name="Freeform 15"/>
            <p:cNvSpPr>
              <a:spLocks/>
            </p:cNvSpPr>
            <p:nvPr/>
          </p:nvSpPr>
          <p:spPr bwMode="auto">
            <a:xfrm>
              <a:off x="2747" y="3493"/>
              <a:ext cx="87" cy="132"/>
            </a:xfrm>
            <a:custGeom>
              <a:avLst/>
              <a:gdLst>
                <a:gd name="T0" fmla="*/ 87 w 87"/>
                <a:gd name="T1" fmla="*/ 0 h 132"/>
                <a:gd name="T2" fmla="*/ 42 w 87"/>
                <a:gd name="T3" fmla="*/ 132 h 132"/>
                <a:gd name="T4" fmla="*/ 0 w 87"/>
                <a:gd name="T5" fmla="*/ 0 h 132"/>
                <a:gd name="T6" fmla="*/ 87 w 87"/>
                <a:gd name="T7" fmla="*/ 0 h 132"/>
                <a:gd name="T8" fmla="*/ 0 60000 65536"/>
                <a:gd name="T9" fmla="*/ 0 60000 65536"/>
                <a:gd name="T10" fmla="*/ 0 60000 65536"/>
                <a:gd name="T11" fmla="*/ 0 60000 65536"/>
                <a:gd name="T12" fmla="*/ 0 w 87"/>
                <a:gd name="T13" fmla="*/ 0 h 132"/>
                <a:gd name="T14" fmla="*/ 87 w 87"/>
                <a:gd name="T15" fmla="*/ 132 h 132"/>
              </a:gdLst>
              <a:ahLst/>
              <a:cxnLst>
                <a:cxn ang="T8">
                  <a:pos x="T0" y="T1"/>
                </a:cxn>
                <a:cxn ang="T9">
                  <a:pos x="T2" y="T3"/>
                </a:cxn>
                <a:cxn ang="T10">
                  <a:pos x="T4" y="T5"/>
                </a:cxn>
                <a:cxn ang="T11">
                  <a:pos x="T6" y="T7"/>
                </a:cxn>
              </a:cxnLst>
              <a:rect l="T12" t="T13" r="T14" b="T15"/>
              <a:pathLst>
                <a:path w="87" h="132">
                  <a:moveTo>
                    <a:pt x="87" y="0"/>
                  </a:moveTo>
                  <a:lnTo>
                    <a:pt x="42" y="132"/>
                  </a:lnTo>
                  <a:lnTo>
                    <a:pt x="0" y="0"/>
                  </a:lnTo>
                  <a:lnTo>
                    <a:pt x="8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0" name="Line 16"/>
            <p:cNvSpPr>
              <a:spLocks noChangeShapeType="1"/>
            </p:cNvSpPr>
            <p:nvPr/>
          </p:nvSpPr>
          <p:spPr bwMode="auto">
            <a:xfrm>
              <a:off x="2921" y="2831"/>
              <a:ext cx="1" cy="17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1" name="Freeform 17"/>
            <p:cNvSpPr>
              <a:spLocks/>
            </p:cNvSpPr>
            <p:nvPr/>
          </p:nvSpPr>
          <p:spPr bwMode="auto">
            <a:xfrm>
              <a:off x="2879" y="2998"/>
              <a:ext cx="86" cy="132"/>
            </a:xfrm>
            <a:custGeom>
              <a:avLst/>
              <a:gdLst>
                <a:gd name="T0" fmla="*/ 86 w 86"/>
                <a:gd name="T1" fmla="*/ 0 h 132"/>
                <a:gd name="T2" fmla="*/ 42 w 86"/>
                <a:gd name="T3" fmla="*/ 132 h 132"/>
                <a:gd name="T4" fmla="*/ 0 w 86"/>
                <a:gd name="T5" fmla="*/ 0 h 132"/>
                <a:gd name="T6" fmla="*/ 86 w 86"/>
                <a:gd name="T7" fmla="*/ 0 h 132"/>
                <a:gd name="T8" fmla="*/ 0 60000 65536"/>
                <a:gd name="T9" fmla="*/ 0 60000 65536"/>
                <a:gd name="T10" fmla="*/ 0 60000 65536"/>
                <a:gd name="T11" fmla="*/ 0 60000 65536"/>
                <a:gd name="T12" fmla="*/ 0 w 86"/>
                <a:gd name="T13" fmla="*/ 0 h 132"/>
                <a:gd name="T14" fmla="*/ 86 w 86"/>
                <a:gd name="T15" fmla="*/ 132 h 132"/>
              </a:gdLst>
              <a:ahLst/>
              <a:cxnLst>
                <a:cxn ang="T8">
                  <a:pos x="T0" y="T1"/>
                </a:cxn>
                <a:cxn ang="T9">
                  <a:pos x="T2" y="T3"/>
                </a:cxn>
                <a:cxn ang="T10">
                  <a:pos x="T4" y="T5"/>
                </a:cxn>
                <a:cxn ang="T11">
                  <a:pos x="T6" y="T7"/>
                </a:cxn>
              </a:cxnLst>
              <a:rect l="T12" t="T13" r="T14" b="T15"/>
              <a:pathLst>
                <a:path w="86" h="132">
                  <a:moveTo>
                    <a:pt x="86" y="0"/>
                  </a:moveTo>
                  <a:lnTo>
                    <a:pt x="42" y="132"/>
                  </a:lnTo>
                  <a:lnTo>
                    <a:pt x="0" y="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2" name="Line 18"/>
            <p:cNvSpPr>
              <a:spLocks noChangeShapeType="1"/>
            </p:cNvSpPr>
            <p:nvPr/>
          </p:nvSpPr>
          <p:spPr bwMode="auto">
            <a:xfrm flipV="1">
              <a:off x="2789" y="2336"/>
              <a:ext cx="1" cy="99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3" name="Line 19"/>
            <p:cNvSpPr>
              <a:spLocks noChangeShapeType="1"/>
            </p:cNvSpPr>
            <p:nvPr/>
          </p:nvSpPr>
          <p:spPr bwMode="auto">
            <a:xfrm>
              <a:off x="2725" y="2403"/>
              <a:ext cx="25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4" name="Line 20"/>
            <p:cNvSpPr>
              <a:spLocks noChangeShapeType="1"/>
            </p:cNvSpPr>
            <p:nvPr/>
          </p:nvSpPr>
          <p:spPr bwMode="auto">
            <a:xfrm>
              <a:off x="2756" y="2369"/>
              <a:ext cx="67" cy="7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5" name="Line 21"/>
            <p:cNvSpPr>
              <a:spLocks noChangeShapeType="1"/>
            </p:cNvSpPr>
            <p:nvPr/>
          </p:nvSpPr>
          <p:spPr bwMode="auto">
            <a:xfrm flipV="1">
              <a:off x="2921" y="2336"/>
              <a:ext cx="1" cy="4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6" name="Line 22"/>
            <p:cNvSpPr>
              <a:spLocks noChangeShapeType="1"/>
            </p:cNvSpPr>
            <p:nvPr/>
          </p:nvSpPr>
          <p:spPr bwMode="auto">
            <a:xfrm>
              <a:off x="2890" y="2369"/>
              <a:ext cx="64" cy="7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7" name="Rectangle 23"/>
            <p:cNvSpPr>
              <a:spLocks noChangeArrowheads="1"/>
            </p:cNvSpPr>
            <p:nvPr/>
          </p:nvSpPr>
          <p:spPr bwMode="auto">
            <a:xfrm>
              <a:off x="2700" y="2154"/>
              <a:ext cx="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2600" b="0">
                  <a:solidFill>
                    <a:srgbClr val="000000"/>
                  </a:solidFill>
                  <a:latin typeface="Times New Roman" panose="02020603050405020304" pitchFamily="18" charset="0"/>
                  <a:ea typeface="微软雅黑" panose="020B0503020204020204" pitchFamily="34" charset="-122"/>
                  <a:cs typeface="+mn-ea"/>
                  <a:sym typeface="Times New Roman" panose="02020603050405020304" pitchFamily="18" charset="0"/>
                </a:rPr>
                <a:t>δ</a:t>
              </a:r>
              <a:endParaRPr lang="en-US" altLang="zh-CN" sz="2800" b="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8" name="Rectangle 24"/>
            <p:cNvSpPr>
              <a:spLocks noChangeArrowheads="1"/>
            </p:cNvSpPr>
            <p:nvPr/>
          </p:nvSpPr>
          <p:spPr bwMode="auto">
            <a:xfrm>
              <a:off x="2909" y="2213"/>
              <a:ext cx="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1800" b="0">
                  <a:solidFill>
                    <a:srgbClr val="000000"/>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en-US" altLang="zh-CN" sz="2800" b="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9" name="Line 25"/>
            <p:cNvSpPr>
              <a:spLocks noChangeShapeType="1"/>
            </p:cNvSpPr>
            <p:nvPr/>
          </p:nvSpPr>
          <p:spPr bwMode="auto">
            <a:xfrm>
              <a:off x="2789" y="3326"/>
              <a:ext cx="76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0" name="Line 26"/>
            <p:cNvSpPr>
              <a:spLocks noChangeShapeType="1"/>
            </p:cNvSpPr>
            <p:nvPr/>
          </p:nvSpPr>
          <p:spPr bwMode="auto">
            <a:xfrm>
              <a:off x="2921" y="2847"/>
              <a:ext cx="629"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1" name="Line 27"/>
            <p:cNvSpPr>
              <a:spLocks noChangeShapeType="1"/>
            </p:cNvSpPr>
            <p:nvPr/>
          </p:nvSpPr>
          <p:spPr bwMode="auto">
            <a:xfrm>
              <a:off x="3483" y="2750"/>
              <a:ext cx="1" cy="6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2" name="Line 28"/>
            <p:cNvSpPr>
              <a:spLocks noChangeShapeType="1"/>
            </p:cNvSpPr>
            <p:nvPr/>
          </p:nvSpPr>
          <p:spPr bwMode="auto">
            <a:xfrm>
              <a:off x="3457" y="2819"/>
              <a:ext cx="59" cy="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3" name="Line 29"/>
            <p:cNvSpPr>
              <a:spLocks noChangeShapeType="1"/>
            </p:cNvSpPr>
            <p:nvPr/>
          </p:nvSpPr>
          <p:spPr bwMode="auto">
            <a:xfrm>
              <a:off x="3449" y="3295"/>
              <a:ext cx="62"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4" name="Line 30"/>
            <p:cNvSpPr>
              <a:spLocks noChangeShapeType="1"/>
            </p:cNvSpPr>
            <p:nvPr/>
          </p:nvSpPr>
          <p:spPr bwMode="auto">
            <a:xfrm>
              <a:off x="1816" y="2154"/>
              <a:ext cx="973" cy="1172"/>
            </a:xfrm>
            <a:prstGeom prst="line">
              <a:avLst/>
            </a:prstGeom>
            <a:noFill/>
            <a:ln w="396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5" name="Line 31"/>
            <p:cNvSpPr>
              <a:spLocks noChangeShapeType="1"/>
            </p:cNvSpPr>
            <p:nvPr/>
          </p:nvSpPr>
          <p:spPr bwMode="auto">
            <a:xfrm>
              <a:off x="1799" y="2831"/>
              <a:ext cx="990" cy="495"/>
            </a:xfrm>
            <a:prstGeom prst="line">
              <a:avLst/>
            </a:prstGeom>
            <a:noFill/>
            <a:ln w="39688">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6" name="Freeform 32"/>
            <p:cNvSpPr>
              <a:spLocks/>
            </p:cNvSpPr>
            <p:nvPr/>
          </p:nvSpPr>
          <p:spPr bwMode="auto">
            <a:xfrm>
              <a:off x="1749" y="2783"/>
              <a:ext cx="101" cy="98"/>
            </a:xfrm>
            <a:custGeom>
              <a:avLst/>
              <a:gdLst>
                <a:gd name="T0" fmla="*/ 0 w 101"/>
                <a:gd name="T1" fmla="*/ 48 h 98"/>
                <a:gd name="T2" fmla="*/ 6 w 101"/>
                <a:gd name="T3" fmla="*/ 28 h 98"/>
                <a:gd name="T4" fmla="*/ 20 w 101"/>
                <a:gd name="T5" fmla="*/ 8 h 98"/>
                <a:gd name="T6" fmla="*/ 39 w 101"/>
                <a:gd name="T7" fmla="*/ 0 h 98"/>
                <a:gd name="T8" fmla="*/ 61 w 101"/>
                <a:gd name="T9" fmla="*/ 0 h 98"/>
                <a:gd name="T10" fmla="*/ 81 w 101"/>
                <a:gd name="T11" fmla="*/ 8 h 98"/>
                <a:gd name="T12" fmla="*/ 95 w 101"/>
                <a:gd name="T13" fmla="*/ 28 h 98"/>
                <a:gd name="T14" fmla="*/ 101 w 101"/>
                <a:gd name="T15" fmla="*/ 48 h 98"/>
                <a:gd name="T16" fmla="*/ 95 w 101"/>
                <a:gd name="T17" fmla="*/ 70 h 98"/>
                <a:gd name="T18" fmla="*/ 81 w 101"/>
                <a:gd name="T19" fmla="*/ 87 h 98"/>
                <a:gd name="T20" fmla="*/ 61 w 101"/>
                <a:gd name="T21" fmla="*/ 98 h 98"/>
                <a:gd name="T22" fmla="*/ 39 w 101"/>
                <a:gd name="T23" fmla="*/ 98 h 98"/>
                <a:gd name="T24" fmla="*/ 20 w 101"/>
                <a:gd name="T25" fmla="*/ 87 h 98"/>
                <a:gd name="T26" fmla="*/ 6 w 101"/>
                <a:gd name="T27" fmla="*/ 70 h 98"/>
                <a:gd name="T28" fmla="*/ 0 w 101"/>
                <a:gd name="T29" fmla="*/ 48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1"/>
                <a:gd name="T46" fmla="*/ 0 h 98"/>
                <a:gd name="T47" fmla="*/ 101 w 101"/>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1" h="98">
                  <a:moveTo>
                    <a:pt x="0" y="48"/>
                  </a:moveTo>
                  <a:lnTo>
                    <a:pt x="6" y="28"/>
                  </a:lnTo>
                  <a:lnTo>
                    <a:pt x="20" y="8"/>
                  </a:lnTo>
                  <a:lnTo>
                    <a:pt x="39" y="0"/>
                  </a:lnTo>
                  <a:lnTo>
                    <a:pt x="61" y="0"/>
                  </a:lnTo>
                  <a:lnTo>
                    <a:pt x="81" y="8"/>
                  </a:lnTo>
                  <a:lnTo>
                    <a:pt x="95" y="28"/>
                  </a:lnTo>
                  <a:lnTo>
                    <a:pt x="101" y="48"/>
                  </a:lnTo>
                  <a:lnTo>
                    <a:pt x="95" y="70"/>
                  </a:lnTo>
                  <a:lnTo>
                    <a:pt x="81" y="87"/>
                  </a:lnTo>
                  <a:lnTo>
                    <a:pt x="61" y="98"/>
                  </a:lnTo>
                  <a:lnTo>
                    <a:pt x="39" y="98"/>
                  </a:lnTo>
                  <a:lnTo>
                    <a:pt x="20" y="87"/>
                  </a:lnTo>
                  <a:lnTo>
                    <a:pt x="6" y="70"/>
                  </a:lnTo>
                  <a:lnTo>
                    <a:pt x="0" y="48"/>
                  </a:lnTo>
                  <a:close/>
                </a:path>
              </a:pathLst>
            </a:custGeom>
            <a:solidFill>
              <a:srgbClr val="FFFFFF"/>
            </a:solidFill>
            <a:ln w="12700">
              <a:solidFill>
                <a:srgbClr val="000000"/>
              </a:solidFill>
              <a:prstDash val="solid"/>
              <a:round/>
              <a:headEnd/>
              <a:tailEnd/>
            </a:ln>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7" name="Freeform 33"/>
            <p:cNvSpPr>
              <a:spLocks/>
            </p:cNvSpPr>
            <p:nvPr/>
          </p:nvSpPr>
          <p:spPr bwMode="auto">
            <a:xfrm>
              <a:off x="2873" y="2783"/>
              <a:ext cx="98" cy="98"/>
            </a:xfrm>
            <a:custGeom>
              <a:avLst/>
              <a:gdLst>
                <a:gd name="T0" fmla="*/ 0 w 98"/>
                <a:gd name="T1" fmla="*/ 48 h 98"/>
                <a:gd name="T2" fmla="*/ 3 w 98"/>
                <a:gd name="T3" fmla="*/ 28 h 98"/>
                <a:gd name="T4" fmla="*/ 17 w 98"/>
                <a:gd name="T5" fmla="*/ 8 h 98"/>
                <a:gd name="T6" fmla="*/ 36 w 98"/>
                <a:gd name="T7" fmla="*/ 0 h 98"/>
                <a:gd name="T8" fmla="*/ 59 w 98"/>
                <a:gd name="T9" fmla="*/ 0 h 98"/>
                <a:gd name="T10" fmla="*/ 78 w 98"/>
                <a:gd name="T11" fmla="*/ 8 h 98"/>
                <a:gd name="T12" fmla="*/ 92 w 98"/>
                <a:gd name="T13" fmla="*/ 28 h 98"/>
                <a:gd name="T14" fmla="*/ 98 w 98"/>
                <a:gd name="T15" fmla="*/ 48 h 98"/>
                <a:gd name="T16" fmla="*/ 92 w 98"/>
                <a:gd name="T17" fmla="*/ 70 h 98"/>
                <a:gd name="T18" fmla="*/ 78 w 98"/>
                <a:gd name="T19" fmla="*/ 87 h 98"/>
                <a:gd name="T20" fmla="*/ 59 w 98"/>
                <a:gd name="T21" fmla="*/ 98 h 98"/>
                <a:gd name="T22" fmla="*/ 36 w 98"/>
                <a:gd name="T23" fmla="*/ 98 h 98"/>
                <a:gd name="T24" fmla="*/ 17 w 98"/>
                <a:gd name="T25" fmla="*/ 87 h 98"/>
                <a:gd name="T26" fmla="*/ 3 w 98"/>
                <a:gd name="T27" fmla="*/ 70 h 98"/>
                <a:gd name="T28" fmla="*/ 0 w 98"/>
                <a:gd name="T29" fmla="*/ 48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98"/>
                <a:gd name="T47" fmla="*/ 98 w 98"/>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98">
                  <a:moveTo>
                    <a:pt x="0" y="48"/>
                  </a:moveTo>
                  <a:lnTo>
                    <a:pt x="3" y="28"/>
                  </a:lnTo>
                  <a:lnTo>
                    <a:pt x="17" y="8"/>
                  </a:lnTo>
                  <a:lnTo>
                    <a:pt x="36" y="0"/>
                  </a:lnTo>
                  <a:lnTo>
                    <a:pt x="59" y="0"/>
                  </a:lnTo>
                  <a:lnTo>
                    <a:pt x="78" y="8"/>
                  </a:lnTo>
                  <a:lnTo>
                    <a:pt x="92" y="28"/>
                  </a:lnTo>
                  <a:lnTo>
                    <a:pt x="98" y="48"/>
                  </a:lnTo>
                  <a:lnTo>
                    <a:pt x="92" y="70"/>
                  </a:lnTo>
                  <a:lnTo>
                    <a:pt x="78" y="87"/>
                  </a:lnTo>
                  <a:lnTo>
                    <a:pt x="59" y="98"/>
                  </a:lnTo>
                  <a:lnTo>
                    <a:pt x="36" y="98"/>
                  </a:lnTo>
                  <a:lnTo>
                    <a:pt x="17" y="87"/>
                  </a:lnTo>
                  <a:lnTo>
                    <a:pt x="3" y="70"/>
                  </a:lnTo>
                  <a:lnTo>
                    <a:pt x="0" y="48"/>
                  </a:lnTo>
                  <a:close/>
                </a:path>
              </a:pathLst>
            </a:custGeom>
            <a:solidFill>
              <a:srgbClr val="FFFFFF"/>
            </a:solidFill>
            <a:ln w="12700">
              <a:solidFill>
                <a:srgbClr val="000000"/>
              </a:solidFill>
              <a:prstDash val="solid"/>
              <a:round/>
              <a:headEnd/>
              <a:tailEnd/>
            </a:ln>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8" name="Freeform 34"/>
            <p:cNvSpPr>
              <a:spLocks/>
            </p:cNvSpPr>
            <p:nvPr/>
          </p:nvSpPr>
          <p:spPr bwMode="auto">
            <a:xfrm>
              <a:off x="2739" y="3278"/>
              <a:ext cx="100" cy="98"/>
            </a:xfrm>
            <a:custGeom>
              <a:avLst/>
              <a:gdLst>
                <a:gd name="T0" fmla="*/ 0 w 100"/>
                <a:gd name="T1" fmla="*/ 48 h 98"/>
                <a:gd name="T2" fmla="*/ 5 w 100"/>
                <a:gd name="T3" fmla="*/ 28 h 98"/>
                <a:gd name="T4" fmla="*/ 19 w 100"/>
                <a:gd name="T5" fmla="*/ 11 h 98"/>
                <a:gd name="T6" fmla="*/ 39 w 100"/>
                <a:gd name="T7" fmla="*/ 0 h 98"/>
                <a:gd name="T8" fmla="*/ 61 w 100"/>
                <a:gd name="T9" fmla="*/ 0 h 98"/>
                <a:gd name="T10" fmla="*/ 81 w 100"/>
                <a:gd name="T11" fmla="*/ 11 h 98"/>
                <a:gd name="T12" fmla="*/ 95 w 100"/>
                <a:gd name="T13" fmla="*/ 28 h 98"/>
                <a:gd name="T14" fmla="*/ 100 w 100"/>
                <a:gd name="T15" fmla="*/ 48 h 98"/>
                <a:gd name="T16" fmla="*/ 95 w 100"/>
                <a:gd name="T17" fmla="*/ 70 h 98"/>
                <a:gd name="T18" fmla="*/ 81 w 100"/>
                <a:gd name="T19" fmla="*/ 87 h 98"/>
                <a:gd name="T20" fmla="*/ 61 w 100"/>
                <a:gd name="T21" fmla="*/ 98 h 98"/>
                <a:gd name="T22" fmla="*/ 39 w 100"/>
                <a:gd name="T23" fmla="*/ 98 h 98"/>
                <a:gd name="T24" fmla="*/ 19 w 100"/>
                <a:gd name="T25" fmla="*/ 87 h 98"/>
                <a:gd name="T26" fmla="*/ 5 w 100"/>
                <a:gd name="T27" fmla="*/ 70 h 98"/>
                <a:gd name="T28" fmla="*/ 0 w 100"/>
                <a:gd name="T29" fmla="*/ 48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
                <a:gd name="T46" fmla="*/ 0 h 98"/>
                <a:gd name="T47" fmla="*/ 100 w 100"/>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 h="98">
                  <a:moveTo>
                    <a:pt x="0" y="48"/>
                  </a:moveTo>
                  <a:lnTo>
                    <a:pt x="5" y="28"/>
                  </a:lnTo>
                  <a:lnTo>
                    <a:pt x="19" y="11"/>
                  </a:lnTo>
                  <a:lnTo>
                    <a:pt x="39" y="0"/>
                  </a:lnTo>
                  <a:lnTo>
                    <a:pt x="61" y="0"/>
                  </a:lnTo>
                  <a:lnTo>
                    <a:pt x="81" y="11"/>
                  </a:lnTo>
                  <a:lnTo>
                    <a:pt x="95" y="28"/>
                  </a:lnTo>
                  <a:lnTo>
                    <a:pt x="100" y="48"/>
                  </a:lnTo>
                  <a:lnTo>
                    <a:pt x="95" y="70"/>
                  </a:lnTo>
                  <a:lnTo>
                    <a:pt x="81" y="87"/>
                  </a:lnTo>
                  <a:lnTo>
                    <a:pt x="61" y="98"/>
                  </a:lnTo>
                  <a:lnTo>
                    <a:pt x="39" y="98"/>
                  </a:lnTo>
                  <a:lnTo>
                    <a:pt x="19" y="87"/>
                  </a:lnTo>
                  <a:lnTo>
                    <a:pt x="5" y="70"/>
                  </a:lnTo>
                  <a:lnTo>
                    <a:pt x="0" y="48"/>
                  </a:lnTo>
                  <a:close/>
                </a:path>
              </a:pathLst>
            </a:custGeom>
            <a:solidFill>
              <a:srgbClr val="FFFFFF"/>
            </a:solidFill>
            <a:ln w="12700">
              <a:solidFill>
                <a:srgbClr val="000000"/>
              </a:solidFill>
              <a:prstDash val="solid"/>
              <a:round/>
              <a:headEnd/>
              <a:tailEnd/>
            </a:ln>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9" name="Freeform 35"/>
            <p:cNvSpPr>
              <a:spLocks/>
            </p:cNvSpPr>
            <p:nvPr/>
          </p:nvSpPr>
          <p:spPr bwMode="auto">
            <a:xfrm>
              <a:off x="1766" y="2106"/>
              <a:ext cx="98" cy="95"/>
            </a:xfrm>
            <a:custGeom>
              <a:avLst/>
              <a:gdLst>
                <a:gd name="T0" fmla="*/ 0 w 98"/>
                <a:gd name="T1" fmla="*/ 48 h 95"/>
                <a:gd name="T2" fmla="*/ 5 w 98"/>
                <a:gd name="T3" fmla="*/ 28 h 95"/>
                <a:gd name="T4" fmla="*/ 19 w 98"/>
                <a:gd name="T5" fmla="*/ 9 h 95"/>
                <a:gd name="T6" fmla="*/ 39 w 98"/>
                <a:gd name="T7" fmla="*/ 0 h 95"/>
                <a:gd name="T8" fmla="*/ 61 w 98"/>
                <a:gd name="T9" fmla="*/ 0 h 95"/>
                <a:gd name="T10" fmla="*/ 81 w 98"/>
                <a:gd name="T11" fmla="*/ 9 h 95"/>
                <a:gd name="T12" fmla="*/ 95 w 98"/>
                <a:gd name="T13" fmla="*/ 28 h 95"/>
                <a:gd name="T14" fmla="*/ 98 w 98"/>
                <a:gd name="T15" fmla="*/ 48 h 95"/>
                <a:gd name="T16" fmla="*/ 95 w 98"/>
                <a:gd name="T17" fmla="*/ 70 h 95"/>
                <a:gd name="T18" fmla="*/ 81 w 98"/>
                <a:gd name="T19" fmla="*/ 87 h 95"/>
                <a:gd name="T20" fmla="*/ 61 w 98"/>
                <a:gd name="T21" fmla="*/ 95 h 95"/>
                <a:gd name="T22" fmla="*/ 39 w 98"/>
                <a:gd name="T23" fmla="*/ 95 h 95"/>
                <a:gd name="T24" fmla="*/ 19 w 98"/>
                <a:gd name="T25" fmla="*/ 87 h 95"/>
                <a:gd name="T26" fmla="*/ 5 w 98"/>
                <a:gd name="T27" fmla="*/ 70 h 95"/>
                <a:gd name="T28" fmla="*/ 0 w 98"/>
                <a:gd name="T29" fmla="*/ 48 h 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95"/>
                <a:gd name="T47" fmla="*/ 98 w 98"/>
                <a:gd name="T48" fmla="*/ 95 h 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95">
                  <a:moveTo>
                    <a:pt x="0" y="48"/>
                  </a:moveTo>
                  <a:lnTo>
                    <a:pt x="5" y="28"/>
                  </a:lnTo>
                  <a:lnTo>
                    <a:pt x="19" y="9"/>
                  </a:lnTo>
                  <a:lnTo>
                    <a:pt x="39" y="0"/>
                  </a:lnTo>
                  <a:lnTo>
                    <a:pt x="61" y="0"/>
                  </a:lnTo>
                  <a:lnTo>
                    <a:pt x="81" y="9"/>
                  </a:lnTo>
                  <a:lnTo>
                    <a:pt x="95" y="28"/>
                  </a:lnTo>
                  <a:lnTo>
                    <a:pt x="98" y="48"/>
                  </a:lnTo>
                  <a:lnTo>
                    <a:pt x="95" y="70"/>
                  </a:lnTo>
                  <a:lnTo>
                    <a:pt x="81" y="87"/>
                  </a:lnTo>
                  <a:lnTo>
                    <a:pt x="61" y="95"/>
                  </a:lnTo>
                  <a:lnTo>
                    <a:pt x="39" y="95"/>
                  </a:lnTo>
                  <a:lnTo>
                    <a:pt x="19" y="87"/>
                  </a:lnTo>
                  <a:lnTo>
                    <a:pt x="5" y="70"/>
                  </a:lnTo>
                  <a:lnTo>
                    <a:pt x="0" y="48"/>
                  </a:lnTo>
                  <a:close/>
                </a:path>
              </a:pathLst>
            </a:custGeom>
            <a:solidFill>
              <a:srgbClr val="FFFFFF"/>
            </a:solidFill>
            <a:ln w="12700">
              <a:solidFill>
                <a:srgbClr val="000000"/>
              </a:solidFill>
              <a:prstDash val="solid"/>
              <a:round/>
              <a:headEnd/>
              <a:tailEnd/>
            </a:ln>
          </p:spPr>
          <p:txBody>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0" name="Rectangle 36"/>
            <p:cNvSpPr>
              <a:spLocks noChangeArrowheads="1"/>
            </p:cNvSpPr>
            <p:nvPr/>
          </p:nvSpPr>
          <p:spPr bwMode="auto">
            <a:xfrm rot="16200000">
              <a:off x="3340" y="3035"/>
              <a:ext cx="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2600" b="0">
                  <a:solidFill>
                    <a:srgbClr val="000000"/>
                  </a:solidFill>
                  <a:latin typeface="Times New Roman" panose="02020603050405020304" pitchFamily="18" charset="0"/>
                  <a:ea typeface="微软雅黑" panose="020B0503020204020204" pitchFamily="34" charset="-122"/>
                  <a:cs typeface="+mn-ea"/>
                  <a:sym typeface="Times New Roman" panose="02020603050405020304" pitchFamily="18" charset="0"/>
                </a:rPr>
                <a:t>δ</a:t>
              </a:r>
              <a:endParaRPr lang="en-US" altLang="zh-CN" sz="2800" b="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1" name="Rectangle 37"/>
            <p:cNvSpPr>
              <a:spLocks noChangeArrowheads="1"/>
            </p:cNvSpPr>
            <p:nvPr/>
          </p:nvSpPr>
          <p:spPr bwMode="auto">
            <a:xfrm rot="16200000">
              <a:off x="3376" y="2930"/>
              <a:ext cx="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1800" b="0">
                  <a:solidFill>
                    <a:srgbClr val="000000"/>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en-US" altLang="zh-CN" sz="2800" b="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2" name="Rectangle 38"/>
            <p:cNvSpPr>
              <a:spLocks noChangeArrowheads="1"/>
            </p:cNvSpPr>
            <p:nvPr/>
          </p:nvSpPr>
          <p:spPr bwMode="auto">
            <a:xfrm>
              <a:off x="2976" y="2615"/>
              <a:ext cx="1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2600" b="0">
                  <a:solidFill>
                    <a:srgbClr val="000000"/>
                  </a:solidFill>
                  <a:latin typeface="Times New Roman" panose="02020603050405020304" pitchFamily="18" charset="0"/>
                  <a:ea typeface="微软雅黑" panose="020B0503020204020204" pitchFamily="34" charset="-122"/>
                  <a:cs typeface="+mn-ea"/>
                  <a:sym typeface="Times New Roman" panose="02020603050405020304" pitchFamily="18" charset="0"/>
                </a:rPr>
                <a:t>A</a:t>
              </a:r>
              <a:endParaRPr lang="en-US" altLang="zh-CN" sz="2800" b="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3" name="Rectangle 39"/>
            <p:cNvSpPr>
              <a:spLocks noChangeArrowheads="1"/>
            </p:cNvSpPr>
            <p:nvPr/>
          </p:nvSpPr>
          <p:spPr bwMode="auto">
            <a:xfrm>
              <a:off x="2881" y="3325"/>
              <a:ext cx="2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2600" b="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en-US" altLang="zh-CN" sz="2600" b="0" baseline="-2500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en-US" altLang="zh-CN" sz="2800" b="0" baseline="-2500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4" name="Rectangle 40"/>
            <p:cNvSpPr>
              <a:spLocks noChangeArrowheads="1"/>
            </p:cNvSpPr>
            <p:nvPr/>
          </p:nvSpPr>
          <p:spPr bwMode="auto">
            <a:xfrm>
              <a:off x="2596" y="3566"/>
              <a:ext cx="12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2800" b="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p>
          </p:txBody>
        </p:sp>
        <p:sp>
          <p:nvSpPr>
            <p:cNvPr id="145" name="Rectangle 41"/>
            <p:cNvSpPr>
              <a:spLocks noChangeArrowheads="1"/>
            </p:cNvSpPr>
            <p:nvPr/>
          </p:nvSpPr>
          <p:spPr bwMode="auto">
            <a:xfrm>
              <a:off x="3002" y="2979"/>
              <a:ext cx="12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2800" b="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p>
          </p:txBody>
        </p:sp>
        <p:sp>
          <p:nvSpPr>
            <p:cNvPr id="146" name="Rectangle 42"/>
            <p:cNvSpPr>
              <a:spLocks noChangeArrowheads="1"/>
            </p:cNvSpPr>
            <p:nvPr/>
          </p:nvSpPr>
          <p:spPr bwMode="auto">
            <a:xfrm>
              <a:off x="1894" y="1939"/>
              <a:ext cx="1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2600" b="0">
                  <a:solidFill>
                    <a:srgbClr val="000000"/>
                  </a:solidFill>
                  <a:latin typeface="Times New Roman" panose="02020603050405020304" pitchFamily="18" charset="0"/>
                  <a:ea typeface="微软雅黑" panose="020B0503020204020204" pitchFamily="34" charset="-122"/>
                  <a:cs typeface="+mn-ea"/>
                  <a:sym typeface="Times New Roman" panose="02020603050405020304" pitchFamily="18" charset="0"/>
                </a:rPr>
                <a:t>B</a:t>
              </a:r>
              <a:endParaRPr lang="en-US" altLang="zh-CN" sz="2800" b="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7" name="Rectangle 43"/>
            <p:cNvSpPr>
              <a:spLocks noChangeArrowheads="1"/>
            </p:cNvSpPr>
            <p:nvPr/>
          </p:nvSpPr>
          <p:spPr bwMode="auto">
            <a:xfrm>
              <a:off x="1830" y="2940"/>
              <a:ext cx="1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20000"/>
                </a:spcBef>
                <a:buFont typeface="Monotype Sorts" pitchFamily="2" charset="2"/>
                <a:buNone/>
              </a:pPr>
              <a:r>
                <a:rPr lang="en-US" altLang="zh-CN" sz="2600" b="0">
                  <a:solidFill>
                    <a:srgbClr val="000000"/>
                  </a:solidFill>
                  <a:latin typeface="Times New Roman" panose="02020603050405020304" pitchFamily="18" charset="0"/>
                  <a:ea typeface="微软雅黑" panose="020B0503020204020204" pitchFamily="34" charset="-122"/>
                  <a:cs typeface="+mn-ea"/>
                  <a:sym typeface="Times New Roman" panose="02020603050405020304" pitchFamily="18" charset="0"/>
                </a:rPr>
                <a:t>C</a:t>
              </a:r>
              <a:endParaRPr lang="en-US" altLang="zh-CN" sz="2800" b="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7" y="177189"/>
            <a:ext cx="1826141"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基本</a:t>
            </a:r>
            <a:r>
              <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假设</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文本框 1"/>
          <p:cNvSpPr txBox="1"/>
          <p:nvPr/>
        </p:nvSpPr>
        <p:spPr>
          <a:xfrm>
            <a:off x="322810" y="960960"/>
            <a:ext cx="12279973" cy="2308324"/>
          </a:xfrm>
          <a:prstGeom prst="rect">
            <a:avLst/>
          </a:prstGeom>
          <a:noFill/>
        </p:spPr>
        <p:txBody>
          <a:bodyPr wrap="square" rtlCol="0">
            <a:spAutoFit/>
          </a:bodyPr>
          <a:lstStyle/>
          <a:p>
            <a:r>
              <a:rPr lang="zh-CN" altLang="en-US" sz="24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材料力学基本假设：</a:t>
            </a:r>
            <a:endParaRPr lang="en-US" altLang="zh-CN" sz="24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42900" indent="-342900">
              <a:buFont typeface="+mj-lt"/>
              <a:buAutoNum type="arabicPeriod"/>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连续性假设：认为变形固体整个体积内都被物质</a:t>
            </a:r>
            <a:r>
              <a:rPr lang="zh-CN" altLang="en-US" sz="20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连续地</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充满，没有空隙和裂缝。可以引入无限小概念，</a:t>
            </a:r>
            <a:r>
              <a:rPr lang="zh-CN" altLang="en-US" sz="20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可以进行</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极限、积分、微分的运算。</a:t>
            </a:r>
          </a:p>
          <a:p>
            <a:pPr marL="342900" indent="-342900">
              <a:buFont typeface="+mj-lt"/>
              <a:buAutoNum type="arabicPeriod"/>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均匀性假设：物体内各点处的性质处处相同。</a:t>
            </a:r>
          </a:p>
          <a:p>
            <a:pPr marL="342900" indent="-342900">
              <a:buFont typeface="+mj-lt"/>
              <a:buAutoNum type="arabicPeriod"/>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各向同性假设：微观各向异性， 宏观各向同性。</a:t>
            </a:r>
          </a:p>
          <a:p>
            <a:pPr marL="342900" indent="-342900">
              <a:buFont typeface="+mj-lt"/>
              <a:buAutoNum type="arabicPeriod"/>
            </a:pP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小变形假设：物体的几何形状及尺寸的改变与其总尺寸相比是很微小</a:t>
            </a:r>
            <a:r>
              <a:rPr lang="zh-CN" altLang="en-US" sz="20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的（</a:t>
            </a:r>
            <a:r>
              <a:rPr lang="zh-CN" altLang="en-US" sz="20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小变形假设允许</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以变形前的受力分析</a:t>
            </a:r>
            <a:r>
              <a:rPr lang="zh-CN" altLang="en-US" sz="20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代替</a:t>
            </a:r>
            <a:r>
              <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rPr>
              <a:t>变形后的受力</a:t>
            </a:r>
            <a:r>
              <a:rPr lang="zh-CN" altLang="en-US" sz="20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分析）。</a:t>
            </a:r>
            <a:endParaRPr lang="zh-CN" altLang="en-US" sz="20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Text Box 6"/>
          <p:cNvSpPr txBox="1">
            <a:spLocks noChangeArrowheads="1"/>
          </p:cNvSpPr>
          <p:nvPr/>
        </p:nvSpPr>
        <p:spPr bwMode="auto">
          <a:xfrm>
            <a:off x="358321" y="3256285"/>
            <a:ext cx="868569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spcBef>
                <a:spcPct val="50000"/>
              </a:spcBef>
              <a:buClr>
                <a:srgbClr val="FF9900"/>
              </a:buClr>
              <a:buFont typeface="Wingdings" panose="05000000000000000000" pitchFamily="2" charset="2"/>
              <a:buChar char="u"/>
            </a:pPr>
            <a:r>
              <a:rPr lang="zh-CN" altLang="en-US" dirty="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绝大多数工程材料的弹性变形都是小变形</a:t>
            </a:r>
            <a:r>
              <a:rPr lang="zh-CN" altLang="en-US" dirty="0" smtClean="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en-US" altLang="zh-CN" dirty="0" smtClean="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eaLnBrk="1" hangingPunct="1">
              <a:spcBef>
                <a:spcPct val="50000"/>
              </a:spcBef>
              <a:buClr>
                <a:srgbClr val="FF9900"/>
              </a:buClr>
              <a:buFont typeface="Wingdings" panose="05000000000000000000" pitchFamily="2" charset="2"/>
              <a:buChar char="u"/>
            </a:pPr>
            <a:r>
              <a:rPr lang="zh-CN" altLang="en-US" dirty="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在计算构件所受的力时，可按构件原始尺寸计算</a:t>
            </a:r>
            <a:r>
              <a:rPr lang="zh-CN" altLang="en-US" dirty="0" smtClean="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dirty="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3" name="组合 2"/>
          <p:cNvGrpSpPr/>
          <p:nvPr/>
        </p:nvGrpSpPr>
        <p:grpSpPr>
          <a:xfrm>
            <a:off x="6547688" y="4370515"/>
            <a:ext cx="2054225" cy="2233634"/>
            <a:chOff x="7797527" y="3687267"/>
            <a:chExt cx="2054225" cy="2233634"/>
          </a:xfrm>
        </p:grpSpPr>
        <p:grpSp>
          <p:nvGrpSpPr>
            <p:cNvPr id="94" name="Group 44"/>
            <p:cNvGrpSpPr>
              <a:grpSpLocks/>
            </p:cNvGrpSpPr>
            <p:nvPr/>
          </p:nvGrpSpPr>
          <p:grpSpPr bwMode="auto">
            <a:xfrm>
              <a:off x="7797527" y="3687267"/>
              <a:ext cx="2054225" cy="1525588"/>
              <a:chOff x="2218" y="2351"/>
              <a:chExt cx="1294" cy="961"/>
            </a:xfrm>
          </p:grpSpPr>
          <p:graphicFrame>
            <p:nvGraphicFramePr>
              <p:cNvPr id="95" name="Object 45"/>
              <p:cNvGraphicFramePr>
                <a:graphicFrameLocks noChangeAspect="1"/>
              </p:cNvGraphicFramePr>
              <p:nvPr/>
            </p:nvGraphicFramePr>
            <p:xfrm>
              <a:off x="3264" y="2976"/>
              <a:ext cx="248" cy="248"/>
            </p:xfrm>
            <a:graphic>
              <a:graphicData uri="http://schemas.openxmlformats.org/presentationml/2006/ole">
                <mc:AlternateContent xmlns:mc="http://schemas.openxmlformats.org/markup-compatibility/2006">
                  <mc:Choice xmlns:v="urn:schemas-microsoft-com:vml" Requires="v">
                    <p:oleObj spid="_x0000_s56134" name="Equation" r:id="rId7" imgW="164880" imgH="164880" progId="Equation.3">
                      <p:embed/>
                    </p:oleObj>
                  </mc:Choice>
                  <mc:Fallback>
                    <p:oleObj name="Equation" r:id="rId7" imgW="164880" imgH="164880" progId="Equation.3">
                      <p:embed/>
                      <p:pic>
                        <p:nvPicPr>
                          <p:cNvPr id="14340"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4" y="2976"/>
                            <a:ext cx="24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6" name="Group 46"/>
              <p:cNvGrpSpPr>
                <a:grpSpLocks/>
              </p:cNvGrpSpPr>
              <p:nvPr/>
            </p:nvGrpSpPr>
            <p:grpSpPr bwMode="auto">
              <a:xfrm>
                <a:off x="2218" y="2351"/>
                <a:ext cx="1190" cy="961"/>
                <a:chOff x="2218" y="2351"/>
                <a:chExt cx="1190" cy="961"/>
              </a:xfrm>
            </p:grpSpPr>
            <p:sp>
              <p:nvSpPr>
                <p:cNvPr id="97" name="Line 47"/>
                <p:cNvSpPr>
                  <a:spLocks noChangeShapeType="1"/>
                </p:cNvSpPr>
                <p:nvPr/>
              </p:nvSpPr>
              <p:spPr bwMode="auto">
                <a:xfrm>
                  <a:off x="2425" y="2857"/>
                  <a:ext cx="768" cy="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8" name="Line 48"/>
                <p:cNvSpPr>
                  <a:spLocks noChangeShapeType="1"/>
                </p:cNvSpPr>
                <p:nvPr/>
              </p:nvSpPr>
              <p:spPr bwMode="auto">
                <a:xfrm flipH="1" flipV="1">
                  <a:off x="2592" y="2496"/>
                  <a:ext cx="624" cy="384"/>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9" name="Line 49"/>
                <p:cNvSpPr>
                  <a:spLocks noChangeShapeType="1"/>
                </p:cNvSpPr>
                <p:nvPr/>
              </p:nvSpPr>
              <p:spPr bwMode="auto">
                <a:xfrm>
                  <a:off x="3193" y="2880"/>
                  <a:ext cx="0" cy="432"/>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00" name="Object 50"/>
                <p:cNvGraphicFramePr>
                  <a:graphicFrameLocks noChangeAspect="1"/>
                </p:cNvGraphicFramePr>
                <p:nvPr>
                  <p:extLst>
                    <p:ext uri="{D42A27DB-BD31-4B8C-83A1-F6EECF244321}">
                      <p14:modId xmlns:p14="http://schemas.microsoft.com/office/powerpoint/2010/main" val="3406357717"/>
                    </p:ext>
                  </p:extLst>
                </p:nvPr>
              </p:nvGraphicFramePr>
              <p:xfrm>
                <a:off x="2218" y="2351"/>
                <a:ext cx="381" cy="344"/>
              </p:xfrm>
              <a:graphic>
                <a:graphicData uri="http://schemas.openxmlformats.org/presentationml/2006/ole">
                  <mc:AlternateContent xmlns:mc="http://schemas.openxmlformats.org/markup-compatibility/2006">
                    <mc:Choice xmlns:v="urn:schemas-microsoft-com:vml" Requires="v">
                      <p:oleObj spid="_x0000_s56135" name="Equation" r:id="rId9" imgW="253800" imgH="228600" progId="Equation.DSMT4">
                        <p:embed/>
                      </p:oleObj>
                    </mc:Choice>
                    <mc:Fallback>
                      <p:oleObj name="Equation" r:id="rId9" imgW="253800" imgH="228600" progId="Equation.DSMT4">
                        <p:embed/>
                        <p:pic>
                          <p:nvPicPr>
                            <p:cNvPr id="14341" name="Object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8" y="2351"/>
                              <a:ext cx="381"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 name="Object 51"/>
                <p:cNvGraphicFramePr>
                  <a:graphicFrameLocks noChangeAspect="1"/>
                </p:cNvGraphicFramePr>
                <p:nvPr/>
              </p:nvGraphicFramePr>
              <p:xfrm>
                <a:off x="2326" y="2879"/>
                <a:ext cx="400" cy="344"/>
              </p:xfrm>
              <a:graphic>
                <a:graphicData uri="http://schemas.openxmlformats.org/presentationml/2006/ole">
                  <mc:AlternateContent xmlns:mc="http://schemas.openxmlformats.org/markup-compatibility/2006">
                    <mc:Choice xmlns:v="urn:schemas-microsoft-com:vml" Requires="v">
                      <p:oleObj spid="_x0000_s56136" name="Equation" r:id="rId11" imgW="266400" imgH="228600" progId="Equation.DSMT4">
                        <p:embed/>
                      </p:oleObj>
                    </mc:Choice>
                    <mc:Fallback>
                      <p:oleObj name="Equation" r:id="rId11" imgW="266400" imgH="228600" progId="Equation.DSMT4">
                        <p:embed/>
                        <p:pic>
                          <p:nvPicPr>
                            <p:cNvPr id="14342" name="Object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6" y="2879"/>
                              <a:ext cx="400"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 name="Group 52"/>
                <p:cNvGrpSpPr>
                  <a:grpSpLocks/>
                </p:cNvGrpSpPr>
                <p:nvPr/>
              </p:nvGrpSpPr>
              <p:grpSpPr bwMode="auto">
                <a:xfrm>
                  <a:off x="3168" y="2592"/>
                  <a:ext cx="240" cy="478"/>
                  <a:chOff x="3168" y="1912"/>
                  <a:chExt cx="240" cy="478"/>
                </a:xfrm>
              </p:grpSpPr>
              <p:sp>
                <p:nvSpPr>
                  <p:cNvPr id="106" name="Oval 53"/>
                  <p:cNvSpPr>
                    <a:spLocks noChangeArrowheads="1"/>
                  </p:cNvSpPr>
                  <p:nvPr/>
                </p:nvSpPr>
                <p:spPr bwMode="auto">
                  <a:xfrm>
                    <a:off x="3168" y="1979"/>
                    <a:ext cx="161" cy="411"/>
                  </a:xfrm>
                  <a:prstGeom prst="ellipse">
                    <a:avLst/>
                  </a:prstGeom>
                  <a:solidFill>
                    <a:schemeClr val="bg1"/>
                  </a:solidFill>
                  <a:ln w="28575">
                    <a:solidFill>
                      <a:schemeClr val="tx1"/>
                    </a:solidFill>
                    <a:round/>
                    <a:headEnd/>
                    <a:tailEnd/>
                  </a:ln>
                </p:spPr>
                <p:txBody>
                  <a:bodyPr wrap="none" lIns="90000" tIns="46800" rIns="90000" bIns="46800" anchor="ct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07" name="Object 54"/>
                  <p:cNvGraphicFramePr>
                    <a:graphicFrameLocks noChangeAspect="1"/>
                  </p:cNvGraphicFramePr>
                  <p:nvPr/>
                </p:nvGraphicFramePr>
                <p:xfrm>
                  <a:off x="3179" y="1912"/>
                  <a:ext cx="229" cy="248"/>
                </p:xfrm>
                <a:graphic>
                  <a:graphicData uri="http://schemas.openxmlformats.org/presentationml/2006/ole">
                    <mc:AlternateContent xmlns:mc="http://schemas.openxmlformats.org/markup-compatibility/2006">
                      <mc:Choice xmlns:v="urn:schemas-microsoft-com:vml" Requires="v">
                        <p:oleObj spid="_x0000_s56137" name="Equation" r:id="rId13" imgW="152280" imgH="164880" progId="Equation.3">
                          <p:embed/>
                        </p:oleObj>
                      </mc:Choice>
                      <mc:Fallback>
                        <p:oleObj name="Equation" r:id="rId13" imgW="152280" imgH="164880" progId="Equation.3">
                          <p:embed/>
                          <p:pic>
                            <p:nvPicPr>
                              <p:cNvPr id="14344" name="Object 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9" y="1912"/>
                                <a:ext cx="22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3" name="Group 55"/>
                <p:cNvGrpSpPr>
                  <a:grpSpLocks/>
                </p:cNvGrpSpPr>
                <p:nvPr/>
              </p:nvGrpSpPr>
              <p:grpSpPr bwMode="auto">
                <a:xfrm>
                  <a:off x="2688" y="2640"/>
                  <a:ext cx="240" cy="282"/>
                  <a:chOff x="2688" y="1968"/>
                  <a:chExt cx="240" cy="282"/>
                </a:xfrm>
              </p:grpSpPr>
              <p:sp>
                <p:nvSpPr>
                  <p:cNvPr id="104" name="Freeform 56"/>
                  <p:cNvSpPr>
                    <a:spLocks/>
                  </p:cNvSpPr>
                  <p:nvPr/>
                </p:nvSpPr>
                <p:spPr bwMode="auto">
                  <a:xfrm>
                    <a:off x="2872" y="2016"/>
                    <a:ext cx="56" cy="234"/>
                  </a:xfrm>
                  <a:custGeom>
                    <a:avLst/>
                    <a:gdLst>
                      <a:gd name="T0" fmla="*/ 56 w 56"/>
                      <a:gd name="T1" fmla="*/ 0 h 192"/>
                      <a:gd name="T2" fmla="*/ 8 w 56"/>
                      <a:gd name="T3" fmla="*/ 96 h 192"/>
                      <a:gd name="T4" fmla="*/ 8 w 56"/>
                      <a:gd name="T5" fmla="*/ 192 h 192"/>
                      <a:gd name="T6" fmla="*/ 0 60000 65536"/>
                      <a:gd name="T7" fmla="*/ 0 60000 65536"/>
                      <a:gd name="T8" fmla="*/ 0 60000 65536"/>
                      <a:gd name="T9" fmla="*/ 0 w 56"/>
                      <a:gd name="T10" fmla="*/ 0 h 192"/>
                      <a:gd name="T11" fmla="*/ 56 w 56"/>
                      <a:gd name="T12" fmla="*/ 192 h 192"/>
                    </a:gdLst>
                    <a:ahLst/>
                    <a:cxnLst>
                      <a:cxn ang="T6">
                        <a:pos x="T0" y="T1"/>
                      </a:cxn>
                      <a:cxn ang="T7">
                        <a:pos x="T2" y="T3"/>
                      </a:cxn>
                      <a:cxn ang="T8">
                        <a:pos x="T4" y="T5"/>
                      </a:cxn>
                    </a:cxnLst>
                    <a:rect l="T9" t="T10" r="T11" b="T12"/>
                    <a:pathLst>
                      <a:path w="56" h="192">
                        <a:moveTo>
                          <a:pt x="56" y="0"/>
                        </a:moveTo>
                        <a:cubicBezTo>
                          <a:pt x="36" y="32"/>
                          <a:pt x="16" y="64"/>
                          <a:pt x="8" y="96"/>
                        </a:cubicBezTo>
                        <a:cubicBezTo>
                          <a:pt x="0" y="128"/>
                          <a:pt x="8" y="176"/>
                          <a:pt x="8" y="192"/>
                        </a:cubicBezTo>
                      </a:path>
                    </a:pathLst>
                  </a:custGeom>
                  <a:noFill/>
                  <a:ln w="25400" cap="flat" cmpd="sng">
                    <a:solidFill>
                      <a:schemeClr val="tx1"/>
                    </a:solidFill>
                    <a:prstDash val="solid"/>
                    <a:round/>
                    <a:headEnd type="none" w="med" len="med"/>
                    <a:tailEnd type="none" w="sm" len="lg"/>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05" name="Object 57"/>
                  <p:cNvGraphicFramePr>
                    <a:graphicFrameLocks noChangeAspect="1"/>
                  </p:cNvGraphicFramePr>
                  <p:nvPr/>
                </p:nvGraphicFramePr>
                <p:xfrm>
                  <a:off x="2688" y="1968"/>
                  <a:ext cx="149" cy="208"/>
                </p:xfrm>
                <a:graphic>
                  <a:graphicData uri="http://schemas.openxmlformats.org/presentationml/2006/ole">
                    <mc:AlternateContent xmlns:mc="http://schemas.openxmlformats.org/markup-compatibility/2006">
                      <mc:Choice xmlns:v="urn:schemas-microsoft-com:vml" Requires="v">
                        <p:oleObj spid="_x0000_s56138" name="Equation" r:id="rId15" imgW="126720" imgH="177480" progId="Equation.DSMT4">
                          <p:embed/>
                        </p:oleObj>
                      </mc:Choice>
                      <mc:Fallback>
                        <p:oleObj name="Equation" r:id="rId15" imgW="126720" imgH="177480" progId="Equation.DSMT4">
                          <p:embed/>
                          <p:pic>
                            <p:nvPicPr>
                              <p:cNvPr id="14343" name="Object 5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8" y="1968"/>
                                <a:ext cx="149"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nvGrpSpPr>
            <p:cNvPr id="111" name="Group 64"/>
            <p:cNvGrpSpPr>
              <a:grpSpLocks/>
            </p:cNvGrpSpPr>
            <p:nvPr/>
          </p:nvGrpSpPr>
          <p:grpSpPr bwMode="auto">
            <a:xfrm>
              <a:off x="7990408" y="5525613"/>
              <a:ext cx="1490663" cy="395288"/>
              <a:chOff x="2109" y="3612"/>
              <a:chExt cx="939" cy="249"/>
            </a:xfrm>
          </p:grpSpPr>
          <p:graphicFrame>
            <p:nvGraphicFramePr>
              <p:cNvPr id="112" name="Object 62"/>
              <p:cNvGraphicFramePr>
                <a:graphicFrameLocks noChangeAspect="1"/>
              </p:cNvGraphicFramePr>
              <p:nvPr/>
            </p:nvGraphicFramePr>
            <p:xfrm>
              <a:off x="2653" y="3612"/>
              <a:ext cx="395" cy="240"/>
            </p:xfrm>
            <a:graphic>
              <a:graphicData uri="http://schemas.openxmlformats.org/presentationml/2006/ole">
                <mc:AlternateContent xmlns:mc="http://schemas.openxmlformats.org/markup-compatibility/2006">
                  <mc:Choice xmlns:v="urn:schemas-microsoft-com:vml" Requires="v">
                    <p:oleObj spid="_x0000_s56139" name="Equation" r:id="rId17" imgW="291960" imgH="177480" progId="Equation.3">
                      <p:embed/>
                    </p:oleObj>
                  </mc:Choice>
                  <mc:Fallback>
                    <p:oleObj name="Equation" r:id="rId17" imgW="291960" imgH="177480" progId="Equation.3">
                      <p:embed/>
                      <p:pic>
                        <p:nvPicPr>
                          <p:cNvPr id="14338" name="Object 6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3" y="3612"/>
                            <a:ext cx="3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63"/>
              <p:cNvGraphicFramePr>
                <a:graphicFrameLocks noChangeAspect="1"/>
              </p:cNvGraphicFramePr>
              <p:nvPr/>
            </p:nvGraphicFramePr>
            <p:xfrm>
              <a:off x="2109" y="3612"/>
              <a:ext cx="528" cy="249"/>
            </p:xfrm>
            <a:graphic>
              <a:graphicData uri="http://schemas.openxmlformats.org/presentationml/2006/ole">
                <mc:AlternateContent xmlns:mc="http://schemas.openxmlformats.org/markup-compatibility/2006">
                  <mc:Choice xmlns:v="urn:schemas-microsoft-com:vml" Requires="v">
                    <p:oleObj spid="_x0000_s56140" name="Equation" r:id="rId19" imgW="457200" imgH="215640" progId="Equation.DSMT4">
                      <p:embed/>
                    </p:oleObj>
                  </mc:Choice>
                  <mc:Fallback>
                    <p:oleObj name="Equation" r:id="rId19" imgW="457200" imgH="215640" progId="Equation.DSMT4">
                      <p:embed/>
                      <p:pic>
                        <p:nvPicPr>
                          <p:cNvPr id="14339" name="Object 6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09" y="3612"/>
                            <a:ext cx="528"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48" name="Group 61"/>
          <p:cNvGrpSpPr>
            <a:grpSpLocks/>
          </p:cNvGrpSpPr>
          <p:nvPr/>
        </p:nvGrpSpPr>
        <p:grpSpPr bwMode="auto">
          <a:xfrm>
            <a:off x="410830" y="5297629"/>
            <a:ext cx="5667953" cy="463551"/>
            <a:chOff x="975" y="3884"/>
            <a:chExt cx="4095" cy="292"/>
          </a:xfrm>
        </p:grpSpPr>
        <p:sp>
          <p:nvSpPr>
            <p:cNvPr id="149" name="Rectangle 58"/>
            <p:cNvSpPr>
              <a:spLocks noChangeArrowheads="1"/>
            </p:cNvSpPr>
            <p:nvPr/>
          </p:nvSpPr>
          <p:spPr bwMode="auto">
            <a:xfrm>
              <a:off x="975" y="3884"/>
              <a:ext cx="231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lIns="90000" tIns="46800" rIns="90000" bIns="4680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50000"/>
                </a:spcBef>
              </a:pPr>
              <a:r>
                <a:rPr lang="zh-CN" altLang="en-US" b="0">
                  <a:latin typeface="Times New Roman" panose="02020603050405020304" pitchFamily="18" charset="0"/>
                  <a:ea typeface="微软雅黑" panose="020B0503020204020204" pitchFamily="34" charset="-122"/>
                  <a:cs typeface="+mn-ea"/>
                  <a:sym typeface="Times New Roman" panose="02020603050405020304" pitchFamily="18" charset="0"/>
                </a:rPr>
                <a:t>求</a:t>
              </a:r>
              <a:r>
                <a:rPr lang="en-US" altLang="zh-CN" b="0" i="1">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b="0" i="1" baseline="-25000">
                  <a:latin typeface="Times New Roman" panose="02020603050405020304" pitchFamily="18" charset="0"/>
                  <a:ea typeface="微软雅黑" panose="020B0503020204020204" pitchFamily="34" charset="-122"/>
                  <a:cs typeface="+mn-ea"/>
                  <a:sym typeface="Times New Roman" panose="02020603050405020304" pitchFamily="18" charset="0"/>
                </a:rPr>
                <a:t>N1</a:t>
              </a:r>
              <a:r>
                <a:rPr lang="zh-CN" altLang="en-US" b="0" i="1">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2000" b="0" i="1">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i="1" baseline="-25000">
                  <a:latin typeface="Times New Roman" panose="02020603050405020304" pitchFamily="18" charset="0"/>
                  <a:ea typeface="微软雅黑" panose="020B0503020204020204" pitchFamily="34" charset="-122"/>
                  <a:cs typeface="+mn-ea"/>
                  <a:sym typeface="Times New Roman" panose="02020603050405020304" pitchFamily="18" charset="0"/>
                </a:rPr>
                <a:t>N1</a:t>
              </a:r>
              <a:r>
                <a:rPr lang="en-US" altLang="zh-CN" sz="1800" b="0" baseline="-2500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b="0">
                  <a:latin typeface="Times New Roman" panose="02020603050405020304" pitchFamily="18" charset="0"/>
                  <a:ea typeface="微软雅黑" panose="020B0503020204020204" pitchFamily="34" charset="-122"/>
                  <a:cs typeface="+mn-ea"/>
                  <a:sym typeface="Times New Roman" panose="02020603050405020304" pitchFamily="18" charset="0"/>
                </a:rPr>
                <a:t>时，仍可</a:t>
              </a:r>
            </a:p>
          </p:txBody>
        </p:sp>
        <p:sp>
          <p:nvSpPr>
            <p:cNvPr id="150" name="Rectangle 60"/>
            <p:cNvSpPr>
              <a:spLocks noChangeArrowheads="1"/>
            </p:cNvSpPr>
            <p:nvPr/>
          </p:nvSpPr>
          <p:spPr bwMode="auto">
            <a:xfrm>
              <a:off x="2925" y="3884"/>
              <a:ext cx="21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zh-CN" altLang="en-US"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按构件原始尺寸</a:t>
              </a:r>
              <a:r>
                <a:rPr lang="zh-CN" altLang="en-US"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计算</a:t>
              </a:r>
              <a:endParaRPr lang="zh-CN" altLang="en-US" dirty="0">
                <a:solidFill>
                  <a:srgbClr val="003399"/>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pic>
        <p:nvPicPr>
          <p:cNvPr id="15" name="音频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330319830"/>
      </p:ext>
    </p:extLst>
  </p:cSld>
  <p:clrMapOvr>
    <a:masterClrMapping/>
  </p:clrMapOvr>
  <mc:AlternateContent xmlns:mc="http://schemas.openxmlformats.org/markup-compatibility/2006" xmlns:p14="http://schemas.microsoft.com/office/powerpoint/2010/main">
    <mc:Choice Requires="p14">
      <p:transition p14:dur="0" advTm="30313"/>
    </mc:Choice>
    <mc:Fallback xmlns="">
      <p:transition advTm="30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5" y="177189"/>
            <a:ext cx="2236510"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圣维南原理</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11" name="Text Box 4"/>
          <p:cNvSpPr txBox="1">
            <a:spLocks noChangeArrowheads="1"/>
          </p:cNvSpPr>
          <p:nvPr/>
        </p:nvSpPr>
        <p:spPr bwMode="auto">
          <a:xfrm>
            <a:off x="1159567" y="1493994"/>
            <a:ext cx="4936607" cy="454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Dot"/>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None/>
            </a:pPr>
            <a:r>
              <a:rPr lang="zh-CN" altLang="en-US" sz="3600" b="1" dirty="0">
                <a:solidFill>
                  <a:srgbClr val="1CADE4"/>
                </a:solidFill>
                <a:ea typeface="微软雅黑" panose="020B0503020204020204" pitchFamily="34" charset="-122"/>
                <a:cs typeface="+mn-ea"/>
                <a:sym typeface="Times New Roman" panose="02020603050405020304" pitchFamily="18" charset="0"/>
              </a:rPr>
              <a:t>圣维南原理</a:t>
            </a:r>
            <a:r>
              <a:rPr lang="zh-CN" altLang="en-US" sz="3600" b="1" dirty="0" smtClean="0">
                <a:solidFill>
                  <a:srgbClr val="1CADE4"/>
                </a:solidFill>
                <a:ea typeface="微软雅黑" panose="020B0503020204020204" pitchFamily="34" charset="-122"/>
                <a:cs typeface="+mn-ea"/>
                <a:sym typeface="Times New Roman" panose="02020603050405020304" pitchFamily="18" charset="0"/>
              </a:rPr>
              <a:t>：</a:t>
            </a:r>
            <a:endParaRPr lang="en-US" altLang="zh-CN" sz="3600" b="1" dirty="0" smtClean="0">
              <a:solidFill>
                <a:srgbClr val="1CADE4"/>
              </a:solidFill>
              <a:ea typeface="微软雅黑" panose="020B0503020204020204" pitchFamily="34" charset="-122"/>
              <a:cs typeface="+mn-ea"/>
              <a:sym typeface="Times New Roman" panose="02020603050405020304" pitchFamily="18" charset="0"/>
            </a:endParaRPr>
          </a:p>
          <a:p>
            <a:pPr>
              <a:lnSpc>
                <a:spcPct val="120000"/>
              </a:lnSpc>
              <a:spcBef>
                <a:spcPct val="50000"/>
              </a:spcBef>
              <a:buNone/>
            </a:pPr>
            <a:r>
              <a:rPr lang="zh-CN" altLang="en-US" dirty="0" smtClean="0">
                <a:ea typeface="微软雅黑" panose="020B0503020204020204" pitchFamily="34" charset="-122"/>
                <a:cs typeface="+mn-ea"/>
                <a:sym typeface="Times New Roman" panose="02020603050405020304" pitchFamily="18" charset="0"/>
              </a:rPr>
              <a:t>作用</a:t>
            </a:r>
            <a:r>
              <a:rPr lang="zh-CN" altLang="en-US" dirty="0">
                <a:ea typeface="微软雅黑" panose="020B0503020204020204" pitchFamily="34" charset="-122"/>
                <a:cs typeface="+mn-ea"/>
                <a:sym typeface="Times New Roman" panose="02020603050405020304" pitchFamily="18" charset="0"/>
              </a:rPr>
              <a:t>于杆上的外力可以用其等效力系代替，但替换后外力作用点附近的应力分布将产生显著影响，且分布复杂，其影响范围不超过杆件的横向尺寸。</a:t>
            </a:r>
          </a:p>
        </p:txBody>
      </p:sp>
      <p:grpSp>
        <p:nvGrpSpPr>
          <p:cNvPr id="12" name="Group 5"/>
          <p:cNvGrpSpPr>
            <a:grpSpLocks/>
          </p:cNvGrpSpPr>
          <p:nvPr/>
        </p:nvGrpSpPr>
        <p:grpSpPr bwMode="auto">
          <a:xfrm>
            <a:off x="7653511" y="1672054"/>
            <a:ext cx="3200400" cy="1219200"/>
            <a:chOff x="576" y="1536"/>
            <a:chExt cx="2016" cy="768"/>
          </a:xfrm>
        </p:grpSpPr>
        <p:sp>
          <p:nvSpPr>
            <p:cNvPr id="13" name="Line 6"/>
            <p:cNvSpPr>
              <a:spLocks noChangeShapeType="1"/>
            </p:cNvSpPr>
            <p:nvPr/>
          </p:nvSpPr>
          <p:spPr bwMode="auto">
            <a:xfrm>
              <a:off x="2160" y="1920"/>
              <a:ext cx="432" cy="0"/>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4" name="Group 7"/>
            <p:cNvGrpSpPr>
              <a:grpSpLocks/>
            </p:cNvGrpSpPr>
            <p:nvPr/>
          </p:nvGrpSpPr>
          <p:grpSpPr bwMode="auto">
            <a:xfrm>
              <a:off x="576" y="1536"/>
              <a:ext cx="1584" cy="768"/>
              <a:chOff x="624" y="1584"/>
              <a:chExt cx="1584" cy="768"/>
            </a:xfrm>
          </p:grpSpPr>
          <p:sp>
            <p:nvSpPr>
              <p:cNvPr id="16" name="Rectangle 8"/>
              <p:cNvSpPr>
                <a:spLocks noChangeArrowheads="1"/>
              </p:cNvSpPr>
              <p:nvPr/>
            </p:nvSpPr>
            <p:spPr bwMode="auto">
              <a:xfrm>
                <a:off x="720" y="1822"/>
                <a:ext cx="1488" cy="292"/>
              </a:xfrm>
              <a:prstGeom prst="rect">
                <a:avLst/>
              </a:prstGeom>
              <a:solidFill>
                <a:srgbClr val="1CADE4"/>
              </a:solidFill>
              <a:ln w="28575">
                <a:solidFill>
                  <a:srgbClr val="FF0000"/>
                </a:solidFill>
                <a:miter lim="800000"/>
                <a:headEnd/>
                <a:tailEnd/>
              </a:ln>
            </p:spPr>
            <p:txBody>
              <a:bodyPr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pSp>
            <p:nvGrpSpPr>
              <p:cNvPr id="17" name="Group 9"/>
              <p:cNvGrpSpPr>
                <a:grpSpLocks/>
              </p:cNvGrpSpPr>
              <p:nvPr/>
            </p:nvGrpSpPr>
            <p:grpSpPr bwMode="auto">
              <a:xfrm>
                <a:off x="624" y="1584"/>
                <a:ext cx="96" cy="768"/>
                <a:chOff x="528" y="1584"/>
                <a:chExt cx="96" cy="768"/>
              </a:xfrm>
            </p:grpSpPr>
            <p:sp>
              <p:nvSpPr>
                <p:cNvPr id="19" name="Line 10"/>
                <p:cNvSpPr>
                  <a:spLocks noChangeShapeType="1"/>
                </p:cNvSpPr>
                <p:nvPr/>
              </p:nvSpPr>
              <p:spPr bwMode="auto">
                <a:xfrm>
                  <a:off x="624" y="1584"/>
                  <a:ext cx="0" cy="7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 name="Line 11"/>
                <p:cNvSpPr>
                  <a:spLocks noChangeShapeType="1"/>
                </p:cNvSpPr>
                <p:nvPr/>
              </p:nvSpPr>
              <p:spPr bwMode="auto">
                <a:xfrm flipH="1">
                  <a:off x="528" y="1632"/>
                  <a:ext cx="96"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 name="Line 12"/>
                <p:cNvSpPr>
                  <a:spLocks noChangeShapeType="1"/>
                </p:cNvSpPr>
                <p:nvPr/>
              </p:nvSpPr>
              <p:spPr bwMode="auto">
                <a:xfrm flipH="1">
                  <a:off x="528" y="1776"/>
                  <a:ext cx="96"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2" name="Line 13"/>
                <p:cNvSpPr>
                  <a:spLocks noChangeShapeType="1"/>
                </p:cNvSpPr>
                <p:nvPr/>
              </p:nvSpPr>
              <p:spPr bwMode="auto">
                <a:xfrm flipH="1">
                  <a:off x="528" y="1968"/>
                  <a:ext cx="96"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 name="Line 14"/>
                <p:cNvSpPr>
                  <a:spLocks noChangeShapeType="1"/>
                </p:cNvSpPr>
                <p:nvPr/>
              </p:nvSpPr>
              <p:spPr bwMode="auto">
                <a:xfrm flipH="1">
                  <a:off x="528" y="2112"/>
                  <a:ext cx="96"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 name="Line 15"/>
                <p:cNvSpPr>
                  <a:spLocks noChangeShapeType="1"/>
                </p:cNvSpPr>
                <p:nvPr/>
              </p:nvSpPr>
              <p:spPr bwMode="auto">
                <a:xfrm flipH="1">
                  <a:off x="528" y="2256"/>
                  <a:ext cx="96"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18" name="Line 16"/>
              <p:cNvSpPr>
                <a:spLocks noChangeShapeType="1"/>
              </p:cNvSpPr>
              <p:nvPr/>
            </p:nvSpPr>
            <p:spPr bwMode="auto">
              <a:xfrm>
                <a:off x="720" y="1968"/>
                <a:ext cx="1488" cy="0"/>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aphicFrame>
          <p:nvGraphicFramePr>
            <p:cNvPr id="15" name="Object 17"/>
            <p:cNvGraphicFramePr>
              <a:graphicFrameLocks noChangeAspect="1"/>
            </p:cNvGraphicFramePr>
            <p:nvPr>
              <p:extLst>
                <p:ext uri="{D42A27DB-BD31-4B8C-83A1-F6EECF244321}">
                  <p14:modId xmlns:p14="http://schemas.microsoft.com/office/powerpoint/2010/main" val="1050064213"/>
                </p:ext>
              </p:extLst>
            </p:nvPr>
          </p:nvGraphicFramePr>
          <p:xfrm>
            <a:off x="2304" y="1632"/>
            <a:ext cx="244" cy="244"/>
          </p:xfrm>
          <a:graphic>
            <a:graphicData uri="http://schemas.openxmlformats.org/presentationml/2006/ole">
              <mc:AlternateContent xmlns:mc="http://schemas.openxmlformats.org/markup-compatibility/2006">
                <mc:Choice xmlns:v="urn:schemas-microsoft-com:vml" Requires="v">
                  <p:oleObj spid="_x0000_s45948" name="Equation" r:id="rId7" imgW="164880" imgH="164880" progId="Equation.DSMT4">
                    <p:embed/>
                  </p:oleObj>
                </mc:Choice>
                <mc:Fallback>
                  <p:oleObj name="Equation" r:id="rId7" imgW="164880" imgH="164880" progId="Equation.DSMT4">
                    <p:embed/>
                    <p:pic>
                      <p:nvPicPr>
                        <p:cNvPr id="15" name="Object 17"/>
                        <p:cNvPicPr>
                          <a:picLocks noChangeAspect="1" noChangeArrowheads="1"/>
                        </p:cNvPicPr>
                        <p:nvPr/>
                      </p:nvPicPr>
                      <p:blipFill>
                        <a:blip r:embed="rId8"/>
                        <a:srcRect/>
                        <a:stretch>
                          <a:fillRect/>
                        </a:stretch>
                      </p:blipFill>
                      <p:spPr bwMode="auto">
                        <a:xfrm>
                          <a:off x="2304" y="1632"/>
                          <a:ext cx="2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5" name="Group 18"/>
          <p:cNvGrpSpPr>
            <a:grpSpLocks/>
          </p:cNvGrpSpPr>
          <p:nvPr/>
        </p:nvGrpSpPr>
        <p:grpSpPr bwMode="auto">
          <a:xfrm>
            <a:off x="7653512" y="2915067"/>
            <a:ext cx="3976688" cy="1271587"/>
            <a:chOff x="3072" y="1311"/>
            <a:chExt cx="2505" cy="801"/>
          </a:xfrm>
          <a:solidFill>
            <a:srgbClr val="4BC1DD"/>
          </a:solidFill>
        </p:grpSpPr>
        <p:sp>
          <p:nvSpPr>
            <p:cNvPr id="26" name="Line 19"/>
            <p:cNvSpPr>
              <a:spLocks noChangeShapeType="1"/>
            </p:cNvSpPr>
            <p:nvPr/>
          </p:nvSpPr>
          <p:spPr bwMode="auto">
            <a:xfrm>
              <a:off x="4652" y="1488"/>
              <a:ext cx="340" cy="0"/>
            </a:xfrm>
            <a:prstGeom prst="line">
              <a:avLst/>
            </a:prstGeom>
            <a:grpFill/>
            <a:ln w="28575">
              <a:solidFill>
                <a:schemeClr val="tx1"/>
              </a:solidFill>
              <a:round/>
              <a:headEnd/>
              <a:tailEnd type="triangle" w="sm" len="lg"/>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7" name="Line 20"/>
            <p:cNvSpPr>
              <a:spLocks noChangeShapeType="1"/>
            </p:cNvSpPr>
            <p:nvPr/>
          </p:nvSpPr>
          <p:spPr bwMode="auto">
            <a:xfrm>
              <a:off x="4656" y="1963"/>
              <a:ext cx="336" cy="5"/>
            </a:xfrm>
            <a:prstGeom prst="line">
              <a:avLst/>
            </a:prstGeom>
            <a:grpFill/>
            <a:ln w="28575">
              <a:solidFill>
                <a:schemeClr val="tx1"/>
              </a:solidFill>
              <a:round/>
              <a:headEnd/>
              <a:tailEnd type="triangle" w="sm" len="lg"/>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28" name="Group 21"/>
            <p:cNvGrpSpPr>
              <a:grpSpLocks/>
            </p:cNvGrpSpPr>
            <p:nvPr/>
          </p:nvGrpSpPr>
          <p:grpSpPr bwMode="auto">
            <a:xfrm>
              <a:off x="3072" y="1344"/>
              <a:ext cx="1584" cy="768"/>
              <a:chOff x="624" y="1584"/>
              <a:chExt cx="1584" cy="768"/>
            </a:xfrm>
            <a:grpFill/>
          </p:grpSpPr>
          <p:sp>
            <p:nvSpPr>
              <p:cNvPr id="31" name="Rectangle 22"/>
              <p:cNvSpPr>
                <a:spLocks noChangeArrowheads="1"/>
              </p:cNvSpPr>
              <p:nvPr/>
            </p:nvSpPr>
            <p:spPr bwMode="auto">
              <a:xfrm>
                <a:off x="720" y="1822"/>
                <a:ext cx="1488" cy="292"/>
              </a:xfrm>
              <a:prstGeom prst="rect">
                <a:avLst/>
              </a:prstGeom>
              <a:solidFill>
                <a:srgbClr val="00B0F0"/>
              </a:solidFill>
              <a:ln w="28575">
                <a:solidFill>
                  <a:srgbClr val="FF0000"/>
                </a:solidFill>
                <a:miter lim="800000"/>
                <a:headEnd/>
                <a:tailEnd/>
              </a:ln>
            </p:spPr>
            <p:txBody>
              <a:bodyPr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pSp>
            <p:nvGrpSpPr>
              <p:cNvPr id="32" name="Group 23"/>
              <p:cNvGrpSpPr>
                <a:grpSpLocks/>
              </p:cNvGrpSpPr>
              <p:nvPr/>
            </p:nvGrpSpPr>
            <p:grpSpPr bwMode="auto">
              <a:xfrm>
                <a:off x="624" y="1584"/>
                <a:ext cx="96" cy="768"/>
                <a:chOff x="528" y="1584"/>
                <a:chExt cx="96" cy="768"/>
              </a:xfrm>
              <a:grpFill/>
            </p:grpSpPr>
            <p:sp>
              <p:nvSpPr>
                <p:cNvPr id="34" name="Line 24"/>
                <p:cNvSpPr>
                  <a:spLocks noChangeShapeType="1"/>
                </p:cNvSpPr>
                <p:nvPr/>
              </p:nvSpPr>
              <p:spPr bwMode="auto">
                <a:xfrm>
                  <a:off x="624" y="1584"/>
                  <a:ext cx="0" cy="720"/>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5" name="Line 25"/>
                <p:cNvSpPr>
                  <a:spLocks noChangeShapeType="1"/>
                </p:cNvSpPr>
                <p:nvPr/>
              </p:nvSpPr>
              <p:spPr bwMode="auto">
                <a:xfrm flipH="1">
                  <a:off x="528" y="1632"/>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6" name="Line 26"/>
                <p:cNvSpPr>
                  <a:spLocks noChangeShapeType="1"/>
                </p:cNvSpPr>
                <p:nvPr/>
              </p:nvSpPr>
              <p:spPr bwMode="auto">
                <a:xfrm flipH="1">
                  <a:off x="528" y="1776"/>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7" name="Line 27"/>
                <p:cNvSpPr>
                  <a:spLocks noChangeShapeType="1"/>
                </p:cNvSpPr>
                <p:nvPr/>
              </p:nvSpPr>
              <p:spPr bwMode="auto">
                <a:xfrm flipH="1">
                  <a:off x="528" y="1968"/>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8" name="Line 28"/>
                <p:cNvSpPr>
                  <a:spLocks noChangeShapeType="1"/>
                </p:cNvSpPr>
                <p:nvPr/>
              </p:nvSpPr>
              <p:spPr bwMode="auto">
                <a:xfrm flipH="1">
                  <a:off x="528" y="2112"/>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9" name="Line 29"/>
                <p:cNvSpPr>
                  <a:spLocks noChangeShapeType="1"/>
                </p:cNvSpPr>
                <p:nvPr/>
              </p:nvSpPr>
              <p:spPr bwMode="auto">
                <a:xfrm flipH="1">
                  <a:off x="528" y="2256"/>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33" name="Line 30"/>
              <p:cNvSpPr>
                <a:spLocks noChangeShapeType="1"/>
              </p:cNvSpPr>
              <p:nvPr/>
            </p:nvSpPr>
            <p:spPr bwMode="auto">
              <a:xfrm>
                <a:off x="720" y="1968"/>
                <a:ext cx="1488" cy="0"/>
              </a:xfrm>
              <a:prstGeom prst="line">
                <a:avLst/>
              </a:prstGeom>
              <a:grpFill/>
              <a:ln w="19050">
                <a:solidFill>
                  <a:schemeClr val="tx1"/>
                </a:solidFill>
                <a:prstDash val="lgDashDot"/>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aphicFrame>
          <p:nvGraphicFramePr>
            <p:cNvPr id="29" name="Object 31"/>
            <p:cNvGraphicFramePr>
              <a:graphicFrameLocks noChangeAspect="1"/>
            </p:cNvGraphicFramePr>
            <p:nvPr>
              <p:extLst>
                <p:ext uri="{D42A27DB-BD31-4B8C-83A1-F6EECF244321}">
                  <p14:modId xmlns:p14="http://schemas.microsoft.com/office/powerpoint/2010/main" val="2542698792"/>
                </p:ext>
              </p:extLst>
            </p:nvPr>
          </p:nvGraphicFramePr>
          <p:xfrm>
            <a:off x="5002" y="1311"/>
            <a:ext cx="506" cy="263"/>
          </p:xfrm>
          <a:graphic>
            <a:graphicData uri="http://schemas.openxmlformats.org/presentationml/2006/ole">
              <mc:AlternateContent xmlns:mc="http://schemas.openxmlformats.org/markup-compatibility/2006">
                <mc:Choice xmlns:v="urn:schemas-microsoft-com:vml" Requires="v">
                  <p:oleObj spid="_x0000_s45949" name="Equation" r:id="rId9" imgW="342720" imgH="177480" progId="Equation.DSMT4">
                    <p:embed/>
                  </p:oleObj>
                </mc:Choice>
                <mc:Fallback>
                  <p:oleObj name="Equation" r:id="rId9" imgW="342720" imgH="177480" progId="Equation.DSMT4">
                    <p:embed/>
                    <p:pic>
                      <p:nvPicPr>
                        <p:cNvPr id="29" name="Object 31"/>
                        <p:cNvPicPr>
                          <a:picLocks noChangeAspect="1" noChangeArrowheads="1"/>
                        </p:cNvPicPr>
                        <p:nvPr/>
                      </p:nvPicPr>
                      <p:blipFill>
                        <a:blip r:embed="rId10"/>
                        <a:srcRect/>
                        <a:stretch>
                          <a:fillRect/>
                        </a:stretch>
                      </p:blipFill>
                      <p:spPr bwMode="auto">
                        <a:xfrm>
                          <a:off x="5002" y="1311"/>
                          <a:ext cx="50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2"/>
            <p:cNvGraphicFramePr>
              <a:graphicFrameLocks noChangeAspect="1"/>
            </p:cNvGraphicFramePr>
            <p:nvPr>
              <p:extLst>
                <p:ext uri="{D42A27DB-BD31-4B8C-83A1-F6EECF244321}">
                  <p14:modId xmlns:p14="http://schemas.microsoft.com/office/powerpoint/2010/main" val="304488727"/>
                </p:ext>
              </p:extLst>
            </p:nvPr>
          </p:nvGraphicFramePr>
          <p:xfrm>
            <a:off x="5072" y="1824"/>
            <a:ext cx="505" cy="263"/>
          </p:xfrm>
          <a:graphic>
            <a:graphicData uri="http://schemas.openxmlformats.org/presentationml/2006/ole">
              <mc:AlternateContent xmlns:mc="http://schemas.openxmlformats.org/markup-compatibility/2006">
                <mc:Choice xmlns:v="urn:schemas-microsoft-com:vml" Requires="v">
                  <p:oleObj spid="_x0000_s45950" name="Equation" r:id="rId11" imgW="342720" imgH="177480" progId="Equation.DSMT4">
                    <p:embed/>
                  </p:oleObj>
                </mc:Choice>
                <mc:Fallback>
                  <p:oleObj name="Equation" r:id="rId11" imgW="342720" imgH="177480" progId="Equation.DSMT4">
                    <p:embed/>
                    <p:pic>
                      <p:nvPicPr>
                        <p:cNvPr id="30" name="Object 32"/>
                        <p:cNvPicPr>
                          <a:picLocks noChangeAspect="1" noChangeArrowheads="1"/>
                        </p:cNvPicPr>
                        <p:nvPr/>
                      </p:nvPicPr>
                      <p:blipFill>
                        <a:blip r:embed="rId12"/>
                        <a:srcRect/>
                        <a:stretch>
                          <a:fillRect/>
                        </a:stretch>
                      </p:blipFill>
                      <p:spPr bwMode="auto">
                        <a:xfrm>
                          <a:off x="5072" y="1824"/>
                          <a:ext cx="50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0" name="Rectangle 33"/>
          <p:cNvSpPr>
            <a:spLocks noChangeArrowheads="1"/>
          </p:cNvSpPr>
          <p:nvPr/>
        </p:nvSpPr>
        <p:spPr bwMode="auto">
          <a:xfrm>
            <a:off x="9515649" y="3335606"/>
            <a:ext cx="609600" cy="463846"/>
          </a:xfrm>
          <a:prstGeom prst="rect">
            <a:avLst/>
          </a:prstGeom>
          <a:solidFill>
            <a:srgbClr val="7030A0"/>
          </a:solidFill>
          <a:ln w="19050">
            <a:solidFill>
              <a:srgbClr val="FF0000"/>
            </a:solidFill>
            <a:miter lim="800000"/>
            <a:headEnd/>
            <a:tailEnd/>
          </a:ln>
        </p:spPr>
        <p:txBody>
          <a:bodyPr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pSp>
        <p:nvGrpSpPr>
          <p:cNvPr id="41" name="Group 34"/>
          <p:cNvGrpSpPr>
            <a:grpSpLocks/>
          </p:cNvGrpSpPr>
          <p:nvPr/>
        </p:nvGrpSpPr>
        <p:grpSpPr bwMode="auto">
          <a:xfrm>
            <a:off x="7653511" y="4515267"/>
            <a:ext cx="3878263" cy="1271587"/>
            <a:chOff x="3072" y="2223"/>
            <a:chExt cx="2443" cy="801"/>
          </a:xfrm>
          <a:solidFill>
            <a:srgbClr val="00B0F0"/>
          </a:solidFill>
        </p:grpSpPr>
        <p:sp>
          <p:nvSpPr>
            <p:cNvPr id="42" name="Line 35"/>
            <p:cNvSpPr>
              <a:spLocks noChangeShapeType="1"/>
            </p:cNvSpPr>
            <p:nvPr/>
          </p:nvSpPr>
          <p:spPr bwMode="auto">
            <a:xfrm>
              <a:off x="4652" y="2400"/>
              <a:ext cx="292" cy="0"/>
            </a:xfrm>
            <a:prstGeom prst="line">
              <a:avLst/>
            </a:prstGeom>
            <a:grpFill/>
            <a:ln w="28575">
              <a:solidFill>
                <a:schemeClr val="tx1"/>
              </a:solidFill>
              <a:round/>
              <a:headEnd/>
              <a:tailEnd type="triangle" w="sm" len="lg"/>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43" name="Group 36"/>
            <p:cNvGrpSpPr>
              <a:grpSpLocks/>
            </p:cNvGrpSpPr>
            <p:nvPr/>
          </p:nvGrpSpPr>
          <p:grpSpPr bwMode="auto">
            <a:xfrm>
              <a:off x="3072" y="2256"/>
              <a:ext cx="1584" cy="768"/>
              <a:chOff x="624" y="1584"/>
              <a:chExt cx="1584" cy="768"/>
            </a:xfrm>
            <a:grpFill/>
          </p:grpSpPr>
          <p:sp>
            <p:nvSpPr>
              <p:cNvPr id="54" name="Rectangle 37"/>
              <p:cNvSpPr>
                <a:spLocks noChangeArrowheads="1"/>
              </p:cNvSpPr>
              <p:nvPr/>
            </p:nvSpPr>
            <p:spPr bwMode="auto">
              <a:xfrm>
                <a:off x="720" y="1822"/>
                <a:ext cx="1488" cy="292"/>
              </a:xfrm>
              <a:prstGeom prst="rect">
                <a:avLst/>
              </a:prstGeom>
              <a:grpFill/>
              <a:ln w="28575">
                <a:solidFill>
                  <a:srgbClr val="FF0000"/>
                </a:solidFill>
                <a:miter lim="800000"/>
                <a:headEnd/>
                <a:tailEnd/>
              </a:ln>
            </p:spPr>
            <p:txBody>
              <a:bodyPr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pSp>
            <p:nvGrpSpPr>
              <p:cNvPr id="55" name="Group 38"/>
              <p:cNvGrpSpPr>
                <a:grpSpLocks/>
              </p:cNvGrpSpPr>
              <p:nvPr/>
            </p:nvGrpSpPr>
            <p:grpSpPr bwMode="auto">
              <a:xfrm>
                <a:off x="624" y="1584"/>
                <a:ext cx="96" cy="768"/>
                <a:chOff x="528" y="1584"/>
                <a:chExt cx="96" cy="768"/>
              </a:xfrm>
              <a:grpFill/>
            </p:grpSpPr>
            <p:sp>
              <p:nvSpPr>
                <p:cNvPr id="57" name="Line 39"/>
                <p:cNvSpPr>
                  <a:spLocks noChangeShapeType="1"/>
                </p:cNvSpPr>
                <p:nvPr/>
              </p:nvSpPr>
              <p:spPr bwMode="auto">
                <a:xfrm>
                  <a:off x="624" y="1584"/>
                  <a:ext cx="0" cy="720"/>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8" name="Line 40"/>
                <p:cNvSpPr>
                  <a:spLocks noChangeShapeType="1"/>
                </p:cNvSpPr>
                <p:nvPr/>
              </p:nvSpPr>
              <p:spPr bwMode="auto">
                <a:xfrm flipH="1">
                  <a:off x="528" y="1632"/>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9" name="Line 41"/>
                <p:cNvSpPr>
                  <a:spLocks noChangeShapeType="1"/>
                </p:cNvSpPr>
                <p:nvPr/>
              </p:nvSpPr>
              <p:spPr bwMode="auto">
                <a:xfrm flipH="1">
                  <a:off x="528" y="1776"/>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0" name="Line 42"/>
                <p:cNvSpPr>
                  <a:spLocks noChangeShapeType="1"/>
                </p:cNvSpPr>
                <p:nvPr/>
              </p:nvSpPr>
              <p:spPr bwMode="auto">
                <a:xfrm flipH="1">
                  <a:off x="528" y="1968"/>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1" name="Line 43"/>
                <p:cNvSpPr>
                  <a:spLocks noChangeShapeType="1"/>
                </p:cNvSpPr>
                <p:nvPr/>
              </p:nvSpPr>
              <p:spPr bwMode="auto">
                <a:xfrm flipH="1">
                  <a:off x="528" y="2112"/>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2" name="Line 44"/>
                <p:cNvSpPr>
                  <a:spLocks noChangeShapeType="1"/>
                </p:cNvSpPr>
                <p:nvPr/>
              </p:nvSpPr>
              <p:spPr bwMode="auto">
                <a:xfrm flipH="1">
                  <a:off x="528" y="2256"/>
                  <a:ext cx="96" cy="96"/>
                </a:xfrm>
                <a:prstGeom prst="line">
                  <a:avLst/>
                </a:prstGeom>
                <a:grpFill/>
                <a:ln w="28575">
                  <a:solidFill>
                    <a:srgbClr val="FF0000"/>
                  </a:solidFill>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56" name="Line 45"/>
              <p:cNvSpPr>
                <a:spLocks noChangeShapeType="1"/>
              </p:cNvSpPr>
              <p:nvPr/>
            </p:nvSpPr>
            <p:spPr bwMode="auto">
              <a:xfrm>
                <a:off x="720" y="1968"/>
                <a:ext cx="1488" cy="0"/>
              </a:xfrm>
              <a:prstGeom prst="line">
                <a:avLst/>
              </a:prstGeom>
              <a:grpFill/>
              <a:ln w="19050">
                <a:solidFill>
                  <a:schemeClr val="tx1"/>
                </a:solidFill>
                <a:prstDash val="lgDashDot"/>
                <a:round/>
                <a:headEnd/>
                <a:tailEnd/>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aphicFrame>
          <p:nvGraphicFramePr>
            <p:cNvPr id="44" name="Object 46"/>
            <p:cNvGraphicFramePr>
              <a:graphicFrameLocks noChangeAspect="1"/>
            </p:cNvGraphicFramePr>
            <p:nvPr>
              <p:extLst>
                <p:ext uri="{D42A27DB-BD31-4B8C-83A1-F6EECF244321}">
                  <p14:modId xmlns:p14="http://schemas.microsoft.com/office/powerpoint/2010/main" val="3672377960"/>
                </p:ext>
              </p:extLst>
            </p:nvPr>
          </p:nvGraphicFramePr>
          <p:xfrm>
            <a:off x="5011" y="2223"/>
            <a:ext cx="488" cy="263"/>
          </p:xfrm>
          <a:graphic>
            <a:graphicData uri="http://schemas.openxmlformats.org/presentationml/2006/ole">
              <mc:AlternateContent xmlns:mc="http://schemas.openxmlformats.org/markup-compatibility/2006">
                <mc:Choice xmlns:v="urn:schemas-microsoft-com:vml" Requires="v">
                  <p:oleObj spid="_x0000_s45951" name="Equation" r:id="rId13" imgW="330120" imgH="177480" progId="Equation.DSMT4">
                    <p:embed/>
                  </p:oleObj>
                </mc:Choice>
                <mc:Fallback>
                  <p:oleObj name="Equation" r:id="rId13" imgW="330120" imgH="177480" progId="Equation.DSMT4">
                    <p:embed/>
                    <p:pic>
                      <p:nvPicPr>
                        <p:cNvPr id="44" name="Object 46"/>
                        <p:cNvPicPr>
                          <a:picLocks noChangeAspect="1" noChangeArrowheads="1"/>
                        </p:cNvPicPr>
                        <p:nvPr/>
                      </p:nvPicPr>
                      <p:blipFill>
                        <a:blip r:embed="rId14"/>
                        <a:srcRect/>
                        <a:stretch>
                          <a:fillRect/>
                        </a:stretch>
                      </p:blipFill>
                      <p:spPr bwMode="auto">
                        <a:xfrm>
                          <a:off x="5011" y="2223"/>
                          <a:ext cx="48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 name="Line 47"/>
            <p:cNvSpPr>
              <a:spLocks noChangeShapeType="1"/>
            </p:cNvSpPr>
            <p:nvPr/>
          </p:nvSpPr>
          <p:spPr bwMode="auto">
            <a:xfrm>
              <a:off x="4668" y="2643"/>
              <a:ext cx="292" cy="0"/>
            </a:xfrm>
            <a:prstGeom prst="line">
              <a:avLst/>
            </a:prstGeom>
            <a:grpFill/>
            <a:ln w="28575">
              <a:solidFill>
                <a:schemeClr val="tx1"/>
              </a:solidFill>
              <a:round/>
              <a:headEnd/>
              <a:tailEnd type="triangle" w="sm" len="lg"/>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46" name="Object 48"/>
            <p:cNvGraphicFramePr>
              <a:graphicFrameLocks noChangeAspect="1"/>
            </p:cNvGraphicFramePr>
            <p:nvPr>
              <p:extLst>
                <p:ext uri="{D42A27DB-BD31-4B8C-83A1-F6EECF244321}">
                  <p14:modId xmlns:p14="http://schemas.microsoft.com/office/powerpoint/2010/main" val="4134927627"/>
                </p:ext>
              </p:extLst>
            </p:nvPr>
          </p:nvGraphicFramePr>
          <p:xfrm>
            <a:off x="5027" y="2466"/>
            <a:ext cx="488" cy="263"/>
          </p:xfrm>
          <a:graphic>
            <a:graphicData uri="http://schemas.openxmlformats.org/presentationml/2006/ole">
              <mc:AlternateContent xmlns:mc="http://schemas.openxmlformats.org/markup-compatibility/2006">
                <mc:Choice xmlns:v="urn:schemas-microsoft-com:vml" Requires="v">
                  <p:oleObj spid="_x0000_s45952" name="Equation" r:id="rId15" imgW="330120" imgH="177480" progId="Equation.DSMT4">
                    <p:embed/>
                  </p:oleObj>
                </mc:Choice>
                <mc:Fallback>
                  <p:oleObj name="Equation" r:id="rId15" imgW="330120" imgH="177480" progId="Equation.DSMT4">
                    <p:embed/>
                    <p:pic>
                      <p:nvPicPr>
                        <p:cNvPr id="46" name="Object 48"/>
                        <p:cNvPicPr>
                          <a:picLocks noChangeAspect="1" noChangeArrowheads="1"/>
                        </p:cNvPicPr>
                        <p:nvPr/>
                      </p:nvPicPr>
                      <p:blipFill>
                        <a:blip r:embed="rId16"/>
                        <a:srcRect/>
                        <a:stretch>
                          <a:fillRect/>
                        </a:stretch>
                      </p:blipFill>
                      <p:spPr bwMode="auto">
                        <a:xfrm>
                          <a:off x="5027" y="2466"/>
                          <a:ext cx="48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Line 49"/>
            <p:cNvSpPr>
              <a:spLocks noChangeShapeType="1"/>
            </p:cNvSpPr>
            <p:nvPr/>
          </p:nvSpPr>
          <p:spPr bwMode="auto">
            <a:xfrm>
              <a:off x="4656" y="2881"/>
              <a:ext cx="292" cy="0"/>
            </a:xfrm>
            <a:prstGeom prst="line">
              <a:avLst/>
            </a:prstGeom>
            <a:grpFill/>
            <a:ln w="28575">
              <a:solidFill>
                <a:schemeClr val="tx1"/>
              </a:solidFill>
              <a:round/>
              <a:headEnd/>
              <a:tailEnd type="triangle" w="sm" len="lg"/>
            </a:ln>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53" name="Object 50"/>
            <p:cNvGraphicFramePr>
              <a:graphicFrameLocks noChangeAspect="1"/>
            </p:cNvGraphicFramePr>
            <p:nvPr>
              <p:extLst>
                <p:ext uri="{D42A27DB-BD31-4B8C-83A1-F6EECF244321}">
                  <p14:modId xmlns:p14="http://schemas.microsoft.com/office/powerpoint/2010/main" val="1566323075"/>
                </p:ext>
              </p:extLst>
            </p:nvPr>
          </p:nvGraphicFramePr>
          <p:xfrm>
            <a:off x="5015" y="2713"/>
            <a:ext cx="488" cy="263"/>
          </p:xfrm>
          <a:graphic>
            <a:graphicData uri="http://schemas.openxmlformats.org/presentationml/2006/ole">
              <mc:AlternateContent xmlns:mc="http://schemas.openxmlformats.org/markup-compatibility/2006">
                <mc:Choice xmlns:v="urn:schemas-microsoft-com:vml" Requires="v">
                  <p:oleObj spid="_x0000_s45953" name="Equation" r:id="rId17" imgW="330120" imgH="177480" progId="Equation.DSMT4">
                    <p:embed/>
                  </p:oleObj>
                </mc:Choice>
                <mc:Fallback>
                  <p:oleObj name="Equation" r:id="rId17" imgW="330120" imgH="177480" progId="Equation.DSMT4">
                    <p:embed/>
                    <p:pic>
                      <p:nvPicPr>
                        <p:cNvPr id="53" name="Object 50"/>
                        <p:cNvPicPr>
                          <a:picLocks noChangeAspect="1" noChangeArrowheads="1"/>
                        </p:cNvPicPr>
                        <p:nvPr/>
                      </p:nvPicPr>
                      <p:blipFill>
                        <a:blip r:embed="rId18"/>
                        <a:srcRect/>
                        <a:stretch>
                          <a:fillRect/>
                        </a:stretch>
                      </p:blipFill>
                      <p:spPr bwMode="auto">
                        <a:xfrm>
                          <a:off x="5015" y="2713"/>
                          <a:ext cx="48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3" name="AutoShape 51"/>
          <p:cNvSpPr>
            <a:spLocks noChangeArrowheads="1"/>
          </p:cNvSpPr>
          <p:nvPr/>
        </p:nvSpPr>
        <p:spPr bwMode="auto">
          <a:xfrm rot="16180388">
            <a:off x="10199626" y="2339904"/>
            <a:ext cx="480701" cy="921412"/>
          </a:xfrm>
          <a:prstGeom prst="leftRightArrow">
            <a:avLst>
              <a:gd name="adj1" fmla="val 50000"/>
              <a:gd name="adj2" fmla="val 20030"/>
            </a:avLst>
          </a:prstGeom>
          <a:solidFill>
            <a:srgbClr val="4BC1DD"/>
          </a:solidFill>
          <a:ln w="28575">
            <a:noFill/>
            <a:miter lim="800000"/>
            <a:headEnd/>
            <a:tailEnd/>
          </a:ln>
        </p:spPr>
        <p:txBody>
          <a:bodyPr wrap="squar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64" name="Rectangle 52"/>
          <p:cNvSpPr>
            <a:spLocks noChangeArrowheads="1"/>
          </p:cNvSpPr>
          <p:nvPr/>
        </p:nvSpPr>
        <p:spPr bwMode="auto">
          <a:xfrm>
            <a:off x="9510886" y="2040206"/>
            <a:ext cx="609600" cy="463846"/>
          </a:xfrm>
          <a:prstGeom prst="rect">
            <a:avLst/>
          </a:prstGeom>
          <a:solidFill>
            <a:srgbClr val="7030A0"/>
          </a:solidFill>
          <a:ln w="19050">
            <a:solidFill>
              <a:srgbClr val="FF0000"/>
            </a:solidFill>
            <a:miter lim="800000"/>
            <a:headEnd/>
            <a:tailEnd/>
          </a:ln>
        </p:spPr>
        <p:txBody>
          <a:bodyPr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65" name="Rectangle 53"/>
          <p:cNvSpPr>
            <a:spLocks noChangeArrowheads="1"/>
          </p:cNvSpPr>
          <p:nvPr/>
        </p:nvSpPr>
        <p:spPr bwMode="auto">
          <a:xfrm>
            <a:off x="9510886" y="4945331"/>
            <a:ext cx="609600" cy="463846"/>
          </a:xfrm>
          <a:prstGeom prst="rect">
            <a:avLst/>
          </a:prstGeom>
          <a:solidFill>
            <a:srgbClr val="7030A0"/>
          </a:solidFill>
          <a:ln w="19050">
            <a:solidFill>
              <a:srgbClr val="FF0000"/>
            </a:solidFill>
            <a:miter lim="800000"/>
            <a:headEnd/>
            <a:tailEnd/>
          </a:ln>
        </p:spPr>
        <p:txBody>
          <a:bodyPr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66" name="Text Box 54"/>
          <p:cNvSpPr txBox="1">
            <a:spLocks noChangeArrowheads="1"/>
          </p:cNvSpPr>
          <p:nvPr/>
        </p:nvSpPr>
        <p:spPr bwMode="auto">
          <a:xfrm>
            <a:off x="8110711" y="1256923"/>
            <a:ext cx="2554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dirty="0">
                <a:solidFill>
                  <a:srgbClr val="FFC000"/>
                </a:solidFill>
                <a:ea typeface="微软雅黑" panose="020B0503020204020204" pitchFamily="34" charset="-122"/>
                <a:cs typeface="+mn-ea"/>
                <a:sym typeface="Times New Roman" panose="02020603050405020304" pitchFamily="18" charset="0"/>
              </a:rPr>
              <a:t>外力的等效</a:t>
            </a:r>
          </a:p>
        </p:txBody>
      </p:sp>
      <p:sp>
        <p:nvSpPr>
          <p:cNvPr id="67" name="AutoShape 55"/>
          <p:cNvSpPr>
            <a:spLocks noChangeArrowheads="1"/>
          </p:cNvSpPr>
          <p:nvPr/>
        </p:nvSpPr>
        <p:spPr bwMode="auto">
          <a:xfrm rot="16180388">
            <a:off x="10224141" y="3921032"/>
            <a:ext cx="431671" cy="921412"/>
          </a:xfrm>
          <a:prstGeom prst="leftRightArrow">
            <a:avLst>
              <a:gd name="adj1" fmla="val 50000"/>
              <a:gd name="adj2" fmla="val 33194"/>
            </a:avLst>
          </a:prstGeom>
          <a:solidFill>
            <a:srgbClr val="4BC1DD"/>
          </a:solidFill>
          <a:ln w="28575">
            <a:noFill/>
            <a:miter lim="800000"/>
            <a:headEnd/>
            <a:tailEnd/>
          </a:ln>
        </p:spPr>
        <p:txBody>
          <a:bodyPr wrap="squar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68" name="Rectangle 56"/>
          <p:cNvSpPr>
            <a:spLocks noChangeArrowheads="1"/>
          </p:cNvSpPr>
          <p:nvPr/>
        </p:nvSpPr>
        <p:spPr bwMode="auto">
          <a:xfrm>
            <a:off x="8073134" y="5918617"/>
            <a:ext cx="327555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4BC1DD"/>
                </a:solidFill>
                <a:ea typeface="微软雅黑" panose="020B0503020204020204" pitchFamily="34" charset="-122"/>
                <a:cs typeface="+mn-ea"/>
                <a:sym typeface="Times New Roman" panose="02020603050405020304" pitchFamily="18" charset="0"/>
              </a:rPr>
              <a:t>外力对内力的</a:t>
            </a:r>
            <a:r>
              <a:rPr lang="zh-CN" altLang="en-US" sz="2400" b="1" dirty="0" smtClean="0">
                <a:solidFill>
                  <a:srgbClr val="4BC1DD"/>
                </a:solidFill>
                <a:ea typeface="微软雅黑" panose="020B0503020204020204" pitchFamily="34" charset="-122"/>
                <a:cs typeface="+mn-ea"/>
                <a:sym typeface="Times New Roman" panose="02020603050405020304" pitchFamily="18" charset="0"/>
              </a:rPr>
              <a:t>影响区域</a:t>
            </a:r>
            <a:endParaRPr lang="zh-CN" altLang="en-US" sz="2400" b="1" dirty="0">
              <a:solidFill>
                <a:srgbClr val="4BC1DD"/>
              </a:solidFill>
              <a:ea typeface="微软雅黑" panose="020B0503020204020204" pitchFamily="34" charset="-122"/>
              <a:cs typeface="+mn-ea"/>
              <a:sym typeface="Times New Roman" panose="02020603050405020304" pitchFamily="18" charset="0"/>
            </a:endParaRPr>
          </a:p>
        </p:txBody>
      </p:sp>
      <p:sp>
        <p:nvSpPr>
          <p:cNvPr id="69" name="Line 57"/>
          <p:cNvSpPr>
            <a:spLocks noChangeShapeType="1"/>
          </p:cNvSpPr>
          <p:nvPr/>
        </p:nvSpPr>
        <p:spPr bwMode="auto">
          <a:xfrm flipV="1">
            <a:off x="9253711" y="5253454"/>
            <a:ext cx="457200" cy="6096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0" name="Line 58"/>
          <p:cNvSpPr>
            <a:spLocks noChangeShapeType="1"/>
          </p:cNvSpPr>
          <p:nvPr/>
        </p:nvSpPr>
        <p:spPr bwMode="auto">
          <a:xfrm flipV="1">
            <a:off x="9863311" y="3653254"/>
            <a:ext cx="0" cy="22098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1" name="Line 59"/>
          <p:cNvSpPr>
            <a:spLocks noChangeShapeType="1"/>
          </p:cNvSpPr>
          <p:nvPr/>
        </p:nvSpPr>
        <p:spPr bwMode="auto">
          <a:xfrm flipH="1" flipV="1">
            <a:off x="9939511" y="2281654"/>
            <a:ext cx="609600" cy="35814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73" name="音频 7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628351291"/>
      </p:ext>
    </p:extLst>
  </p:cSld>
  <p:clrMapOvr>
    <a:masterClrMapping/>
  </p:clrMapOvr>
  <mc:AlternateContent xmlns:mc="http://schemas.openxmlformats.org/markup-compatibility/2006" xmlns:p14="http://schemas.microsoft.com/office/powerpoint/2010/main">
    <mc:Choice Requires="p14">
      <p:transition p14:dur="0" advTm="32103"/>
    </mc:Choice>
    <mc:Fallback xmlns="">
      <p:transition advTm="32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7" y="177189"/>
            <a:ext cx="2236510"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斜截面应力</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58" name="Rectangle 4"/>
          <p:cNvSpPr>
            <a:spLocks noChangeArrowheads="1"/>
          </p:cNvSpPr>
          <p:nvPr/>
        </p:nvSpPr>
        <p:spPr bwMode="auto">
          <a:xfrm>
            <a:off x="402305" y="952029"/>
            <a:ext cx="11067630" cy="61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FontTx/>
              <a:buNone/>
            </a:pPr>
            <a:r>
              <a:rPr lang="zh-CN" altLang="en-US" sz="2800" b="1" dirty="0" smtClean="0">
                <a:solidFill>
                  <a:srgbClr val="4BC1DD"/>
                </a:solidFill>
                <a:ea typeface="微软雅黑" panose="020B0503020204020204" pitchFamily="34" charset="-122"/>
                <a:cs typeface="+mn-ea"/>
                <a:sym typeface="Times New Roman" panose="02020603050405020304" pitchFamily="18" charset="0"/>
              </a:rPr>
              <a:t>实验</a:t>
            </a:r>
            <a:r>
              <a:rPr lang="zh-CN" altLang="en-US" sz="2800" b="1" dirty="0">
                <a:solidFill>
                  <a:srgbClr val="4BC1DD"/>
                </a:solidFill>
                <a:ea typeface="微软雅黑" panose="020B0503020204020204" pitchFamily="34" charset="-122"/>
                <a:cs typeface="+mn-ea"/>
                <a:sym typeface="Times New Roman" panose="02020603050405020304" pitchFamily="18" charset="0"/>
              </a:rPr>
              <a:t>证明：</a:t>
            </a:r>
            <a:r>
              <a:rPr lang="zh-CN" altLang="en-US" sz="2800" b="1" dirty="0">
                <a:ea typeface="微软雅黑" panose="020B0503020204020204" pitchFamily="34" charset="-122"/>
                <a:cs typeface="+mn-ea"/>
                <a:sym typeface="Times New Roman" panose="02020603050405020304" pitchFamily="18" charset="0"/>
              </a:rPr>
              <a:t>斜截面上既有正应力，又有剪应力</a:t>
            </a:r>
            <a:r>
              <a:rPr lang="zh-CN" altLang="en-US" sz="2800" b="1" dirty="0" smtClean="0">
                <a:ea typeface="微软雅黑" panose="020B0503020204020204" pitchFamily="34" charset="-122"/>
                <a:cs typeface="+mn-ea"/>
                <a:sym typeface="Times New Roman" panose="02020603050405020304" pitchFamily="18" charset="0"/>
              </a:rPr>
              <a:t>，且</a:t>
            </a:r>
            <a:r>
              <a:rPr lang="zh-CN" altLang="en-US" sz="2800" b="1" dirty="0">
                <a:ea typeface="微软雅黑" panose="020B0503020204020204" pitchFamily="34" charset="-122"/>
                <a:cs typeface="+mn-ea"/>
                <a:sym typeface="Times New Roman" panose="02020603050405020304" pitchFamily="18" charset="0"/>
              </a:rPr>
              <a:t>应力为均匀分布。</a:t>
            </a:r>
          </a:p>
        </p:txBody>
      </p:sp>
      <p:grpSp>
        <p:nvGrpSpPr>
          <p:cNvPr id="59" name="Group 6"/>
          <p:cNvGrpSpPr>
            <a:grpSpLocks/>
          </p:cNvGrpSpPr>
          <p:nvPr/>
        </p:nvGrpSpPr>
        <p:grpSpPr bwMode="auto">
          <a:xfrm>
            <a:off x="781297" y="3472309"/>
            <a:ext cx="4292600" cy="1981200"/>
            <a:chOff x="1056" y="1584"/>
            <a:chExt cx="2704" cy="1248"/>
          </a:xfrm>
        </p:grpSpPr>
        <p:grpSp>
          <p:nvGrpSpPr>
            <p:cNvPr id="60" name="Group 7"/>
            <p:cNvGrpSpPr>
              <a:grpSpLocks/>
            </p:cNvGrpSpPr>
            <p:nvPr/>
          </p:nvGrpSpPr>
          <p:grpSpPr bwMode="auto">
            <a:xfrm>
              <a:off x="1056" y="2016"/>
              <a:ext cx="2688" cy="816"/>
              <a:chOff x="1056" y="2016"/>
              <a:chExt cx="2688" cy="816"/>
            </a:xfrm>
          </p:grpSpPr>
          <p:sp>
            <p:nvSpPr>
              <p:cNvPr id="64" name="Rectangle 8"/>
              <p:cNvSpPr>
                <a:spLocks noChangeArrowheads="1"/>
              </p:cNvSpPr>
              <p:nvPr/>
            </p:nvSpPr>
            <p:spPr bwMode="auto">
              <a:xfrm>
                <a:off x="1498" y="2208"/>
                <a:ext cx="1317" cy="432"/>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65" name="Line 9"/>
              <p:cNvSpPr>
                <a:spLocks noChangeShapeType="1"/>
              </p:cNvSpPr>
              <p:nvPr/>
            </p:nvSpPr>
            <p:spPr bwMode="auto">
              <a:xfrm flipH="1">
                <a:off x="1066" y="2400"/>
                <a:ext cx="432" cy="0"/>
              </a:xfrm>
              <a:prstGeom prst="line">
                <a:avLst/>
              </a:prstGeom>
              <a:noFill/>
              <a:ln w="34925">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6" name="Text Box 10"/>
              <p:cNvSpPr txBox="1">
                <a:spLocks noChangeArrowheads="1"/>
              </p:cNvSpPr>
              <p:nvPr/>
            </p:nvSpPr>
            <p:spPr bwMode="auto">
              <a:xfrm>
                <a:off x="1056" y="209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F</a:t>
                </a:r>
              </a:p>
            </p:txBody>
          </p:sp>
          <p:sp>
            <p:nvSpPr>
              <p:cNvPr id="67" name="Line 11"/>
              <p:cNvSpPr>
                <a:spLocks noChangeShapeType="1"/>
              </p:cNvSpPr>
              <p:nvPr/>
            </p:nvSpPr>
            <p:spPr bwMode="auto">
              <a:xfrm>
                <a:off x="2496" y="2016"/>
                <a:ext cx="1248"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8" name="AutoShape 12"/>
              <p:cNvSpPr>
                <a:spLocks noChangeArrowheads="1"/>
              </p:cNvSpPr>
              <p:nvPr/>
            </p:nvSpPr>
            <p:spPr bwMode="auto">
              <a:xfrm>
                <a:off x="2784" y="2208"/>
                <a:ext cx="672" cy="432"/>
              </a:xfrm>
              <a:prstGeom prst="rtTriangle">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69" name="Line 13"/>
              <p:cNvSpPr>
                <a:spLocks noChangeShapeType="1"/>
              </p:cNvSpPr>
              <p:nvPr/>
            </p:nvSpPr>
            <p:spPr bwMode="auto">
              <a:xfrm>
                <a:off x="2784" y="2640"/>
                <a:ext cx="672"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0" name="Line 14"/>
              <p:cNvSpPr>
                <a:spLocks noChangeShapeType="1"/>
              </p:cNvSpPr>
              <p:nvPr/>
            </p:nvSpPr>
            <p:spPr bwMode="auto">
              <a:xfrm>
                <a:off x="1412" y="2400"/>
                <a:ext cx="185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61" name="Group 15"/>
            <p:cNvGrpSpPr>
              <a:grpSpLocks/>
            </p:cNvGrpSpPr>
            <p:nvPr/>
          </p:nvGrpSpPr>
          <p:grpSpPr bwMode="auto">
            <a:xfrm>
              <a:off x="3072" y="1584"/>
              <a:ext cx="688" cy="790"/>
              <a:chOff x="2832" y="650"/>
              <a:chExt cx="688" cy="790"/>
            </a:xfrm>
          </p:grpSpPr>
          <p:sp>
            <p:nvSpPr>
              <p:cNvPr id="62" name="Line 16"/>
              <p:cNvSpPr>
                <a:spLocks noChangeShapeType="1"/>
              </p:cNvSpPr>
              <p:nvPr/>
            </p:nvSpPr>
            <p:spPr bwMode="auto">
              <a:xfrm flipV="1">
                <a:off x="2832" y="768"/>
                <a:ext cx="432" cy="672"/>
              </a:xfrm>
              <a:prstGeom prst="line">
                <a:avLst/>
              </a:prstGeom>
              <a:noFill/>
              <a:ln w="3492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3" name="Text Box 17"/>
              <p:cNvSpPr txBox="1">
                <a:spLocks noChangeArrowheads="1"/>
              </p:cNvSpPr>
              <p:nvPr/>
            </p:nvSpPr>
            <p:spPr bwMode="auto">
              <a:xfrm>
                <a:off x="3297" y="65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n</a:t>
                </a:r>
              </a:p>
            </p:txBody>
          </p:sp>
        </p:grpSp>
      </p:grpSp>
      <p:grpSp>
        <p:nvGrpSpPr>
          <p:cNvPr id="71" name="Group 18"/>
          <p:cNvGrpSpPr>
            <a:grpSpLocks/>
          </p:cNvGrpSpPr>
          <p:nvPr/>
        </p:nvGrpSpPr>
        <p:grpSpPr bwMode="auto">
          <a:xfrm>
            <a:off x="3600697" y="4081909"/>
            <a:ext cx="1416050" cy="1066800"/>
            <a:chOff x="2832" y="1968"/>
            <a:chExt cx="892" cy="672"/>
          </a:xfrm>
        </p:grpSpPr>
        <p:graphicFrame>
          <p:nvGraphicFramePr>
            <p:cNvPr id="72" name="Object 19"/>
            <p:cNvGraphicFramePr>
              <a:graphicFrameLocks noChangeAspect="1"/>
            </p:cNvGraphicFramePr>
            <p:nvPr>
              <p:extLst>
                <p:ext uri="{D42A27DB-BD31-4B8C-83A1-F6EECF244321}">
                  <p14:modId xmlns:p14="http://schemas.microsoft.com/office/powerpoint/2010/main" val="1760200143"/>
                </p:ext>
              </p:extLst>
            </p:nvPr>
          </p:nvGraphicFramePr>
          <p:xfrm>
            <a:off x="3417" y="2025"/>
            <a:ext cx="307" cy="318"/>
          </p:xfrm>
          <a:graphic>
            <a:graphicData uri="http://schemas.openxmlformats.org/presentationml/2006/ole">
              <mc:AlternateContent xmlns:mc="http://schemas.openxmlformats.org/markup-compatibility/2006">
                <mc:Choice xmlns:v="urn:schemas-microsoft-com:vml" Requires="v">
                  <p:oleObj spid="_x0000_s83012" name="Equation" r:id="rId5" imgW="203040" imgH="228600" progId="Equation.DSMT4">
                    <p:embed/>
                  </p:oleObj>
                </mc:Choice>
                <mc:Fallback>
                  <p:oleObj name="Equation" r:id="rId5" imgW="203040" imgH="228600" progId="Equation.DSMT4">
                    <p:embed/>
                    <p:pic>
                      <p:nvPicPr>
                        <p:cNvPr id="24623" name="Object 19"/>
                        <p:cNvPicPr>
                          <a:picLocks noChangeAspect="1" noChangeArrowheads="1"/>
                        </p:cNvPicPr>
                        <p:nvPr/>
                      </p:nvPicPr>
                      <p:blipFill>
                        <a:blip r:embed="rId6"/>
                        <a:srcRect/>
                        <a:stretch>
                          <a:fillRect/>
                        </a:stretch>
                      </p:blipFill>
                      <p:spPr bwMode="auto">
                        <a:xfrm>
                          <a:off x="3417" y="2025"/>
                          <a:ext cx="30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3" name="Group 20"/>
            <p:cNvGrpSpPr>
              <a:grpSpLocks/>
            </p:cNvGrpSpPr>
            <p:nvPr/>
          </p:nvGrpSpPr>
          <p:grpSpPr bwMode="auto">
            <a:xfrm>
              <a:off x="2832" y="1968"/>
              <a:ext cx="720" cy="672"/>
              <a:chOff x="2832" y="1968"/>
              <a:chExt cx="720" cy="672"/>
            </a:xfrm>
          </p:grpSpPr>
          <p:sp>
            <p:nvSpPr>
              <p:cNvPr id="74" name="Line 21"/>
              <p:cNvSpPr>
                <a:spLocks noChangeShapeType="1"/>
              </p:cNvSpPr>
              <p:nvPr/>
            </p:nvSpPr>
            <p:spPr bwMode="auto">
              <a:xfrm flipV="1">
                <a:off x="3072" y="2160"/>
                <a:ext cx="144" cy="2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5" name="Line 22"/>
              <p:cNvSpPr>
                <a:spLocks noChangeShapeType="1"/>
              </p:cNvSpPr>
              <p:nvPr/>
            </p:nvSpPr>
            <p:spPr bwMode="auto">
              <a:xfrm flipV="1">
                <a:off x="3168" y="2256"/>
                <a:ext cx="144" cy="2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6" name="Line 23"/>
              <p:cNvSpPr>
                <a:spLocks noChangeShapeType="1"/>
              </p:cNvSpPr>
              <p:nvPr/>
            </p:nvSpPr>
            <p:spPr bwMode="auto">
              <a:xfrm flipV="1">
                <a:off x="3312" y="2304"/>
                <a:ext cx="144" cy="2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7" name="Line 24"/>
              <p:cNvSpPr>
                <a:spLocks noChangeShapeType="1"/>
              </p:cNvSpPr>
              <p:nvPr/>
            </p:nvSpPr>
            <p:spPr bwMode="auto">
              <a:xfrm flipV="1">
                <a:off x="3408" y="2400"/>
                <a:ext cx="144" cy="2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8" name="Line 25"/>
              <p:cNvSpPr>
                <a:spLocks noChangeShapeType="1"/>
              </p:cNvSpPr>
              <p:nvPr/>
            </p:nvSpPr>
            <p:spPr bwMode="auto">
              <a:xfrm flipV="1">
                <a:off x="2928" y="2064"/>
                <a:ext cx="144" cy="2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9" name="Line 26"/>
              <p:cNvSpPr>
                <a:spLocks noChangeShapeType="1"/>
              </p:cNvSpPr>
              <p:nvPr/>
            </p:nvSpPr>
            <p:spPr bwMode="auto">
              <a:xfrm flipV="1">
                <a:off x="2832" y="1968"/>
                <a:ext cx="144" cy="2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grpSp>
        <p:nvGrpSpPr>
          <p:cNvPr id="80" name="Group 27"/>
          <p:cNvGrpSpPr>
            <a:grpSpLocks/>
          </p:cNvGrpSpPr>
          <p:nvPr/>
        </p:nvGrpSpPr>
        <p:grpSpPr bwMode="auto">
          <a:xfrm>
            <a:off x="3600697" y="4462911"/>
            <a:ext cx="1587500" cy="976313"/>
            <a:chOff x="2832" y="2208"/>
            <a:chExt cx="1000" cy="615"/>
          </a:xfrm>
        </p:grpSpPr>
        <p:graphicFrame>
          <p:nvGraphicFramePr>
            <p:cNvPr id="81" name="Object 28"/>
            <p:cNvGraphicFramePr>
              <a:graphicFrameLocks noChangeAspect="1"/>
            </p:cNvGraphicFramePr>
            <p:nvPr>
              <p:extLst>
                <p:ext uri="{D42A27DB-BD31-4B8C-83A1-F6EECF244321}">
                  <p14:modId xmlns:p14="http://schemas.microsoft.com/office/powerpoint/2010/main" val="3111048393"/>
                </p:ext>
              </p:extLst>
            </p:nvPr>
          </p:nvGraphicFramePr>
          <p:xfrm>
            <a:off x="3562" y="2505"/>
            <a:ext cx="270" cy="318"/>
          </p:xfrm>
          <a:graphic>
            <a:graphicData uri="http://schemas.openxmlformats.org/presentationml/2006/ole">
              <mc:AlternateContent xmlns:mc="http://schemas.openxmlformats.org/markup-compatibility/2006">
                <mc:Choice xmlns:v="urn:schemas-microsoft-com:vml" Requires="v">
                  <p:oleObj spid="_x0000_s83013" name="Equation" r:id="rId7" imgW="177480" imgH="228600" progId="Equation.DSMT4">
                    <p:embed/>
                  </p:oleObj>
                </mc:Choice>
                <mc:Fallback>
                  <p:oleObj name="Equation" r:id="rId7" imgW="177480" imgH="228600" progId="Equation.DSMT4">
                    <p:embed/>
                    <p:pic>
                      <p:nvPicPr>
                        <p:cNvPr id="24619" name="Object 28"/>
                        <p:cNvPicPr>
                          <a:picLocks noChangeAspect="1" noChangeArrowheads="1"/>
                        </p:cNvPicPr>
                        <p:nvPr/>
                      </p:nvPicPr>
                      <p:blipFill>
                        <a:blip r:embed="rId8"/>
                        <a:srcRect/>
                        <a:stretch>
                          <a:fillRect/>
                        </a:stretch>
                      </p:blipFill>
                      <p:spPr bwMode="auto">
                        <a:xfrm>
                          <a:off x="3562" y="2505"/>
                          <a:ext cx="27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 name="Line 29"/>
            <p:cNvSpPr>
              <a:spLocks noChangeShapeType="1"/>
            </p:cNvSpPr>
            <p:nvPr/>
          </p:nvSpPr>
          <p:spPr bwMode="auto">
            <a:xfrm>
              <a:off x="2832" y="2208"/>
              <a:ext cx="192" cy="14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3" name="Line 30"/>
            <p:cNvSpPr>
              <a:spLocks noChangeShapeType="1"/>
            </p:cNvSpPr>
            <p:nvPr/>
          </p:nvSpPr>
          <p:spPr bwMode="auto">
            <a:xfrm>
              <a:off x="3024" y="2352"/>
              <a:ext cx="192" cy="14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4" name="Line 31"/>
            <p:cNvSpPr>
              <a:spLocks noChangeShapeType="1"/>
            </p:cNvSpPr>
            <p:nvPr/>
          </p:nvSpPr>
          <p:spPr bwMode="auto">
            <a:xfrm>
              <a:off x="3216" y="2496"/>
              <a:ext cx="192" cy="14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85" name="Group 32"/>
          <p:cNvGrpSpPr>
            <a:grpSpLocks/>
          </p:cNvGrpSpPr>
          <p:nvPr/>
        </p:nvGrpSpPr>
        <p:grpSpPr bwMode="auto">
          <a:xfrm>
            <a:off x="563809" y="1527622"/>
            <a:ext cx="5868988" cy="1965325"/>
            <a:chOff x="192" y="-96"/>
            <a:chExt cx="3697" cy="1238"/>
          </a:xfrm>
        </p:grpSpPr>
        <p:grpSp>
          <p:nvGrpSpPr>
            <p:cNvPr id="86" name="Group 33"/>
            <p:cNvGrpSpPr>
              <a:grpSpLocks/>
            </p:cNvGrpSpPr>
            <p:nvPr/>
          </p:nvGrpSpPr>
          <p:grpSpPr bwMode="auto">
            <a:xfrm>
              <a:off x="2208" y="-96"/>
              <a:ext cx="688" cy="790"/>
              <a:chOff x="2832" y="650"/>
              <a:chExt cx="688" cy="790"/>
            </a:xfrm>
          </p:grpSpPr>
          <p:sp>
            <p:nvSpPr>
              <p:cNvPr id="109" name="Line 34"/>
              <p:cNvSpPr>
                <a:spLocks noChangeShapeType="1"/>
              </p:cNvSpPr>
              <p:nvPr/>
            </p:nvSpPr>
            <p:spPr bwMode="auto">
              <a:xfrm flipV="1">
                <a:off x="2832" y="768"/>
                <a:ext cx="432" cy="672"/>
              </a:xfrm>
              <a:prstGeom prst="line">
                <a:avLst/>
              </a:prstGeom>
              <a:noFill/>
              <a:ln w="3492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0" name="Text Box 35"/>
              <p:cNvSpPr txBox="1">
                <a:spLocks noChangeArrowheads="1"/>
              </p:cNvSpPr>
              <p:nvPr/>
            </p:nvSpPr>
            <p:spPr bwMode="auto">
              <a:xfrm>
                <a:off x="3297" y="65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n</a:t>
                </a:r>
              </a:p>
            </p:txBody>
          </p:sp>
        </p:grpSp>
        <p:grpSp>
          <p:nvGrpSpPr>
            <p:cNvPr id="87" name="Group 36"/>
            <p:cNvGrpSpPr>
              <a:grpSpLocks/>
            </p:cNvGrpSpPr>
            <p:nvPr/>
          </p:nvGrpSpPr>
          <p:grpSpPr bwMode="auto">
            <a:xfrm>
              <a:off x="2218" y="482"/>
              <a:ext cx="1671" cy="318"/>
              <a:chOff x="2218" y="482"/>
              <a:chExt cx="1671" cy="318"/>
            </a:xfrm>
          </p:grpSpPr>
          <p:sp>
            <p:nvSpPr>
              <p:cNvPr id="107" name="Line 37"/>
              <p:cNvSpPr>
                <a:spLocks noChangeShapeType="1"/>
              </p:cNvSpPr>
              <p:nvPr/>
            </p:nvSpPr>
            <p:spPr bwMode="auto">
              <a:xfrm flipH="1">
                <a:off x="2218" y="672"/>
                <a:ext cx="672" cy="0"/>
              </a:xfrm>
              <a:prstGeom prst="line">
                <a:avLst/>
              </a:prstGeom>
              <a:noFill/>
              <a:ln w="34925">
                <a:solidFill>
                  <a:srgbClr val="FF33CC"/>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8" name="Object 38"/>
                  <p:cNvGraphicFramePr>
                    <a:graphicFrameLocks noChangeAspect="1"/>
                  </p:cNvGraphicFramePr>
                  <p:nvPr>
                    <p:extLst>
                      <p:ext uri="{D42A27DB-BD31-4B8C-83A1-F6EECF244321}">
                        <p14:modId xmlns:p14="http://schemas.microsoft.com/office/powerpoint/2010/main" val="987760328"/>
                      </p:ext>
                    </p:extLst>
                  </p:nvPr>
                </p:nvGraphicFramePr>
                <p:xfrm>
                  <a:off x="3155" y="482"/>
                  <a:ext cx="734" cy="318"/>
                </p:xfrm>
                <a:graphic>
                  <a:graphicData uri="http://schemas.openxmlformats.org/presentationml/2006/ole">
                    <mc:AlternateContent>
                      <mc:Choice xmlns:v="urn:schemas-microsoft-com:vml" Requires="v">
                        <p:oleObj spid="_x0000_s83014" name="Equation" r:id="rId9" imgW="482400" imgH="228600" progId="Equation.DSMT4">
                          <p:embed/>
                        </p:oleObj>
                      </mc:Choice>
                      <mc:Fallback>
                        <p:oleObj name="Equation" r:id="rId9" imgW="482400" imgH="228600" progId="Equation.DSMT4">
                          <p:embed/>
                          <p:pic>
                            <p:nvPicPr>
                              <p:cNvPr id="24616" name="Object 38"/>
                              <p:cNvPicPr>
                                <a:picLocks noChangeAspect="1" noChangeArrowheads="1"/>
                              </p:cNvPicPr>
                              <p:nvPr/>
                            </p:nvPicPr>
                            <p:blipFill>
                              <a:blip r:embed="rId10"/>
                              <a:srcRect/>
                              <a:stretch>
                                <a:fillRect/>
                              </a:stretch>
                            </p:blipFill>
                            <p:spPr bwMode="auto">
                              <a:xfrm>
                                <a:off x="3155" y="482"/>
                                <a:ext cx="734" cy="3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08" name="Object 38"/>
                  <p:cNvGraphicFramePr>
                    <a:graphicFrameLocks noChangeAspect="1"/>
                  </p:cNvGraphicFramePr>
                  <p:nvPr>
                    <p:extLst>
                      <p:ext uri="{D42A27DB-BD31-4B8C-83A1-F6EECF244321}">
                        <p14:modId xmlns:p14="http://schemas.microsoft.com/office/powerpoint/2010/main" val="987760328"/>
                      </p:ext>
                    </p:extLst>
                  </p:nvPr>
                </p:nvGraphicFramePr>
                <p:xfrm>
                  <a:off x="3155" y="482"/>
                  <a:ext cx="734" cy="318"/>
                </p:xfrm>
                <a:graphic>
                  <a:graphicData uri="http://schemas.openxmlformats.org/presentationml/2006/ole">
                    <mc:AlternateContent>
                      <mc:Choice xmlns:v="urn:schemas-microsoft-com:vml" Requires="v">
                        <p:oleObj spid="_x0000_s14480" name="Equation" r:id="rId11" imgW="482400" imgH="228600" progId="Equation.DSMT4">
                          <p:embed/>
                        </p:oleObj>
                      </mc:Choice>
                      <mc:Fallback>
                        <p:oleObj name="Equation" r:id="rId11" imgW="482400" imgH="228600" progId="Equation.DSMT4">
                          <p:embed/>
                          <p:pic>
                            <p:nvPicPr>
                              <p:cNvPr id="24616" name="Object 38"/>
                              <p:cNvPicPr>
                                <a:picLocks noChangeAspect="1" noChangeArrowheads="1"/>
                              </p:cNvPicPr>
                              <p:nvPr/>
                            </p:nvPicPr>
                            <p:blipFill>
                              <a:blip r:embed="rId12"/>
                              <a:srcRect/>
                              <a:stretch>
                                <a:fillRect/>
                              </a:stretch>
                            </p:blipFill>
                            <p:spPr bwMode="auto">
                              <a:xfrm>
                                <a:off x="3155" y="482"/>
                                <a:ext cx="73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nvGrpSpPr>
            <p:cNvPr id="88" name="Group 39"/>
            <p:cNvGrpSpPr>
              <a:grpSpLocks/>
            </p:cNvGrpSpPr>
            <p:nvPr/>
          </p:nvGrpSpPr>
          <p:grpSpPr bwMode="auto">
            <a:xfrm>
              <a:off x="192" y="240"/>
              <a:ext cx="2592" cy="816"/>
              <a:chOff x="1008" y="624"/>
              <a:chExt cx="2592" cy="816"/>
            </a:xfrm>
          </p:grpSpPr>
          <p:sp>
            <p:nvSpPr>
              <p:cNvPr id="100" name="Rectangle 40"/>
              <p:cNvSpPr>
                <a:spLocks noChangeArrowheads="1"/>
              </p:cNvSpPr>
              <p:nvPr/>
            </p:nvSpPr>
            <p:spPr bwMode="auto">
              <a:xfrm>
                <a:off x="1450" y="864"/>
                <a:ext cx="1317" cy="432"/>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101" name="Line 41"/>
              <p:cNvSpPr>
                <a:spLocks noChangeShapeType="1"/>
              </p:cNvSpPr>
              <p:nvPr/>
            </p:nvSpPr>
            <p:spPr bwMode="auto">
              <a:xfrm flipH="1">
                <a:off x="1018" y="1056"/>
                <a:ext cx="432" cy="0"/>
              </a:xfrm>
              <a:prstGeom prst="line">
                <a:avLst/>
              </a:prstGeom>
              <a:noFill/>
              <a:ln w="34925">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2" name="Text Box 42"/>
              <p:cNvSpPr txBox="1">
                <a:spLocks noChangeArrowheads="1"/>
              </p:cNvSpPr>
              <p:nvPr/>
            </p:nvSpPr>
            <p:spPr bwMode="auto">
              <a:xfrm>
                <a:off x="1008" y="746"/>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F</a:t>
                </a:r>
              </a:p>
            </p:txBody>
          </p:sp>
          <p:sp>
            <p:nvSpPr>
              <p:cNvPr id="103" name="AutoShape 43"/>
              <p:cNvSpPr>
                <a:spLocks noChangeArrowheads="1"/>
              </p:cNvSpPr>
              <p:nvPr/>
            </p:nvSpPr>
            <p:spPr bwMode="auto">
              <a:xfrm>
                <a:off x="2736" y="864"/>
                <a:ext cx="652" cy="432"/>
              </a:xfrm>
              <a:prstGeom prst="rtTriangle">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104" name="Line 44"/>
              <p:cNvSpPr>
                <a:spLocks noChangeShapeType="1"/>
              </p:cNvSpPr>
              <p:nvPr/>
            </p:nvSpPr>
            <p:spPr bwMode="auto">
              <a:xfrm>
                <a:off x="2736" y="1296"/>
                <a:ext cx="672"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5" name="Line 45"/>
              <p:cNvSpPr>
                <a:spLocks noChangeShapeType="1"/>
              </p:cNvSpPr>
              <p:nvPr/>
            </p:nvSpPr>
            <p:spPr bwMode="auto">
              <a:xfrm>
                <a:off x="1364" y="1056"/>
                <a:ext cx="185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6" name="Line 46"/>
              <p:cNvSpPr>
                <a:spLocks noChangeShapeType="1"/>
              </p:cNvSpPr>
              <p:nvPr/>
            </p:nvSpPr>
            <p:spPr bwMode="auto">
              <a:xfrm rot="135544">
                <a:off x="2400" y="624"/>
                <a:ext cx="1200" cy="816"/>
              </a:xfrm>
              <a:prstGeom prst="line">
                <a:avLst/>
              </a:prstGeom>
              <a:noFill/>
              <a:ln w="3175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89" name="Group 47"/>
            <p:cNvGrpSpPr>
              <a:grpSpLocks/>
            </p:cNvGrpSpPr>
            <p:nvPr/>
          </p:nvGrpSpPr>
          <p:grpSpPr bwMode="auto">
            <a:xfrm>
              <a:off x="2064" y="192"/>
              <a:ext cx="816" cy="480"/>
              <a:chOff x="2736" y="1488"/>
              <a:chExt cx="816" cy="480"/>
            </a:xfrm>
          </p:grpSpPr>
          <p:sp>
            <p:nvSpPr>
              <p:cNvPr id="97" name="Line 48"/>
              <p:cNvSpPr>
                <a:spLocks noChangeShapeType="1"/>
              </p:cNvSpPr>
              <p:nvPr/>
            </p:nvSpPr>
            <p:spPr bwMode="auto">
              <a:xfrm flipV="1">
                <a:off x="2880" y="1632"/>
                <a:ext cx="240" cy="336"/>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8" name="Line 49"/>
              <p:cNvSpPr>
                <a:spLocks noChangeShapeType="1"/>
              </p:cNvSpPr>
              <p:nvPr/>
            </p:nvSpPr>
            <p:spPr bwMode="auto">
              <a:xfrm flipH="1" flipV="1">
                <a:off x="3120" y="1632"/>
                <a:ext cx="432" cy="336"/>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9" name="Object 50"/>
                  <p:cNvGraphicFramePr>
                    <a:graphicFrameLocks noChangeAspect="1"/>
                  </p:cNvGraphicFramePr>
                  <p:nvPr>
                    <p:extLst>
                      <p:ext uri="{D42A27DB-BD31-4B8C-83A1-F6EECF244321}">
                        <p14:modId xmlns:p14="http://schemas.microsoft.com/office/powerpoint/2010/main" val="1347389127"/>
                      </p:ext>
                    </p:extLst>
                  </p:nvPr>
                </p:nvGraphicFramePr>
                <p:xfrm>
                  <a:off x="2736" y="1488"/>
                  <a:ext cx="316" cy="270"/>
                </p:xfrm>
                <a:graphic>
                  <a:graphicData uri="http://schemas.openxmlformats.org/presentationml/2006/ole">
                    <mc:AlternateContent>
                      <mc:Choice xmlns:v="urn:schemas-microsoft-com:vml" Requires="v">
                        <p:oleObj spid="_x0000_s83015" name="Equation" r:id="rId13" imgW="266400" imgH="228600" progId="Equation.DSMT4">
                          <p:embed/>
                        </p:oleObj>
                      </mc:Choice>
                      <mc:Fallback>
                        <p:oleObj name="Equation" r:id="rId13" imgW="266400" imgH="228600" progId="Equation.DSMT4">
                          <p:embed/>
                          <p:pic>
                            <p:nvPicPr>
                              <p:cNvPr id="24607" name="Object 50"/>
                              <p:cNvPicPr>
                                <a:picLocks noChangeAspect="1" noChangeArrowheads="1"/>
                              </p:cNvPicPr>
                              <p:nvPr/>
                            </p:nvPicPr>
                            <p:blipFill>
                              <a:blip r:embed="rId14"/>
                              <a:srcRect/>
                              <a:stretch>
                                <a:fillRect/>
                              </a:stretch>
                            </p:blipFill>
                            <p:spPr bwMode="auto">
                              <a:xfrm>
                                <a:off x="2736" y="1488"/>
                                <a:ext cx="316" cy="27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99" name="Object 50"/>
                  <p:cNvGraphicFramePr>
                    <a:graphicFrameLocks noChangeAspect="1"/>
                  </p:cNvGraphicFramePr>
                  <p:nvPr>
                    <p:extLst>
                      <p:ext uri="{D42A27DB-BD31-4B8C-83A1-F6EECF244321}">
                        <p14:modId xmlns:p14="http://schemas.microsoft.com/office/powerpoint/2010/main" val="1347389127"/>
                      </p:ext>
                    </p:extLst>
                  </p:nvPr>
                </p:nvGraphicFramePr>
                <p:xfrm>
                  <a:off x="2736" y="1488"/>
                  <a:ext cx="316" cy="270"/>
                </p:xfrm>
                <a:graphic>
                  <a:graphicData uri="http://schemas.openxmlformats.org/presentationml/2006/ole">
                    <mc:AlternateContent>
                      <mc:Choice xmlns:v="urn:schemas-microsoft-com:vml" Requires="v">
                        <p:oleObj spid="_x0000_s14481" name="Equation" r:id="rId15" imgW="266400" imgH="228600" progId="Equation.DSMT4">
                          <p:embed/>
                        </p:oleObj>
                      </mc:Choice>
                      <mc:Fallback>
                        <p:oleObj name="Equation" r:id="rId15" imgW="266400" imgH="228600" progId="Equation.DSMT4">
                          <p:embed/>
                          <p:pic>
                            <p:nvPicPr>
                              <p:cNvPr id="24607" name="Object 50"/>
                              <p:cNvPicPr>
                                <a:picLocks noChangeAspect="1" noChangeArrowheads="1"/>
                              </p:cNvPicPr>
                              <p:nvPr/>
                            </p:nvPicPr>
                            <p:blipFill>
                              <a:blip r:embed="rId16"/>
                              <a:srcRect/>
                              <a:stretch>
                                <a:fillRect/>
                              </a:stretch>
                            </p:blipFill>
                            <p:spPr bwMode="auto">
                              <a:xfrm>
                                <a:off x="2736" y="1488"/>
                                <a:ext cx="31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nvGrpSpPr>
            <p:cNvPr id="90" name="Group 51"/>
            <p:cNvGrpSpPr>
              <a:grpSpLocks/>
            </p:cNvGrpSpPr>
            <p:nvPr/>
          </p:nvGrpSpPr>
          <p:grpSpPr bwMode="auto">
            <a:xfrm>
              <a:off x="2304" y="672"/>
              <a:ext cx="702" cy="470"/>
              <a:chOff x="2976" y="1968"/>
              <a:chExt cx="702" cy="470"/>
            </a:xfrm>
          </p:grpSpPr>
          <mc:AlternateContent xmlns:mc="http://schemas.openxmlformats.org/markup-compatibility/2006" xmlns:a14="http://schemas.microsoft.com/office/drawing/2010/main">
            <mc:Choice Requires="a14">
              <p:graphicFrame>
                <p:nvGraphicFramePr>
                  <p:cNvPr id="94" name="Object 52"/>
                  <p:cNvGraphicFramePr>
                    <a:graphicFrameLocks noChangeAspect="1"/>
                  </p:cNvGraphicFramePr>
                  <p:nvPr>
                    <p:extLst>
                      <p:ext uri="{D42A27DB-BD31-4B8C-83A1-F6EECF244321}">
                        <p14:modId xmlns:p14="http://schemas.microsoft.com/office/powerpoint/2010/main" val="946479510"/>
                      </p:ext>
                    </p:extLst>
                  </p:nvPr>
                </p:nvGraphicFramePr>
                <p:xfrm>
                  <a:off x="3438" y="2153"/>
                  <a:ext cx="240" cy="285"/>
                </p:xfrm>
                <a:graphic>
                  <a:graphicData uri="http://schemas.openxmlformats.org/presentationml/2006/ole">
                    <mc:AlternateContent>
                      <mc:Choice xmlns:v="urn:schemas-microsoft-com:vml" Requires="v">
                        <p:oleObj spid="_x0000_s83016" name="Equation" r:id="rId17" imgW="203040" imgH="241200" progId="Equation.DSMT4">
                          <p:embed/>
                        </p:oleObj>
                      </mc:Choice>
                      <mc:Fallback>
                        <p:oleObj name="Equation" r:id="rId17" imgW="203040" imgH="241200" progId="Equation.DSMT4">
                          <p:embed/>
                          <p:pic>
                            <p:nvPicPr>
                              <p:cNvPr id="24602" name="Object 52"/>
                              <p:cNvPicPr>
                                <a:picLocks noChangeAspect="1" noChangeArrowheads="1"/>
                              </p:cNvPicPr>
                              <p:nvPr/>
                            </p:nvPicPr>
                            <p:blipFill>
                              <a:blip r:embed="rId18"/>
                              <a:srcRect/>
                              <a:stretch>
                                <a:fillRect/>
                              </a:stretch>
                            </p:blipFill>
                            <p:spPr bwMode="auto">
                              <a:xfrm>
                                <a:off x="3438" y="2153"/>
                                <a:ext cx="240" cy="2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94" name="Object 52"/>
                  <p:cNvGraphicFramePr>
                    <a:graphicFrameLocks noChangeAspect="1"/>
                  </p:cNvGraphicFramePr>
                  <p:nvPr>
                    <p:extLst>
                      <p:ext uri="{D42A27DB-BD31-4B8C-83A1-F6EECF244321}">
                        <p14:modId xmlns:p14="http://schemas.microsoft.com/office/powerpoint/2010/main" val="946479510"/>
                      </p:ext>
                    </p:extLst>
                  </p:nvPr>
                </p:nvGraphicFramePr>
                <p:xfrm>
                  <a:off x="3438" y="2153"/>
                  <a:ext cx="240" cy="285"/>
                </p:xfrm>
                <a:graphic>
                  <a:graphicData uri="http://schemas.openxmlformats.org/presentationml/2006/ole">
                    <mc:AlternateContent>
                      <mc:Choice xmlns:v="urn:schemas-microsoft-com:vml" Requires="v">
                        <p:oleObj spid="_x0000_s14482" name="Equation" r:id="rId19" imgW="203040" imgH="241200" progId="Equation.DSMT4">
                          <p:embed/>
                        </p:oleObj>
                      </mc:Choice>
                      <mc:Fallback>
                        <p:oleObj name="Equation" r:id="rId19" imgW="203040" imgH="241200" progId="Equation.DSMT4">
                          <p:embed/>
                          <p:pic>
                            <p:nvPicPr>
                              <p:cNvPr id="24602" name="Object 52"/>
                              <p:cNvPicPr>
                                <a:picLocks noChangeAspect="1" noChangeArrowheads="1"/>
                              </p:cNvPicPr>
                              <p:nvPr/>
                            </p:nvPicPr>
                            <p:blipFill>
                              <a:blip r:embed="rId20"/>
                              <a:srcRect/>
                              <a:stretch>
                                <a:fillRect/>
                              </a:stretch>
                            </p:blipFill>
                            <p:spPr bwMode="auto">
                              <a:xfrm>
                                <a:off x="3438" y="2153"/>
                                <a:ext cx="240"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sp>
            <p:nvSpPr>
              <p:cNvPr id="95" name="Line 53"/>
              <p:cNvSpPr>
                <a:spLocks noChangeShapeType="1"/>
              </p:cNvSpPr>
              <p:nvPr/>
            </p:nvSpPr>
            <p:spPr bwMode="auto">
              <a:xfrm rot="257100">
                <a:off x="2976" y="2016"/>
                <a:ext cx="384" cy="24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6" name="Line 54"/>
              <p:cNvSpPr>
                <a:spLocks noChangeShapeType="1"/>
              </p:cNvSpPr>
              <p:nvPr/>
            </p:nvSpPr>
            <p:spPr bwMode="auto">
              <a:xfrm flipH="1">
                <a:off x="3312" y="1968"/>
                <a:ext cx="240"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91" name="Group 55"/>
            <p:cNvGrpSpPr>
              <a:grpSpLocks/>
            </p:cNvGrpSpPr>
            <p:nvPr/>
          </p:nvGrpSpPr>
          <p:grpSpPr bwMode="auto">
            <a:xfrm>
              <a:off x="2352" y="384"/>
              <a:ext cx="313" cy="291"/>
              <a:chOff x="2976" y="1152"/>
              <a:chExt cx="313" cy="291"/>
            </a:xfrm>
          </p:grpSpPr>
          <p:sp>
            <p:nvSpPr>
              <p:cNvPr id="92" name="Freeform 56"/>
              <p:cNvSpPr>
                <a:spLocks/>
              </p:cNvSpPr>
              <p:nvPr/>
            </p:nvSpPr>
            <p:spPr bwMode="auto">
              <a:xfrm rot="10876194" flipH="1">
                <a:off x="2976" y="1248"/>
                <a:ext cx="48" cy="192"/>
              </a:xfrm>
              <a:custGeom>
                <a:avLst/>
                <a:gdLst>
                  <a:gd name="T0" fmla="*/ 0 w 48"/>
                  <a:gd name="T1" fmla="*/ 0 h 624"/>
                  <a:gd name="T2" fmla="*/ 48 w 48"/>
                  <a:gd name="T3" fmla="*/ 0 h 624"/>
                  <a:gd name="T4" fmla="*/ 0 w 48"/>
                  <a:gd name="T5" fmla="*/ 0 h 624"/>
                  <a:gd name="T6" fmla="*/ 0 60000 65536"/>
                  <a:gd name="T7" fmla="*/ 0 60000 65536"/>
                  <a:gd name="T8" fmla="*/ 0 60000 65536"/>
                  <a:gd name="T9" fmla="*/ 0 w 48"/>
                  <a:gd name="T10" fmla="*/ 0 h 624"/>
                  <a:gd name="T11" fmla="*/ 48 w 48"/>
                  <a:gd name="T12" fmla="*/ 624 h 624"/>
                </a:gdLst>
                <a:ahLst/>
                <a:cxnLst>
                  <a:cxn ang="T6">
                    <a:pos x="T0" y="T1"/>
                  </a:cxn>
                  <a:cxn ang="T7">
                    <a:pos x="T2" y="T3"/>
                  </a:cxn>
                  <a:cxn ang="T8">
                    <a:pos x="T4" y="T5"/>
                  </a:cxn>
                </a:cxnLst>
                <a:rect l="T9" t="T10" r="T11" b="T12"/>
                <a:pathLst>
                  <a:path w="48" h="624">
                    <a:moveTo>
                      <a:pt x="0" y="0"/>
                    </a:moveTo>
                    <a:cubicBezTo>
                      <a:pt x="24" y="44"/>
                      <a:pt x="48" y="88"/>
                      <a:pt x="48" y="192"/>
                    </a:cubicBezTo>
                    <a:cubicBezTo>
                      <a:pt x="48" y="296"/>
                      <a:pt x="8" y="560"/>
                      <a:pt x="0" y="62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93" name="Text Box 57"/>
                  <p:cNvSpPr txBox="1">
                    <a:spLocks noChangeArrowheads="1"/>
                  </p:cNvSpPr>
                  <p:nvPr/>
                </p:nvSpPr>
                <p:spPr bwMode="auto">
                  <a:xfrm>
                    <a:off x="2994" y="1152"/>
                    <a:ext cx="295"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ea typeface="+mn-ea"/>
                              <a:cs typeface="+mn-ea"/>
                              <a:sym typeface="Times New Roman" panose="02020603050405020304" pitchFamily="18" charset="0"/>
                            </a:rPr>
                            <m:t>𝜶</m:t>
                          </m:r>
                        </m:oMath>
                      </m:oMathPara>
                    </a14:m>
                    <a:endParaRPr lang="en-US" altLang="zh-CN" sz="2400" b="1" dirty="0">
                      <a:ea typeface="微软雅黑" panose="020B0503020204020204" pitchFamily="34" charset="-122"/>
                      <a:cs typeface="+mn-ea"/>
                      <a:sym typeface="Times New Roman" panose="02020603050405020304" pitchFamily="18" charset="0"/>
                    </a:endParaRPr>
                  </a:p>
                </p:txBody>
              </p:sp>
            </mc:Choice>
            <mc:Fallback xmlns="">
              <p:sp>
                <p:nvSpPr>
                  <p:cNvPr id="93" name="Text Box 57"/>
                  <p:cNvSpPr txBox="1">
                    <a:spLocks noRot="1" noChangeAspect="1" noMove="1" noResize="1" noEditPoints="1" noAdjustHandles="1" noChangeArrowheads="1" noChangeShapeType="1" noTextEdit="1"/>
                  </p:cNvSpPr>
                  <p:nvPr/>
                </p:nvSpPr>
                <p:spPr bwMode="auto">
                  <a:xfrm>
                    <a:off x="2994" y="1152"/>
                    <a:ext cx="295" cy="291"/>
                  </a:xfrm>
                  <a:prstGeom prst="rect">
                    <a:avLst/>
                  </a:prstGeom>
                  <a:blipFill>
                    <a:blip r:embed="rId2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graphicFrame>
        <p:nvGraphicFramePr>
          <p:cNvPr id="111" name="Object 58"/>
          <p:cNvGraphicFramePr>
            <a:graphicFrameLocks noChangeAspect="1"/>
          </p:cNvGraphicFramePr>
          <p:nvPr>
            <p:extLst>
              <p:ext uri="{D42A27DB-BD31-4B8C-83A1-F6EECF244321}">
                <p14:modId xmlns:p14="http://schemas.microsoft.com/office/powerpoint/2010/main" val="3994338546"/>
              </p:ext>
            </p:extLst>
          </p:nvPr>
        </p:nvGraphicFramePr>
        <p:xfrm>
          <a:off x="6715501" y="2258105"/>
          <a:ext cx="2568575" cy="2160588"/>
        </p:xfrm>
        <a:graphic>
          <a:graphicData uri="http://schemas.openxmlformats.org/presentationml/2006/ole">
            <mc:AlternateContent xmlns:mc="http://schemas.openxmlformats.org/markup-compatibility/2006">
              <mc:Choice xmlns:v="urn:schemas-microsoft-com:vml" Requires="v">
                <p:oleObj spid="_x0000_s83017" name="Equation" r:id="rId22" imgW="1257120" imgH="1066680" progId="Equation.DSMT4">
                  <p:embed/>
                </p:oleObj>
              </mc:Choice>
              <mc:Fallback>
                <p:oleObj name="Equation" r:id="rId22" imgW="1257120" imgH="1066680" progId="Equation.DSMT4">
                  <p:embed/>
                  <p:pic>
                    <p:nvPicPr>
                      <p:cNvPr id="233530" name="Object 58"/>
                      <p:cNvPicPr>
                        <a:picLocks noChangeAspect="1" noChangeArrowheads="1"/>
                      </p:cNvPicPr>
                      <p:nvPr/>
                    </p:nvPicPr>
                    <p:blipFill>
                      <a:blip r:embed="rId23"/>
                      <a:srcRect/>
                      <a:stretch>
                        <a:fillRect/>
                      </a:stretch>
                    </p:blipFill>
                    <p:spPr bwMode="auto">
                      <a:xfrm>
                        <a:off x="6715501" y="2258105"/>
                        <a:ext cx="25685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 name="Object 62"/>
          <p:cNvGraphicFramePr>
            <a:graphicFrameLocks noChangeAspect="1"/>
          </p:cNvGraphicFramePr>
          <p:nvPr>
            <p:extLst>
              <p:ext uri="{D42A27DB-BD31-4B8C-83A1-F6EECF244321}">
                <p14:modId xmlns:p14="http://schemas.microsoft.com/office/powerpoint/2010/main" val="2992982971"/>
              </p:ext>
            </p:extLst>
          </p:nvPr>
        </p:nvGraphicFramePr>
        <p:xfrm>
          <a:off x="5304084" y="4539109"/>
          <a:ext cx="4564063" cy="922338"/>
        </p:xfrm>
        <a:graphic>
          <a:graphicData uri="http://schemas.openxmlformats.org/presentationml/2006/ole">
            <mc:AlternateContent xmlns:mc="http://schemas.openxmlformats.org/markup-compatibility/2006">
              <mc:Choice xmlns:v="urn:schemas-microsoft-com:vml" Requires="v">
                <p:oleObj spid="_x0000_s83018" name="Equation" r:id="rId24" imgW="2234880" imgH="457200" progId="Equation.DSMT4">
                  <p:embed/>
                </p:oleObj>
              </mc:Choice>
              <mc:Fallback>
                <p:oleObj name="Equation" r:id="rId24" imgW="2234880" imgH="457200" progId="Equation.DSMT4">
                  <p:embed/>
                  <p:pic>
                    <p:nvPicPr>
                      <p:cNvPr id="233534" name="Object 62"/>
                      <p:cNvPicPr>
                        <a:picLocks noChangeAspect="1" noChangeArrowheads="1"/>
                      </p:cNvPicPr>
                      <p:nvPr/>
                    </p:nvPicPr>
                    <p:blipFill>
                      <a:blip r:embed="rId25"/>
                      <a:srcRect/>
                      <a:stretch>
                        <a:fillRect/>
                      </a:stretch>
                    </p:blipFill>
                    <p:spPr bwMode="auto">
                      <a:xfrm>
                        <a:off x="5304084" y="4539109"/>
                        <a:ext cx="45640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20912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3" y="177189"/>
            <a:ext cx="2236510" cy="584775"/>
          </a:xfrm>
          <a:prstGeom prst="rect">
            <a:avLst/>
          </a:prstGeom>
          <a:noFill/>
        </p:spPr>
        <p:txBody>
          <a:bodyPr wrap="none" rtlCol="0">
            <a:spAutoFit/>
          </a:bodyPr>
          <a:lstStyle/>
          <a:p>
            <a:pPr algn="ctr"/>
            <a:r>
              <a:rPr lang="zh-CN" altLang="en-US"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斜截面应力</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60" name="Group 7"/>
          <p:cNvGrpSpPr>
            <a:grpSpLocks/>
          </p:cNvGrpSpPr>
          <p:nvPr/>
        </p:nvGrpSpPr>
        <p:grpSpPr bwMode="auto">
          <a:xfrm>
            <a:off x="668735" y="1168053"/>
            <a:ext cx="4640263" cy="457200"/>
            <a:chOff x="671" y="816"/>
            <a:chExt cx="2923" cy="288"/>
          </a:xfrm>
        </p:grpSpPr>
        <p:sp>
          <p:nvSpPr>
            <p:cNvPr id="61" name="Text Box 5"/>
            <p:cNvSpPr txBox="1">
              <a:spLocks noChangeArrowheads="1"/>
            </p:cNvSpPr>
            <p:nvPr/>
          </p:nvSpPr>
          <p:spPr bwMode="auto">
            <a:xfrm>
              <a:off x="671" y="816"/>
              <a:ext cx="4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ea typeface="微软雅黑" panose="020B0503020204020204" pitchFamily="34" charset="-122"/>
                  <a:cs typeface="+mn-ea"/>
                  <a:sym typeface="Times New Roman" panose="02020603050405020304" pitchFamily="18" charset="0"/>
                </a:rPr>
                <a:t>1</a:t>
              </a:r>
              <a:r>
                <a:rPr lang="zh-CN" altLang="en-US" sz="2400" b="1" dirty="0">
                  <a:ea typeface="微软雅黑" panose="020B0503020204020204" pitchFamily="34" charset="-122"/>
                  <a:cs typeface="+mn-ea"/>
                  <a:sym typeface="Times New Roman" panose="02020603050405020304" pitchFamily="18" charset="0"/>
                </a:rPr>
                <a:t>、</a:t>
              </a:r>
            </a:p>
          </p:txBody>
        </p:sp>
        <p:graphicFrame>
          <p:nvGraphicFramePr>
            <p:cNvPr id="62" name="Object 6"/>
            <p:cNvGraphicFramePr>
              <a:graphicFrameLocks noChangeAspect="1"/>
            </p:cNvGraphicFramePr>
            <p:nvPr>
              <p:extLst>
                <p:ext uri="{D42A27DB-BD31-4B8C-83A1-F6EECF244321}">
                  <p14:modId xmlns:p14="http://schemas.microsoft.com/office/powerpoint/2010/main" val="309606947"/>
                </p:ext>
              </p:extLst>
            </p:nvPr>
          </p:nvGraphicFramePr>
          <p:xfrm>
            <a:off x="1164" y="823"/>
            <a:ext cx="2430" cy="271"/>
          </p:xfrm>
          <a:graphic>
            <a:graphicData uri="http://schemas.openxmlformats.org/presentationml/2006/ole">
              <mc:AlternateContent xmlns:mc="http://schemas.openxmlformats.org/markup-compatibility/2006">
                <mc:Choice xmlns:v="urn:schemas-microsoft-com:vml" Requires="v">
                  <p:oleObj spid="_x0000_s77138" name="Equation" r:id="rId5" imgW="1777680" imgH="228600" progId="Equation.DSMT4">
                    <p:embed/>
                  </p:oleObj>
                </mc:Choice>
                <mc:Fallback>
                  <p:oleObj name="Equation" r:id="rId5" imgW="1777680" imgH="228600" progId="Equation.DSMT4">
                    <p:embed/>
                    <p:pic>
                      <p:nvPicPr>
                        <p:cNvPr id="26652" name="Object 6"/>
                        <p:cNvPicPr>
                          <a:picLocks noChangeAspect="1" noChangeArrowheads="1"/>
                        </p:cNvPicPr>
                        <p:nvPr/>
                      </p:nvPicPr>
                      <p:blipFill>
                        <a:blip r:embed="rId6"/>
                        <a:srcRect/>
                        <a:stretch>
                          <a:fillRect/>
                        </a:stretch>
                      </p:blipFill>
                      <p:spPr bwMode="auto">
                        <a:xfrm>
                          <a:off x="1164" y="823"/>
                          <a:ext cx="243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3" name="Object 10"/>
          <p:cNvGraphicFramePr>
            <a:graphicFrameLocks noChangeAspect="1"/>
          </p:cNvGraphicFramePr>
          <p:nvPr>
            <p:extLst>
              <p:ext uri="{D42A27DB-BD31-4B8C-83A1-F6EECF244321}">
                <p14:modId xmlns:p14="http://schemas.microsoft.com/office/powerpoint/2010/main" val="248384760"/>
              </p:ext>
            </p:extLst>
          </p:nvPr>
        </p:nvGraphicFramePr>
        <p:xfrm>
          <a:off x="5308998" y="1108075"/>
          <a:ext cx="3111500" cy="577850"/>
        </p:xfrm>
        <a:graphic>
          <a:graphicData uri="http://schemas.openxmlformats.org/presentationml/2006/ole">
            <mc:AlternateContent xmlns:mc="http://schemas.openxmlformats.org/markup-compatibility/2006">
              <mc:Choice xmlns:v="urn:schemas-microsoft-com:vml" Requires="v">
                <p:oleObj spid="_x0000_s77139" name="Equation" r:id="rId7" imgW="1447560" imgH="228600" progId="Equation.DSMT4">
                  <p:embed/>
                </p:oleObj>
              </mc:Choice>
              <mc:Fallback>
                <p:oleObj name="Equation" r:id="rId7" imgW="1447560" imgH="228600" progId="Equation.DSMT4">
                  <p:embed/>
                  <p:pic>
                    <p:nvPicPr>
                      <p:cNvPr id="22538" name="Object 10"/>
                      <p:cNvPicPr>
                        <a:picLocks noChangeAspect="1" noChangeArrowheads="1"/>
                      </p:cNvPicPr>
                      <p:nvPr/>
                    </p:nvPicPr>
                    <p:blipFill>
                      <a:blip r:embed="rId8"/>
                      <a:srcRect/>
                      <a:stretch>
                        <a:fillRect/>
                      </a:stretch>
                    </p:blipFill>
                    <p:spPr bwMode="auto">
                      <a:xfrm>
                        <a:off x="5308998" y="1108075"/>
                        <a:ext cx="31115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4" name="Group 20"/>
          <p:cNvGrpSpPr>
            <a:grpSpLocks/>
          </p:cNvGrpSpPr>
          <p:nvPr/>
        </p:nvGrpSpPr>
        <p:grpSpPr bwMode="auto">
          <a:xfrm>
            <a:off x="668735" y="2347566"/>
            <a:ext cx="5218113" cy="817563"/>
            <a:chOff x="0" y="1559"/>
            <a:chExt cx="3287" cy="515"/>
          </a:xfrm>
        </p:grpSpPr>
        <p:sp>
          <p:nvSpPr>
            <p:cNvPr id="65" name="Text Box 12"/>
            <p:cNvSpPr txBox="1">
              <a:spLocks noChangeArrowheads="1"/>
            </p:cNvSpPr>
            <p:nvPr/>
          </p:nvSpPr>
          <p:spPr bwMode="auto">
            <a:xfrm>
              <a:off x="0" y="1680"/>
              <a:ext cx="4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2</a:t>
              </a:r>
              <a:r>
                <a:rPr lang="zh-CN" altLang="en-US" sz="2400" b="1">
                  <a:ea typeface="微软雅黑" panose="020B0503020204020204" pitchFamily="34" charset="-122"/>
                  <a:cs typeface="+mn-ea"/>
                  <a:sym typeface="Times New Roman" panose="02020603050405020304" pitchFamily="18" charset="0"/>
                </a:rPr>
                <a:t>、</a:t>
              </a:r>
            </a:p>
          </p:txBody>
        </p:sp>
        <p:graphicFrame>
          <p:nvGraphicFramePr>
            <p:cNvPr id="66" name="Object 13"/>
            <p:cNvGraphicFramePr>
              <a:graphicFrameLocks noChangeAspect="1"/>
            </p:cNvGraphicFramePr>
            <p:nvPr>
              <p:extLst>
                <p:ext uri="{D42A27DB-BD31-4B8C-83A1-F6EECF244321}">
                  <p14:modId xmlns:p14="http://schemas.microsoft.com/office/powerpoint/2010/main" val="2281465662"/>
                </p:ext>
              </p:extLst>
            </p:nvPr>
          </p:nvGraphicFramePr>
          <p:xfrm>
            <a:off x="422" y="1559"/>
            <a:ext cx="2865" cy="515"/>
          </p:xfrm>
          <a:graphic>
            <a:graphicData uri="http://schemas.openxmlformats.org/presentationml/2006/ole">
              <mc:AlternateContent xmlns:mc="http://schemas.openxmlformats.org/markup-compatibility/2006">
                <mc:Choice xmlns:v="urn:schemas-microsoft-com:vml" Requires="v">
                  <p:oleObj spid="_x0000_s77140" name="Equation" r:id="rId9" imgW="2095200" imgH="431640" progId="Equation.DSMT4">
                    <p:embed/>
                  </p:oleObj>
                </mc:Choice>
                <mc:Fallback>
                  <p:oleObj name="Equation" r:id="rId9" imgW="2095200" imgH="431640" progId="Equation.DSMT4">
                    <p:embed/>
                    <p:pic>
                      <p:nvPicPr>
                        <p:cNvPr id="26650" name="Object 13"/>
                        <p:cNvPicPr>
                          <a:picLocks noChangeAspect="1" noChangeArrowheads="1"/>
                        </p:cNvPicPr>
                        <p:nvPr/>
                      </p:nvPicPr>
                      <p:blipFill>
                        <a:blip r:embed="rId10"/>
                        <a:srcRect/>
                        <a:stretch>
                          <a:fillRect/>
                        </a:stretch>
                      </p:blipFill>
                      <p:spPr bwMode="auto">
                        <a:xfrm>
                          <a:off x="422" y="1559"/>
                          <a:ext cx="2865"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9" name="Text Box 16"/>
          <p:cNvSpPr txBox="1">
            <a:spLocks noChangeArrowheads="1"/>
          </p:cNvSpPr>
          <p:nvPr/>
        </p:nvSpPr>
        <p:spPr bwMode="auto">
          <a:xfrm>
            <a:off x="668735" y="1853853"/>
            <a:ext cx="851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b="1" dirty="0">
                <a:solidFill>
                  <a:srgbClr val="FFC000"/>
                </a:solidFill>
                <a:ea typeface="微软雅黑" panose="020B0503020204020204" pitchFamily="34" charset="-122"/>
                <a:cs typeface="+mn-ea"/>
                <a:sym typeface="Times New Roman" panose="02020603050405020304" pitchFamily="18" charset="0"/>
              </a:rPr>
              <a:t>即横截面上的正应力为杆内正应力的最大值，而剪应力为零。</a:t>
            </a:r>
          </a:p>
        </p:txBody>
      </p:sp>
      <p:graphicFrame>
        <p:nvGraphicFramePr>
          <p:cNvPr id="70" name="Object 17"/>
          <p:cNvGraphicFramePr>
            <a:graphicFrameLocks noChangeAspect="1"/>
          </p:cNvGraphicFramePr>
          <p:nvPr>
            <p:extLst>
              <p:ext uri="{D42A27DB-BD31-4B8C-83A1-F6EECF244321}">
                <p14:modId xmlns:p14="http://schemas.microsoft.com/office/powerpoint/2010/main" val="624772684"/>
              </p:ext>
            </p:extLst>
          </p:nvPr>
        </p:nvGraphicFramePr>
        <p:xfrm>
          <a:off x="6254750" y="2362200"/>
          <a:ext cx="2544763" cy="795338"/>
        </p:xfrm>
        <a:graphic>
          <a:graphicData uri="http://schemas.openxmlformats.org/presentationml/2006/ole">
            <mc:AlternateContent xmlns:mc="http://schemas.openxmlformats.org/markup-compatibility/2006">
              <mc:Choice xmlns:v="urn:schemas-microsoft-com:vml" Requires="v">
                <p:oleObj spid="_x0000_s77141" name="Equation" r:id="rId11" imgW="1498320" imgH="393480" progId="Equation.DSMT4">
                  <p:embed/>
                </p:oleObj>
              </mc:Choice>
              <mc:Fallback>
                <p:oleObj name="Equation" r:id="rId11" imgW="1498320" imgH="393480" progId="Equation.DSMT4">
                  <p:embed/>
                  <p:pic>
                    <p:nvPicPr>
                      <p:cNvPr id="22545" name="Object 17"/>
                      <p:cNvPicPr>
                        <a:picLocks noChangeAspect="1" noChangeArrowheads="1"/>
                      </p:cNvPicPr>
                      <p:nvPr/>
                    </p:nvPicPr>
                    <p:blipFill>
                      <a:blip r:embed="rId12"/>
                      <a:srcRect/>
                      <a:stretch>
                        <a:fillRect/>
                      </a:stretch>
                    </p:blipFill>
                    <p:spPr bwMode="auto">
                      <a:xfrm>
                        <a:off x="6254750" y="2362200"/>
                        <a:ext cx="2544763"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Text Box 19"/>
          <p:cNvSpPr txBox="1">
            <a:spLocks noChangeArrowheads="1"/>
          </p:cNvSpPr>
          <p:nvPr/>
        </p:nvSpPr>
        <p:spPr bwMode="auto">
          <a:xfrm>
            <a:off x="668735" y="3204816"/>
            <a:ext cx="943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b="1" dirty="0">
                <a:solidFill>
                  <a:srgbClr val="FFC000"/>
                </a:solidFill>
                <a:ea typeface="微软雅黑" panose="020B0503020204020204" pitchFamily="34" charset="-122"/>
                <a:cs typeface="+mn-ea"/>
                <a:sym typeface="Times New Roman" panose="02020603050405020304" pitchFamily="18" charset="0"/>
              </a:rPr>
              <a:t>即与杆件成</a:t>
            </a:r>
            <a:r>
              <a:rPr lang="en-US" altLang="zh-CN" sz="2400" b="1" dirty="0">
                <a:solidFill>
                  <a:srgbClr val="FFC000"/>
                </a:solidFill>
                <a:ea typeface="微软雅黑" panose="020B0503020204020204" pitchFamily="34" charset="-122"/>
                <a:cs typeface="+mn-ea"/>
                <a:sym typeface="Times New Roman" panose="02020603050405020304" pitchFamily="18" charset="0"/>
              </a:rPr>
              <a:t>45°</a:t>
            </a:r>
            <a:r>
              <a:rPr lang="zh-CN" altLang="en-US" sz="2400" b="1" dirty="0">
                <a:solidFill>
                  <a:srgbClr val="FFC000"/>
                </a:solidFill>
                <a:ea typeface="微软雅黑" panose="020B0503020204020204" pitchFamily="34" charset="-122"/>
                <a:cs typeface="+mn-ea"/>
                <a:sym typeface="Times New Roman" panose="02020603050405020304" pitchFamily="18" charset="0"/>
              </a:rPr>
              <a:t>的斜截面上剪应力达到最大值，而正应力不为零。</a:t>
            </a:r>
          </a:p>
        </p:txBody>
      </p:sp>
      <p:grpSp>
        <p:nvGrpSpPr>
          <p:cNvPr id="73" name="Group 28"/>
          <p:cNvGrpSpPr>
            <a:grpSpLocks/>
          </p:cNvGrpSpPr>
          <p:nvPr/>
        </p:nvGrpSpPr>
        <p:grpSpPr bwMode="auto">
          <a:xfrm>
            <a:off x="668735" y="3758853"/>
            <a:ext cx="5149850" cy="457200"/>
            <a:chOff x="0" y="2544"/>
            <a:chExt cx="3244" cy="288"/>
          </a:xfrm>
        </p:grpSpPr>
        <p:sp>
          <p:nvSpPr>
            <p:cNvPr id="74" name="Text Box 22"/>
            <p:cNvSpPr txBox="1">
              <a:spLocks noChangeArrowheads="1"/>
            </p:cNvSpPr>
            <p:nvPr/>
          </p:nvSpPr>
          <p:spPr bwMode="auto">
            <a:xfrm>
              <a:off x="0" y="2544"/>
              <a:ext cx="4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3</a:t>
              </a:r>
              <a:r>
                <a:rPr lang="zh-CN" altLang="en-US" sz="2400" b="1">
                  <a:ea typeface="微软雅黑" panose="020B0503020204020204" pitchFamily="34" charset="-122"/>
                  <a:cs typeface="+mn-ea"/>
                  <a:sym typeface="Times New Roman" panose="02020603050405020304" pitchFamily="18" charset="0"/>
                </a:rPr>
                <a:t>、</a:t>
              </a:r>
            </a:p>
          </p:txBody>
        </p:sp>
        <p:graphicFrame>
          <p:nvGraphicFramePr>
            <p:cNvPr id="75" name="Object 23"/>
            <p:cNvGraphicFramePr>
              <a:graphicFrameLocks noChangeAspect="1"/>
            </p:cNvGraphicFramePr>
            <p:nvPr>
              <p:extLst>
                <p:ext uri="{D42A27DB-BD31-4B8C-83A1-F6EECF244321}">
                  <p14:modId xmlns:p14="http://schemas.microsoft.com/office/powerpoint/2010/main" val="1981477379"/>
                </p:ext>
              </p:extLst>
            </p:nvPr>
          </p:nvGraphicFramePr>
          <p:xfrm>
            <a:off x="431" y="2551"/>
            <a:ext cx="2813" cy="271"/>
          </p:xfrm>
          <a:graphic>
            <a:graphicData uri="http://schemas.openxmlformats.org/presentationml/2006/ole">
              <mc:AlternateContent xmlns:mc="http://schemas.openxmlformats.org/markup-compatibility/2006">
                <mc:Choice xmlns:v="urn:schemas-microsoft-com:vml" Requires="v">
                  <p:oleObj spid="_x0000_s77142" name="Equation" r:id="rId13" imgW="2057400" imgH="228600" progId="Equation.DSMT4">
                    <p:embed/>
                  </p:oleObj>
                </mc:Choice>
                <mc:Fallback>
                  <p:oleObj name="Equation" r:id="rId13" imgW="2057400" imgH="228600" progId="Equation.DSMT4">
                    <p:embed/>
                    <p:pic>
                      <p:nvPicPr>
                        <p:cNvPr id="26648" name="Object 23"/>
                        <p:cNvPicPr>
                          <a:picLocks noChangeAspect="1" noChangeArrowheads="1"/>
                        </p:cNvPicPr>
                        <p:nvPr/>
                      </p:nvPicPr>
                      <p:blipFill>
                        <a:blip r:embed="rId14"/>
                        <a:srcRect/>
                        <a:stretch>
                          <a:fillRect/>
                        </a:stretch>
                      </p:blipFill>
                      <p:spPr bwMode="auto">
                        <a:xfrm>
                          <a:off x="431" y="2551"/>
                          <a:ext cx="281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6" name="Object 24"/>
          <p:cNvGraphicFramePr>
            <a:graphicFrameLocks noChangeAspect="1"/>
          </p:cNvGraphicFramePr>
          <p:nvPr>
            <p:extLst>
              <p:ext uri="{D42A27DB-BD31-4B8C-83A1-F6EECF244321}">
                <p14:modId xmlns:p14="http://schemas.microsoft.com/office/powerpoint/2010/main" val="2977603247"/>
              </p:ext>
            </p:extLst>
          </p:nvPr>
        </p:nvGraphicFramePr>
        <p:xfrm>
          <a:off x="6076950" y="3698875"/>
          <a:ext cx="2130425" cy="577850"/>
        </p:xfrm>
        <a:graphic>
          <a:graphicData uri="http://schemas.openxmlformats.org/presentationml/2006/ole">
            <mc:AlternateContent xmlns:mc="http://schemas.openxmlformats.org/markup-compatibility/2006">
              <mc:Choice xmlns:v="urn:schemas-microsoft-com:vml" Requires="v">
                <p:oleObj spid="_x0000_s77143" name="Equation" r:id="rId15" imgW="990360" imgH="228600" progId="Equation.DSMT4">
                  <p:embed/>
                </p:oleObj>
              </mc:Choice>
              <mc:Fallback>
                <p:oleObj name="Equation" r:id="rId15" imgW="990360" imgH="228600" progId="Equation.DSMT4">
                  <p:embed/>
                  <p:pic>
                    <p:nvPicPr>
                      <p:cNvPr id="22552" name="Object 24"/>
                      <p:cNvPicPr>
                        <a:picLocks noChangeAspect="1" noChangeArrowheads="1"/>
                      </p:cNvPicPr>
                      <p:nvPr/>
                    </p:nvPicPr>
                    <p:blipFill>
                      <a:blip r:embed="rId16"/>
                      <a:srcRect/>
                      <a:stretch>
                        <a:fillRect/>
                      </a:stretch>
                    </p:blipFill>
                    <p:spPr bwMode="auto">
                      <a:xfrm>
                        <a:off x="6076950" y="3698875"/>
                        <a:ext cx="21304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 name="Text Box 27"/>
          <p:cNvSpPr txBox="1">
            <a:spLocks noChangeArrowheads="1"/>
          </p:cNvSpPr>
          <p:nvPr/>
        </p:nvSpPr>
        <p:spPr bwMode="auto">
          <a:xfrm>
            <a:off x="668735" y="4292253"/>
            <a:ext cx="714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b="1" dirty="0">
                <a:solidFill>
                  <a:srgbClr val="FFC000"/>
                </a:solidFill>
                <a:ea typeface="微软雅黑" panose="020B0503020204020204" pitchFamily="34" charset="-122"/>
                <a:cs typeface="+mn-ea"/>
                <a:sym typeface="Times New Roman" panose="02020603050405020304" pitchFamily="18" charset="0"/>
              </a:rPr>
              <a:t>即纵截面上的应力为零，因此在纵截面不会破坏。</a:t>
            </a:r>
          </a:p>
        </p:txBody>
      </p:sp>
      <p:grpSp>
        <p:nvGrpSpPr>
          <p:cNvPr id="79" name="Group 33"/>
          <p:cNvGrpSpPr>
            <a:grpSpLocks/>
          </p:cNvGrpSpPr>
          <p:nvPr/>
        </p:nvGrpSpPr>
        <p:grpSpPr bwMode="auto">
          <a:xfrm>
            <a:off x="668735" y="4862166"/>
            <a:ext cx="6699250" cy="817563"/>
            <a:chOff x="0" y="3287"/>
            <a:chExt cx="4220" cy="515"/>
          </a:xfrm>
        </p:grpSpPr>
        <p:sp>
          <p:nvSpPr>
            <p:cNvPr id="80" name="Text Box 31"/>
            <p:cNvSpPr txBox="1">
              <a:spLocks noChangeArrowheads="1"/>
            </p:cNvSpPr>
            <p:nvPr/>
          </p:nvSpPr>
          <p:spPr bwMode="auto">
            <a:xfrm>
              <a:off x="0" y="3408"/>
              <a:ext cx="4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4</a:t>
              </a:r>
              <a:r>
                <a:rPr lang="zh-CN" altLang="en-US" sz="2400" b="1">
                  <a:ea typeface="微软雅黑" panose="020B0503020204020204" pitchFamily="34" charset="-122"/>
                  <a:cs typeface="+mn-ea"/>
                  <a:sym typeface="Times New Roman" panose="02020603050405020304" pitchFamily="18" charset="0"/>
                </a:rPr>
                <a:t>、</a:t>
              </a:r>
            </a:p>
          </p:txBody>
        </p:sp>
        <p:graphicFrame>
          <p:nvGraphicFramePr>
            <p:cNvPr id="81" name="Object 32"/>
            <p:cNvGraphicFramePr>
              <a:graphicFrameLocks noChangeAspect="1"/>
            </p:cNvGraphicFramePr>
            <p:nvPr>
              <p:extLst>
                <p:ext uri="{D42A27DB-BD31-4B8C-83A1-F6EECF244321}">
                  <p14:modId xmlns:p14="http://schemas.microsoft.com/office/powerpoint/2010/main" val="377752784"/>
                </p:ext>
              </p:extLst>
            </p:nvPr>
          </p:nvGraphicFramePr>
          <p:xfrm>
            <a:off x="540" y="3287"/>
            <a:ext cx="3680" cy="515"/>
          </p:xfrm>
          <a:graphic>
            <a:graphicData uri="http://schemas.openxmlformats.org/presentationml/2006/ole">
              <mc:AlternateContent xmlns:mc="http://schemas.openxmlformats.org/markup-compatibility/2006">
                <mc:Choice xmlns:v="urn:schemas-microsoft-com:vml" Requires="v">
                  <p:oleObj spid="_x0000_s77144" name="Equation" r:id="rId17" imgW="2692080" imgH="431640" progId="Equation.DSMT4">
                    <p:embed/>
                  </p:oleObj>
                </mc:Choice>
                <mc:Fallback>
                  <p:oleObj name="Equation" r:id="rId17" imgW="2692080" imgH="431640" progId="Equation.DSMT4">
                    <p:embed/>
                    <p:pic>
                      <p:nvPicPr>
                        <p:cNvPr id="26646" name="Object 32"/>
                        <p:cNvPicPr>
                          <a:picLocks noChangeAspect="1" noChangeArrowheads="1"/>
                        </p:cNvPicPr>
                        <p:nvPr/>
                      </p:nvPicPr>
                      <p:blipFill>
                        <a:blip r:embed="rId18"/>
                        <a:srcRect/>
                        <a:stretch>
                          <a:fillRect/>
                        </a:stretch>
                      </p:blipFill>
                      <p:spPr bwMode="auto">
                        <a:xfrm>
                          <a:off x="540" y="3287"/>
                          <a:ext cx="3680"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2" name="Object 34"/>
          <p:cNvGraphicFramePr>
            <a:graphicFrameLocks noChangeAspect="1"/>
          </p:cNvGraphicFramePr>
          <p:nvPr>
            <p:extLst>
              <p:ext uri="{D42A27DB-BD31-4B8C-83A1-F6EECF244321}">
                <p14:modId xmlns:p14="http://schemas.microsoft.com/office/powerpoint/2010/main" val="2325522396"/>
              </p:ext>
            </p:extLst>
          </p:nvPr>
        </p:nvGraphicFramePr>
        <p:xfrm>
          <a:off x="2651125" y="5638800"/>
          <a:ext cx="4035425" cy="795338"/>
        </p:xfrm>
        <a:graphic>
          <a:graphicData uri="http://schemas.openxmlformats.org/presentationml/2006/ole">
            <mc:AlternateContent xmlns:mc="http://schemas.openxmlformats.org/markup-compatibility/2006">
              <mc:Choice xmlns:v="urn:schemas-microsoft-com:vml" Requires="v">
                <p:oleObj spid="_x0000_s77145" name="Equation" r:id="rId19" imgW="2158920" imgH="393480" progId="Equation.DSMT4">
                  <p:embed/>
                </p:oleObj>
              </mc:Choice>
              <mc:Fallback>
                <p:oleObj name="Equation" r:id="rId19" imgW="2158920" imgH="393480" progId="Equation.DSMT4">
                  <p:embed/>
                  <p:pic>
                    <p:nvPicPr>
                      <p:cNvPr id="22562" name="Object 34"/>
                      <p:cNvPicPr>
                        <a:picLocks noChangeAspect="1" noChangeArrowheads="1"/>
                      </p:cNvPicPr>
                      <p:nvPr/>
                    </p:nvPicPr>
                    <p:blipFill>
                      <a:blip r:embed="rId20"/>
                      <a:srcRect/>
                      <a:stretch>
                        <a:fillRect/>
                      </a:stretch>
                    </p:blipFill>
                    <p:spPr bwMode="auto">
                      <a:xfrm>
                        <a:off x="2651125" y="5638800"/>
                        <a:ext cx="403542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9904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003673" y="-128090"/>
            <a:ext cx="14872122" cy="7488831"/>
            <a:chOff x="-3003673" y="-128289"/>
            <a:chExt cx="14872122" cy="7488831"/>
          </a:xfrm>
        </p:grpSpPr>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03673" y="-128289"/>
              <a:ext cx="11040814" cy="7360542"/>
            </a:xfrm>
            <a:prstGeom prst="rect">
              <a:avLst/>
            </a:prstGeom>
          </p:spPr>
        </p:pic>
        <p:sp>
          <p:nvSpPr>
            <p:cNvPr id="17" name="平行四边形 16"/>
            <p:cNvSpPr/>
            <p:nvPr/>
          </p:nvSpPr>
          <p:spPr>
            <a:xfrm>
              <a:off x="3830319" y="-199"/>
              <a:ext cx="8038130" cy="7360741"/>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2050" name="文本框 2"/>
          <p:cNvSpPr txBox="1">
            <a:spLocks noChangeArrowheads="1"/>
          </p:cNvSpPr>
          <p:nvPr>
            <p:custDataLst>
              <p:tags r:id="rId2"/>
            </p:custDataLst>
          </p:nvPr>
        </p:nvSpPr>
        <p:spPr bwMode="auto">
          <a:xfrm>
            <a:off x="603522" y="471707"/>
            <a:ext cx="4434535" cy="32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03</a:t>
            </a:r>
            <a:endParaRPr lang="zh-CN" altLang="en-US" sz="20985"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 name="任意多边形 9">
            <a:extLst>
              <a:ext uri="{FF2B5EF4-FFF2-40B4-BE49-F238E27FC236}">
                <a16:creationId xmlns:a16="http://schemas.microsoft.com/office/drawing/2014/main" id="{01C78128-2F41-4328-A2CD-7F05EECFFCC0}"/>
              </a:ext>
            </a:extLst>
          </p:cNvPr>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章节 </a:t>
            </a:r>
            <a:r>
              <a:rPr lang="en-US" altLang="zh-CN"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PART</a:t>
            </a:r>
            <a:endPar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矩形 7"/>
          <p:cNvSpPr/>
          <p:nvPr/>
        </p:nvSpPr>
        <p:spPr>
          <a:xfrm>
            <a:off x="7437487" y="3400301"/>
            <a:ext cx="5301840" cy="677108"/>
          </a:xfrm>
          <a:prstGeom prst="rect">
            <a:avLst/>
          </a:prstGeom>
        </p:spPr>
        <p:txBody>
          <a:bodyPr wrap="square" lIns="0" tIns="0" rIns="0" bIns="0">
            <a:spAutoFit/>
          </a:bodyPr>
          <a:lstStyle/>
          <a:p>
            <a:r>
              <a:rPr lang="zh-CN" altLang="en-US" sz="4400" b="1"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材料变形类型与计算</a:t>
            </a:r>
          </a:p>
        </p:txBody>
      </p:sp>
      <p:pic>
        <p:nvPicPr>
          <p:cNvPr id="2" name="音频 1">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2338050" y="6711950"/>
            <a:ext cx="304800" cy="304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advTm="9976"/>
    </mc:Choice>
    <mc:Fallback xmlns="">
      <p:transition advTm="9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12" y="177189"/>
            <a:ext cx="2646878" cy="584775"/>
          </a:xfrm>
          <a:prstGeom prst="rect">
            <a:avLst/>
          </a:prstGeom>
          <a:noFill/>
        </p:spPr>
        <p:txBody>
          <a:bodyPr wrap="none" rtlCol="0">
            <a:spAutoFit/>
          </a:bodyPr>
          <a:lstStyle/>
          <a:p>
            <a:pPr algn="ctr"/>
            <a:r>
              <a:rPr lang="zh-CN" altLang="en-US"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a:stretch>
            <a:fillRect/>
          </a:stretch>
        </p:blipFill>
        <p:spPr>
          <a:xfrm>
            <a:off x="6861423" y="1528093"/>
            <a:ext cx="5544616" cy="4297945"/>
          </a:xfrm>
          <a:prstGeom prst="rect">
            <a:avLst/>
          </a:prstGeom>
        </p:spPr>
      </p:pic>
      <p:sp>
        <p:nvSpPr>
          <p:cNvPr id="4" name="矩形 3"/>
          <p:cNvSpPr/>
          <p:nvPr/>
        </p:nvSpPr>
        <p:spPr>
          <a:xfrm>
            <a:off x="356642" y="863379"/>
            <a:ext cx="5565946" cy="954107"/>
          </a:xfrm>
          <a:prstGeom prst="rect">
            <a:avLst/>
          </a:prstGeom>
        </p:spPr>
        <p:txBody>
          <a:bodyPr wrap="square">
            <a:spAutoFit/>
          </a:bodyPr>
          <a:lstStyle/>
          <a:p>
            <a:r>
              <a:rPr lang="zh-CN" altLang="en-US" sz="28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强度：</a:t>
            </a:r>
            <a:r>
              <a:rPr lang="zh-CN" altLang="en-US"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材料</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在载荷作用下抵抗变形或断裂的能力</a:t>
            </a:r>
          </a:p>
        </p:txBody>
      </p:sp>
      <p:sp>
        <p:nvSpPr>
          <p:cNvPr id="5" name="矩形 4"/>
          <p:cNvSpPr/>
          <p:nvPr/>
        </p:nvSpPr>
        <p:spPr>
          <a:xfrm>
            <a:off x="356641" y="1854394"/>
            <a:ext cx="5565947" cy="954107"/>
          </a:xfrm>
          <a:prstGeom prst="rect">
            <a:avLst/>
          </a:prstGeom>
        </p:spPr>
        <p:txBody>
          <a:bodyPr wrap="square">
            <a:spAutoFit/>
          </a:bodyPr>
          <a:lstStyle/>
          <a:p>
            <a:r>
              <a:rPr lang="zh-CN" altLang="en-US" sz="2800" b="1" dirty="0">
                <a:solidFill>
                  <a:srgbClr val="FFFF00"/>
                </a:solidFill>
                <a:latin typeface="Times New Roman" panose="02020603050405020304" pitchFamily="18" charset="0"/>
                <a:ea typeface="微软雅黑" panose="020B0503020204020204" pitchFamily="34" charset="-122"/>
                <a:cs typeface="+mn-ea"/>
                <a:sym typeface="Times New Roman" panose="02020603050405020304" pitchFamily="18" charset="0"/>
              </a:rPr>
              <a:t>屈服强度：</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材料抵抗外力作用开始</a:t>
            </a:r>
            <a:r>
              <a:rPr lang="zh-CN" altLang="en-US"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产生明显</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塑性变形的最低应力</a:t>
            </a:r>
          </a:p>
        </p:txBody>
      </p:sp>
      <p:sp>
        <p:nvSpPr>
          <p:cNvPr id="6" name="矩形 5"/>
          <p:cNvSpPr/>
          <p:nvPr/>
        </p:nvSpPr>
        <p:spPr>
          <a:xfrm>
            <a:off x="356640" y="3023137"/>
            <a:ext cx="5565947" cy="954107"/>
          </a:xfrm>
          <a:prstGeom prst="rect">
            <a:avLst/>
          </a:prstGeom>
        </p:spPr>
        <p:txBody>
          <a:bodyPr wrap="square">
            <a:spAutoFit/>
          </a:bodyPr>
          <a:lstStyle/>
          <a:p>
            <a:r>
              <a:rPr lang="zh-CN" altLang="en-US" sz="2800" b="1" dirty="0" smtClean="0">
                <a:solidFill>
                  <a:srgbClr val="FFFF00"/>
                </a:solidFill>
                <a:latin typeface="Times New Roman" panose="02020603050405020304" pitchFamily="18" charset="0"/>
                <a:ea typeface="微软雅黑" panose="020B0503020204020204" pitchFamily="34" charset="-122"/>
                <a:cs typeface="+mn-ea"/>
                <a:sym typeface="Times New Roman" panose="02020603050405020304" pitchFamily="18" charset="0"/>
              </a:rPr>
              <a:t>抗拉强度：</a:t>
            </a:r>
            <a:r>
              <a:rPr lang="zh-CN" altLang="en-US"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材料</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抵抗外力作用不致断裂的最大应力</a:t>
            </a:r>
          </a:p>
        </p:txBody>
      </p:sp>
      <p:cxnSp>
        <p:nvCxnSpPr>
          <p:cNvPr id="8" name="直接箭头连接符 7"/>
          <p:cNvCxnSpPr>
            <a:stCxn id="5" idx="3"/>
          </p:cNvCxnSpPr>
          <p:nvPr/>
        </p:nvCxnSpPr>
        <p:spPr>
          <a:xfrm>
            <a:off x="5922588" y="2331448"/>
            <a:ext cx="2451003" cy="502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a:stCxn id="6" idx="3"/>
          </p:cNvCxnSpPr>
          <p:nvPr/>
        </p:nvCxnSpPr>
        <p:spPr>
          <a:xfrm flipV="1">
            <a:off x="5922587" y="2739683"/>
            <a:ext cx="4107188" cy="7605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文本框 11"/>
          <p:cNvSpPr txBox="1"/>
          <p:nvPr/>
        </p:nvSpPr>
        <p:spPr>
          <a:xfrm>
            <a:off x="356640" y="4043750"/>
            <a:ext cx="5493938" cy="954107"/>
          </a:xfrm>
          <a:prstGeom prst="rect">
            <a:avLst/>
          </a:prstGeom>
          <a:noFill/>
        </p:spPr>
        <p:txBody>
          <a:bodyPr wrap="square" rtlCol="0">
            <a:spAutoFit/>
          </a:bodyPr>
          <a:lstStyle/>
          <a:p>
            <a:r>
              <a:rPr lang="zh-CN" altLang="en-US" sz="2800" b="1" dirty="0">
                <a:solidFill>
                  <a:srgbClr val="FFFF00"/>
                </a:solidFill>
                <a:latin typeface="Times New Roman" panose="02020603050405020304" pitchFamily="18" charset="0"/>
                <a:ea typeface="微软雅黑" panose="020B0503020204020204" pitchFamily="34" charset="-122"/>
                <a:cs typeface="+mn-ea"/>
                <a:sym typeface="Times New Roman" panose="02020603050405020304" pitchFamily="18" charset="0"/>
              </a:rPr>
              <a:t>弹性变形：</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遵循高中所学的胡克定律，</a:t>
            </a:r>
            <a:r>
              <a:rPr lang="en-US" altLang="zh-CN" sz="2800" dirty="0">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800" dirty="0" err="1">
                <a:latin typeface="Times New Roman" panose="02020603050405020304" pitchFamily="18" charset="0"/>
                <a:ea typeface="微软雅黑" panose="020B0503020204020204" pitchFamily="34" charset="-122"/>
                <a:cs typeface="+mn-ea"/>
                <a:sym typeface="Times New Roman" panose="02020603050405020304" pitchFamily="18" charset="0"/>
              </a:rPr>
              <a:t>kx</a:t>
            </a:r>
            <a:endPar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3" name="图片 12"/>
          <p:cNvPicPr>
            <a:picLocks noChangeAspect="1"/>
          </p:cNvPicPr>
          <p:nvPr/>
        </p:nvPicPr>
        <p:blipFill>
          <a:blip r:embed="rId7"/>
          <a:stretch>
            <a:fillRect/>
          </a:stretch>
        </p:blipFill>
        <p:spPr>
          <a:xfrm>
            <a:off x="11273646" y="2834236"/>
            <a:ext cx="1139504" cy="1862209"/>
          </a:xfrm>
          <a:prstGeom prst="rect">
            <a:avLst/>
          </a:prstGeom>
        </p:spPr>
      </p:pic>
      <p:sp>
        <p:nvSpPr>
          <p:cNvPr id="14" name="文本框 13"/>
          <p:cNvSpPr txBox="1"/>
          <p:nvPr/>
        </p:nvSpPr>
        <p:spPr>
          <a:xfrm>
            <a:off x="7306894" y="6006668"/>
            <a:ext cx="4536504" cy="830997"/>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材料拉伸变形过程，拉橡皮泥即将拉断时，有类似的颈缩现象</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5" name="矩形 14"/>
          <p:cNvSpPr/>
          <p:nvPr/>
        </p:nvSpPr>
        <p:spPr>
          <a:xfrm>
            <a:off x="356639" y="5182895"/>
            <a:ext cx="5640687" cy="1384995"/>
          </a:xfrm>
          <a:prstGeom prst="rect">
            <a:avLst/>
          </a:prstGeom>
        </p:spPr>
        <p:txBody>
          <a:bodyPr wrap="square">
            <a:spAutoFit/>
          </a:bodyPr>
          <a:lstStyle/>
          <a:p>
            <a:r>
              <a:rPr lang="zh-CN" altLang="en-US" sz="28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刚度</a:t>
            </a:r>
            <a:r>
              <a:rPr lang="zh-CN" altLang="en-US" sz="2800" b="1"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材料受力时抵抗弹性变形的能力。指标为弹性模量</a:t>
            </a:r>
            <a:r>
              <a:rPr lang="en-US" altLang="zh-CN"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E</a:t>
            </a:r>
            <a:r>
              <a:rPr lang="zh-CN" altLang="en-US"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，或者简单的理解为劲度系数</a:t>
            </a:r>
            <a:r>
              <a:rPr lang="en-US" altLang="zh-CN"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k</a:t>
            </a:r>
            <a:endParaRPr lang="en-US" altLang="zh-CN" sz="28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p:cNvSpPr txBox="1"/>
              <p:nvPr/>
            </p:nvSpPr>
            <p:spPr>
              <a:xfrm>
                <a:off x="7149455" y="952029"/>
                <a:ext cx="2880320" cy="369332"/>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应力</a:t>
                </a:r>
                <a14:m>
                  <m:oMath xmlns:m="http://schemas.openxmlformats.org/officeDocument/2006/math">
                    <m:r>
                      <a:rPr lang="zh-CN" altLang="en-US" i="1" smtClean="0">
                        <a:latin typeface="Cambria Math" panose="02040503050406030204" pitchFamily="18" charset="0"/>
                        <a:cs typeface="+mn-ea"/>
                        <a:sym typeface="Times New Roman" panose="02020603050405020304" pitchFamily="18" charset="0"/>
                      </a:rPr>
                      <m:t>𝜎</m:t>
                    </m:r>
                  </m:oMath>
                </a14:m>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应变</a:t>
                </a:r>
                <a14:m>
                  <m:oMath xmlns:m="http://schemas.openxmlformats.org/officeDocument/2006/math">
                    <m:r>
                      <a:rPr lang="zh-CN" altLang="en-US" i="1" dirty="0" smtClean="0">
                        <a:latin typeface="Cambria Math" panose="02040503050406030204" pitchFamily="18" charset="0"/>
                        <a:cs typeface="+mn-ea"/>
                        <a:sym typeface="Times New Roman" panose="02020603050405020304" pitchFamily="18" charset="0"/>
                      </a:rPr>
                      <m:t>𝜀</m:t>
                    </m:r>
                  </m:oMath>
                </a14:m>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曲线</a:t>
                </a:r>
                <a:endPar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7149455" y="952029"/>
                <a:ext cx="2880320" cy="369332"/>
              </a:xfrm>
              <a:prstGeom prst="rect">
                <a:avLst/>
              </a:prstGeom>
              <a:blipFill>
                <a:blip r:embed="rId8"/>
                <a:stretch>
                  <a:fillRect l="-1907" t="-8197" b="-24590"/>
                </a:stretch>
              </a:blipFill>
            </p:spPr>
            <p:txBody>
              <a:bodyPr/>
              <a:lstStyle/>
              <a:p>
                <a:r>
                  <a:rPr lang="zh-CN" altLang="en-US">
                    <a:noFill/>
                  </a:rPr>
                  <a:t> </a:t>
                </a:r>
              </a:p>
            </p:txBody>
          </p:sp>
        </mc:Fallback>
      </mc:AlternateContent>
      <p:pic>
        <p:nvPicPr>
          <p:cNvPr id="22" name="音频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341698946"/>
      </p:ext>
    </p:extLst>
  </p:cSld>
  <p:clrMapOvr>
    <a:masterClrMapping/>
  </p:clrMapOvr>
  <mc:AlternateContent xmlns:mc="http://schemas.openxmlformats.org/markup-compatibility/2006" xmlns:p14="http://schemas.microsoft.com/office/powerpoint/2010/main">
    <mc:Choice Requires="p14">
      <p:transition p14:dur="0" advTm="80364"/>
    </mc:Choice>
    <mc:Fallback xmlns="">
      <p:transition advTm="80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9" name="Picture 4" descr="pf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245" y="1041367"/>
            <a:ext cx="4595812"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 name="Text Box 6"/>
              <p:cNvSpPr txBox="1">
                <a:spLocks noChangeArrowheads="1"/>
              </p:cNvSpPr>
              <p:nvPr/>
            </p:nvSpPr>
            <p:spPr bwMode="auto">
              <a:xfrm>
                <a:off x="377995" y="2824917"/>
                <a:ext cx="2200275" cy="135652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14:m>
                  <m:oMath xmlns:m="http://schemas.openxmlformats.org/officeDocument/2006/math">
                    <m:sSub>
                      <m:sSubPr>
                        <m:ctrlPr>
                          <a:rPr kumimoji="0" lang="en-US" altLang="zh-CN" sz="2400" b="1" i="1" smtClean="0">
                            <a:solidFill>
                              <a:srgbClr val="FFFFFF"/>
                            </a:solidFill>
                            <a:latin typeface="Cambria Math" panose="02040503050406030204" pitchFamily="18" charset="0"/>
                            <a:ea typeface="+mn-ea"/>
                            <a:cs typeface="+mn-ea"/>
                            <a:sym typeface="Times New Roman" panose="02020603050405020304" pitchFamily="18" charset="0"/>
                          </a:rPr>
                        </m:ctrlPr>
                      </m:sSubPr>
                      <m:e>
                        <m:r>
                          <a:rPr kumimoji="0" lang="zh-CN" altLang="en-US" sz="2400" b="1" i="1" smtClean="0">
                            <a:solidFill>
                              <a:srgbClr val="FFFFFF"/>
                            </a:solidFill>
                            <a:latin typeface="Cambria Math" panose="02040503050406030204" pitchFamily="18" charset="0"/>
                            <a:ea typeface="+mn-ea"/>
                            <a:cs typeface="+mn-ea"/>
                            <a:sym typeface="Times New Roman" panose="02020603050405020304" pitchFamily="18" charset="0"/>
                          </a:rPr>
                          <m:t>𝝈</m:t>
                        </m:r>
                      </m:e>
                      <m:sub>
                        <m:r>
                          <a:rPr kumimoji="0" lang="en-US" altLang="zh-CN" sz="2400" b="1" i="1" smtClean="0">
                            <a:solidFill>
                              <a:srgbClr val="FFFFFF"/>
                            </a:solidFill>
                            <a:latin typeface="Cambria Math" panose="02040503050406030204" pitchFamily="18" charset="0"/>
                            <a:ea typeface="+mn-ea"/>
                            <a:cs typeface="+mn-ea"/>
                            <a:sym typeface="Times New Roman" panose="02020603050405020304" pitchFamily="18" charset="0"/>
                          </a:rPr>
                          <m:t>𝒑</m:t>
                        </m:r>
                      </m:sub>
                    </m:sSub>
                  </m:oMath>
                </a14:m>
                <a:r>
                  <a:rPr kumimoji="0" lang="zh-CN" altLang="en-US" sz="2400" b="1" dirty="0" smtClean="0">
                    <a:solidFill>
                      <a:srgbClr val="FFFFFF"/>
                    </a:solidFill>
                    <a:ea typeface="微软雅黑" panose="020B0503020204020204" pitchFamily="34" charset="-122"/>
                    <a:cs typeface="+mn-ea"/>
                    <a:sym typeface="Times New Roman" panose="02020603050405020304" pitchFamily="18" charset="0"/>
                  </a:rPr>
                  <a:t>－</a:t>
                </a:r>
                <a:r>
                  <a:rPr kumimoji="0" lang="zh-CN" altLang="zh-CN" sz="2400" b="1" dirty="0" smtClean="0">
                    <a:solidFill>
                      <a:srgbClr val="FFFFFF"/>
                    </a:solidFill>
                    <a:ea typeface="微软雅黑" panose="020B0503020204020204" pitchFamily="34" charset="-122"/>
                    <a:cs typeface="+mn-ea"/>
                    <a:sym typeface="Times New Roman" panose="02020603050405020304" pitchFamily="18" charset="0"/>
                  </a:rPr>
                  <a:t>弹性极限</a:t>
                </a:r>
                <a:endParaRPr kumimoji="0" lang="en-US" altLang="zh-CN" sz="2400" b="1" dirty="0" smtClean="0">
                  <a:solidFill>
                    <a:srgbClr val="FFFFFF"/>
                  </a:solidFill>
                  <a:ea typeface="微软雅黑" panose="020B0503020204020204" pitchFamily="34" charset="-122"/>
                  <a:cs typeface="+mn-ea"/>
                  <a:sym typeface="Times New Roman" panose="02020603050405020304" pitchFamily="18" charset="0"/>
                </a:endParaRPr>
              </a:p>
              <a:p>
                <a:pPr>
                  <a:spcBef>
                    <a:spcPct val="0"/>
                  </a:spcBef>
                  <a:buNone/>
                </a:pPr>
                <a:r>
                  <a:rPr kumimoji="0" lang="zh-CN" altLang="zh-CN" sz="2800" b="1" i="1" dirty="0">
                    <a:solidFill>
                      <a:srgbClr val="FFFFFF"/>
                    </a:solidFill>
                    <a:ea typeface="微软雅黑" panose="020B0503020204020204" pitchFamily="34" charset="-122"/>
                    <a:cs typeface="+mn-ea"/>
                    <a:sym typeface="Times New Roman" panose="02020603050405020304" pitchFamily="18" charset="0"/>
                  </a:rPr>
                  <a:t>e</a:t>
                </a:r>
                <a:r>
                  <a:rPr kumimoji="0" lang="zh-CN" altLang="zh-CN" sz="2400" b="1" i="1" dirty="0">
                    <a:solidFill>
                      <a:srgbClr val="FFFFFF"/>
                    </a:solidFill>
                    <a:ea typeface="微软雅黑" panose="020B0503020204020204" pitchFamily="34" charset="-122"/>
                    <a:cs typeface="+mn-ea"/>
                    <a:sym typeface="Times New Roman" panose="02020603050405020304" pitchFamily="18" charset="0"/>
                  </a:rPr>
                  <a:t> </a:t>
                </a:r>
                <a:r>
                  <a:rPr kumimoji="0" lang="zh-CN" altLang="zh-CN" sz="2400" b="1" baseline="-25000" dirty="0">
                    <a:solidFill>
                      <a:srgbClr val="FFFFFF"/>
                    </a:solidFill>
                    <a:ea typeface="微软雅黑" panose="020B0503020204020204" pitchFamily="34" charset="-122"/>
                    <a:cs typeface="+mn-ea"/>
                    <a:sym typeface="Times New Roman" panose="02020603050405020304" pitchFamily="18" charset="0"/>
                  </a:rPr>
                  <a:t>p</a:t>
                </a:r>
                <a:r>
                  <a:rPr kumimoji="0" lang="zh-CN" altLang="en-US" sz="2400" b="1" dirty="0">
                    <a:solidFill>
                      <a:srgbClr val="FFFFFF"/>
                    </a:solidFill>
                    <a:ea typeface="微软雅黑" panose="020B0503020204020204" pitchFamily="34" charset="-122"/>
                    <a:cs typeface="+mn-ea"/>
                    <a:sym typeface="Times New Roman" panose="02020603050405020304" pitchFamily="18" charset="0"/>
                  </a:rPr>
                  <a:t>－塑性应变</a:t>
                </a:r>
              </a:p>
              <a:p>
                <a:pPr>
                  <a:spcBef>
                    <a:spcPct val="0"/>
                  </a:spcBef>
                  <a:buNone/>
                </a:pPr>
                <a:r>
                  <a:rPr kumimoji="0" lang="zh-CN" altLang="zh-CN" sz="2800" b="1" i="1" dirty="0">
                    <a:solidFill>
                      <a:srgbClr val="FFFFFF"/>
                    </a:solidFill>
                    <a:ea typeface="微软雅黑" panose="020B0503020204020204" pitchFamily="34" charset="-122"/>
                    <a:cs typeface="+mn-ea"/>
                    <a:sym typeface="Times New Roman" panose="02020603050405020304" pitchFamily="18" charset="0"/>
                  </a:rPr>
                  <a:t>e</a:t>
                </a:r>
                <a:r>
                  <a:rPr kumimoji="0" lang="zh-CN" altLang="zh-CN" sz="2400" b="1" i="1" dirty="0">
                    <a:solidFill>
                      <a:srgbClr val="FFFFFF"/>
                    </a:solidFill>
                    <a:ea typeface="微软雅黑" panose="020B0503020204020204" pitchFamily="34" charset="-122"/>
                    <a:cs typeface="+mn-ea"/>
                    <a:sym typeface="Times New Roman" panose="02020603050405020304" pitchFamily="18" charset="0"/>
                  </a:rPr>
                  <a:t> </a:t>
                </a:r>
                <a:r>
                  <a:rPr kumimoji="0" lang="zh-CN" altLang="zh-CN" sz="2400" b="1" baseline="-25000" dirty="0">
                    <a:solidFill>
                      <a:srgbClr val="FFFFFF"/>
                    </a:solidFill>
                    <a:ea typeface="微软雅黑" panose="020B0503020204020204" pitchFamily="34" charset="-122"/>
                    <a:cs typeface="+mn-ea"/>
                    <a:sym typeface="Times New Roman" panose="02020603050405020304" pitchFamily="18" charset="0"/>
                  </a:rPr>
                  <a:t>e </a:t>
                </a:r>
                <a:r>
                  <a:rPr kumimoji="0" lang="zh-CN" altLang="en-US" sz="2400" b="1" dirty="0">
                    <a:solidFill>
                      <a:srgbClr val="FFFFFF"/>
                    </a:solidFill>
                    <a:ea typeface="微软雅黑" panose="020B0503020204020204" pitchFamily="34" charset="-122"/>
                    <a:cs typeface="+mn-ea"/>
                    <a:sym typeface="Times New Roman" panose="02020603050405020304" pitchFamily="18" charset="0"/>
                  </a:rPr>
                  <a:t>－弹性</a:t>
                </a:r>
                <a:r>
                  <a:rPr kumimoji="0" lang="zh-CN" altLang="en-US" sz="2400" b="1" dirty="0" smtClean="0">
                    <a:solidFill>
                      <a:srgbClr val="FFFFFF"/>
                    </a:solidFill>
                    <a:ea typeface="微软雅黑" panose="020B0503020204020204" pitchFamily="34" charset="-122"/>
                    <a:cs typeface="+mn-ea"/>
                    <a:sym typeface="Times New Roman" panose="02020603050405020304" pitchFamily="18" charset="0"/>
                  </a:rPr>
                  <a:t>应变</a:t>
                </a:r>
                <a:endParaRPr kumimoji="0" lang="zh-CN" altLang="en-US" sz="2400" b="1" dirty="0">
                  <a:solidFill>
                    <a:srgbClr val="FFFFFF"/>
                  </a:solidFill>
                  <a:ea typeface="微软雅黑" panose="020B0503020204020204" pitchFamily="34" charset="-122"/>
                  <a:cs typeface="+mn-ea"/>
                  <a:sym typeface="Times New Roman" panose="02020603050405020304" pitchFamily="18" charset="0"/>
                </a:endParaRPr>
              </a:p>
            </p:txBody>
          </p:sp>
        </mc:Choice>
        <mc:Fallback xmlns="">
          <p:sp>
            <p:nvSpPr>
              <p:cNvPr id="12" name="Text Box 6"/>
              <p:cNvSpPr txBox="1">
                <a:spLocks noRot="1" noChangeAspect="1" noMove="1" noResize="1" noEditPoints="1" noAdjustHandles="1" noChangeArrowheads="1" noChangeShapeType="1" noTextEdit="1"/>
              </p:cNvSpPr>
              <p:nvPr/>
            </p:nvSpPr>
            <p:spPr bwMode="auto">
              <a:xfrm>
                <a:off x="377995" y="2824917"/>
                <a:ext cx="2200275" cy="1356525"/>
              </a:xfrm>
              <a:prstGeom prst="rect">
                <a:avLst/>
              </a:prstGeom>
              <a:blipFill>
                <a:blip r:embed="rId5"/>
                <a:stretch>
                  <a:fillRect l="-5540" t="-3587" b="-116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14" name="Text Box 8"/>
          <p:cNvSpPr txBox="1">
            <a:spLocks noChangeArrowheads="1"/>
          </p:cNvSpPr>
          <p:nvPr/>
        </p:nvSpPr>
        <p:spPr bwMode="auto">
          <a:xfrm>
            <a:off x="377995" y="5924057"/>
            <a:ext cx="468322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0000"/>
              </a:lnSpc>
              <a:spcBef>
                <a:spcPct val="0"/>
              </a:spcBef>
              <a:buFontTx/>
              <a:buNone/>
            </a:pPr>
            <a:r>
              <a:rPr kumimoji="0" lang="zh-CN" altLang="en-US" sz="2400" b="1" dirty="0">
                <a:solidFill>
                  <a:srgbClr val="1CADE4"/>
                </a:solidFill>
                <a:ea typeface="微软雅黑" panose="020B0503020204020204" pitchFamily="34" charset="-122"/>
                <a:cs typeface="+mn-ea"/>
                <a:sym typeface="Times New Roman" panose="02020603050405020304" pitchFamily="18" charset="0"/>
              </a:rPr>
              <a:t>预加塑性变形</a:t>
            </a:r>
            <a:r>
              <a:rPr kumimoji="0" lang="en-US" altLang="zh-CN" sz="2400" b="1" dirty="0">
                <a:solidFill>
                  <a:srgbClr val="1CADE4"/>
                </a:solidFill>
                <a:ea typeface="微软雅黑" panose="020B0503020204020204" pitchFamily="34" charset="-122"/>
                <a:cs typeface="+mn-ea"/>
                <a:sym typeface="Times New Roman" panose="02020603050405020304" pitchFamily="18" charset="0"/>
              </a:rPr>
              <a:t>, </a:t>
            </a:r>
            <a:r>
              <a:rPr kumimoji="0" lang="zh-CN" altLang="en-US" sz="2400" b="1" dirty="0">
                <a:solidFill>
                  <a:srgbClr val="1CADE4"/>
                </a:solidFill>
                <a:ea typeface="微软雅黑" panose="020B0503020204020204" pitchFamily="34" charset="-122"/>
                <a:cs typeface="+mn-ea"/>
                <a:sym typeface="Times New Roman" panose="02020603050405020304" pitchFamily="18" charset="0"/>
              </a:rPr>
              <a:t>可使</a:t>
            </a:r>
            <a:r>
              <a:rPr kumimoji="0" lang="en-US" altLang="zh-CN" sz="2400" b="1" i="1" dirty="0">
                <a:solidFill>
                  <a:srgbClr val="1CADE4"/>
                </a:solidFill>
                <a:ea typeface="微软雅黑" panose="020B0503020204020204" pitchFamily="34" charset="-122"/>
                <a:cs typeface="+mn-ea"/>
                <a:sym typeface="Times New Roman" panose="02020603050405020304" pitchFamily="18" charset="0"/>
              </a:rPr>
              <a:t>s</a:t>
            </a:r>
            <a:r>
              <a:rPr kumimoji="0" lang="en-US" altLang="zh-CN" sz="1400" b="1" i="1" dirty="0">
                <a:solidFill>
                  <a:srgbClr val="1CADE4"/>
                </a:solidFill>
                <a:ea typeface="微软雅黑" panose="020B0503020204020204" pitchFamily="34" charset="-122"/>
                <a:cs typeface="+mn-ea"/>
                <a:sym typeface="Times New Roman" panose="02020603050405020304" pitchFamily="18" charset="0"/>
              </a:rPr>
              <a:t> </a:t>
            </a:r>
            <a:r>
              <a:rPr kumimoji="0" lang="en-US" altLang="zh-CN" sz="2400" b="1" baseline="-25000" dirty="0">
                <a:solidFill>
                  <a:srgbClr val="1CADE4"/>
                </a:solidFill>
                <a:ea typeface="微软雅黑" panose="020B0503020204020204" pitchFamily="34" charset="-122"/>
                <a:cs typeface="+mn-ea"/>
                <a:sym typeface="Times New Roman" panose="02020603050405020304" pitchFamily="18" charset="0"/>
              </a:rPr>
              <a:t>e</a:t>
            </a:r>
            <a:r>
              <a:rPr kumimoji="0" lang="en-US" altLang="zh-CN" sz="1200" b="1" dirty="0">
                <a:solidFill>
                  <a:srgbClr val="1CADE4"/>
                </a:solidFill>
                <a:ea typeface="微软雅黑" panose="020B0503020204020204" pitchFamily="34" charset="-122"/>
                <a:cs typeface="+mn-ea"/>
                <a:sym typeface="Times New Roman" panose="02020603050405020304" pitchFamily="18" charset="0"/>
              </a:rPr>
              <a:t> </a:t>
            </a:r>
            <a:r>
              <a:rPr kumimoji="0" lang="zh-CN" altLang="en-US" sz="2400" b="1" dirty="0">
                <a:solidFill>
                  <a:srgbClr val="1CADE4"/>
                </a:solidFill>
                <a:ea typeface="微软雅黑" panose="020B0503020204020204" pitchFamily="34" charset="-122"/>
                <a:cs typeface="+mn-ea"/>
                <a:sym typeface="Times New Roman" panose="02020603050405020304" pitchFamily="18" charset="0"/>
              </a:rPr>
              <a:t>或</a:t>
            </a:r>
            <a:r>
              <a:rPr kumimoji="0" lang="en-US" altLang="zh-CN" sz="2400" b="1" i="1" dirty="0">
                <a:solidFill>
                  <a:srgbClr val="1CADE4"/>
                </a:solidFill>
                <a:ea typeface="微软雅黑" panose="020B0503020204020204" pitchFamily="34" charset="-122"/>
                <a:cs typeface="+mn-ea"/>
                <a:sym typeface="Times New Roman" panose="02020603050405020304" pitchFamily="18" charset="0"/>
              </a:rPr>
              <a:t>s</a:t>
            </a:r>
            <a:r>
              <a:rPr kumimoji="0" lang="en-US" altLang="zh-CN" sz="1400" b="1" i="1" dirty="0">
                <a:solidFill>
                  <a:srgbClr val="1CADE4"/>
                </a:solidFill>
                <a:ea typeface="微软雅黑" panose="020B0503020204020204" pitchFamily="34" charset="-122"/>
                <a:cs typeface="+mn-ea"/>
                <a:sym typeface="Times New Roman" panose="02020603050405020304" pitchFamily="18" charset="0"/>
              </a:rPr>
              <a:t> </a:t>
            </a:r>
            <a:r>
              <a:rPr kumimoji="0" lang="en-US" altLang="zh-CN" sz="2400" b="1" baseline="-25000" dirty="0">
                <a:solidFill>
                  <a:srgbClr val="1CADE4"/>
                </a:solidFill>
                <a:ea typeface="微软雅黑" panose="020B0503020204020204" pitchFamily="34" charset="-122"/>
                <a:cs typeface="+mn-ea"/>
                <a:sym typeface="Times New Roman" panose="02020603050405020304" pitchFamily="18" charset="0"/>
              </a:rPr>
              <a:t>p </a:t>
            </a:r>
            <a:r>
              <a:rPr kumimoji="0" lang="zh-CN" altLang="zh-CN" sz="2400" b="1" dirty="0">
                <a:solidFill>
                  <a:srgbClr val="1CADE4"/>
                </a:solidFill>
                <a:ea typeface="微软雅黑" panose="020B0503020204020204" pitchFamily="34" charset="-122"/>
                <a:cs typeface="+mn-ea"/>
                <a:sym typeface="Times New Roman" panose="02020603050405020304" pitchFamily="18" charset="0"/>
              </a:rPr>
              <a:t>提高</a:t>
            </a:r>
          </a:p>
        </p:txBody>
      </p:sp>
      <p:sp>
        <p:nvSpPr>
          <p:cNvPr id="15" name="Text Box 9"/>
          <p:cNvSpPr txBox="1">
            <a:spLocks noChangeArrowheads="1"/>
          </p:cNvSpPr>
          <p:nvPr/>
        </p:nvSpPr>
        <p:spPr bwMode="auto">
          <a:xfrm>
            <a:off x="377995" y="1762981"/>
            <a:ext cx="70594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Dot"/>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1CADE4"/>
                </a:solidFill>
                <a:ea typeface="微软雅黑" panose="020B0503020204020204" pitchFamily="34" charset="-122"/>
                <a:cs typeface="+mn-ea"/>
                <a:sym typeface="Times New Roman" panose="02020603050405020304" pitchFamily="18" charset="0"/>
              </a:rPr>
              <a:t>卸载定律</a:t>
            </a:r>
            <a:r>
              <a:rPr lang="zh-CN" altLang="en-US" sz="2400" b="1" dirty="0" smtClean="0">
                <a:solidFill>
                  <a:srgbClr val="1CADE4"/>
                </a:solidFill>
                <a:ea typeface="微软雅黑" panose="020B0503020204020204" pitchFamily="34" charset="-122"/>
                <a:cs typeface="+mn-ea"/>
                <a:sym typeface="Times New Roman" panose="02020603050405020304" pitchFamily="18" charset="0"/>
              </a:rPr>
              <a:t>：</a:t>
            </a:r>
            <a:r>
              <a:rPr lang="zh-CN" altLang="en-US" sz="2400" dirty="0" smtClean="0">
                <a:ea typeface="微软雅黑" panose="020B0503020204020204" pitchFamily="34" charset="-122"/>
                <a:cs typeface="+mn-ea"/>
                <a:sym typeface="Times New Roman" panose="02020603050405020304" pitchFamily="18" charset="0"/>
              </a:rPr>
              <a:t>当</a:t>
            </a:r>
            <a:r>
              <a:rPr lang="zh-CN" altLang="en-US" sz="2400" dirty="0">
                <a:ea typeface="微软雅黑" panose="020B0503020204020204" pitchFamily="34" charset="-122"/>
                <a:cs typeface="+mn-ea"/>
                <a:sym typeface="Times New Roman" panose="02020603050405020304" pitchFamily="18" charset="0"/>
              </a:rPr>
              <a:t>拉伸超过屈服阶段后，如果逐渐卸载，在卸载过程中，应力</a:t>
            </a:r>
            <a:r>
              <a:rPr lang="en-US" altLang="zh-CN" sz="2400" dirty="0">
                <a:ea typeface="微软雅黑" panose="020B0503020204020204" pitchFamily="34" charset="-122"/>
                <a:cs typeface="+mn-ea"/>
                <a:sym typeface="Times New Roman" panose="02020603050405020304" pitchFamily="18" charset="0"/>
              </a:rPr>
              <a:t>——</a:t>
            </a:r>
            <a:r>
              <a:rPr lang="zh-CN" altLang="en-US" sz="2400" dirty="0">
                <a:ea typeface="微软雅黑" panose="020B0503020204020204" pitchFamily="34" charset="-122"/>
                <a:cs typeface="+mn-ea"/>
                <a:sym typeface="Times New Roman" panose="02020603050405020304" pitchFamily="18" charset="0"/>
              </a:rPr>
              <a:t>应变将按直线规律</a:t>
            </a:r>
            <a:r>
              <a:rPr lang="zh-CN" altLang="en-US" sz="2400" dirty="0" smtClean="0">
                <a:ea typeface="微软雅黑" panose="020B0503020204020204" pitchFamily="34" charset="-122"/>
                <a:cs typeface="+mn-ea"/>
                <a:sym typeface="Times New Roman" panose="02020603050405020304" pitchFamily="18" charset="0"/>
              </a:rPr>
              <a:t>变化。</a:t>
            </a:r>
            <a:endParaRPr lang="zh-CN" altLang="en-US" sz="2400" dirty="0">
              <a:ea typeface="微软雅黑" panose="020B0503020204020204" pitchFamily="34" charset="-122"/>
              <a:cs typeface="+mn-ea"/>
              <a:sym typeface="Times New Roman" panose="02020603050405020304" pitchFamily="18" charset="0"/>
            </a:endParaRPr>
          </a:p>
        </p:txBody>
      </p:sp>
      <p:sp>
        <p:nvSpPr>
          <p:cNvPr id="16" name="Text Box 10"/>
          <p:cNvSpPr txBox="1">
            <a:spLocks noChangeArrowheads="1"/>
          </p:cNvSpPr>
          <p:nvPr/>
        </p:nvSpPr>
        <p:spPr bwMode="auto">
          <a:xfrm>
            <a:off x="377995" y="4733875"/>
            <a:ext cx="10947924" cy="94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Dot"/>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400" b="1" dirty="0">
                <a:solidFill>
                  <a:srgbClr val="1CADE4"/>
                </a:solidFill>
                <a:ea typeface="微软雅黑" panose="020B0503020204020204" pitchFamily="34" charset="-122"/>
                <a:cs typeface="+mn-ea"/>
                <a:sym typeface="Times New Roman" panose="02020603050405020304" pitchFamily="18" charset="0"/>
              </a:rPr>
              <a:t>冷作硬化：</a:t>
            </a:r>
            <a:r>
              <a:rPr lang="zh-CN" altLang="en-US" sz="2400" dirty="0">
                <a:ea typeface="微软雅黑" panose="020B0503020204020204" pitchFamily="34" charset="-122"/>
                <a:cs typeface="+mn-ea"/>
                <a:sym typeface="Times New Roman" panose="02020603050405020304" pitchFamily="18" charset="0"/>
              </a:rPr>
              <a:t>在常温下将钢材拉伸超过屈服阶段，卸载后短期内又继续加载，材料的比例极限提高而塑性变形降低的现象。</a:t>
            </a:r>
          </a:p>
        </p:txBody>
      </p:sp>
      <p:sp>
        <p:nvSpPr>
          <p:cNvPr id="17" name="Rectangle 11"/>
          <p:cNvSpPr>
            <a:spLocks noChangeArrowheads="1"/>
          </p:cNvSpPr>
          <p:nvPr/>
        </p:nvSpPr>
        <p:spPr bwMode="auto">
          <a:xfrm>
            <a:off x="377995" y="797030"/>
            <a:ext cx="6075363"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b="1" dirty="0">
                <a:solidFill>
                  <a:schemeClr val="accent2"/>
                </a:solidFill>
                <a:ea typeface="微软雅黑" panose="020B0503020204020204" pitchFamily="34" charset="-122"/>
                <a:cs typeface="+mn-ea"/>
                <a:sym typeface="Times New Roman" panose="02020603050405020304" pitchFamily="18" charset="0"/>
              </a:rPr>
              <a:t>卸载定律及冷作硬化</a:t>
            </a:r>
          </a:p>
        </p:txBody>
      </p:sp>
    </p:spTree>
    <p:extLst>
      <p:ext uri="{BB962C8B-B14F-4D97-AF65-F5344CB8AC3E}">
        <p14:creationId xmlns:p14="http://schemas.microsoft.com/office/powerpoint/2010/main" val="1375533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8" name="Text Box 2"/>
          <p:cNvSpPr txBox="1">
            <a:spLocks noChangeArrowheads="1"/>
          </p:cNvSpPr>
          <p:nvPr/>
        </p:nvSpPr>
        <p:spPr bwMode="auto">
          <a:xfrm>
            <a:off x="1532831" y="109604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kumimoji="1" lang="zh-CN" altLang="zh-CN" b="1">
              <a:solidFill>
                <a:schemeClr val="tx1"/>
              </a:solidFill>
              <a:ea typeface="微软雅黑" panose="020B0503020204020204" pitchFamily="34" charset="-122"/>
              <a:cs typeface="+mn-ea"/>
              <a:sym typeface="Times New Roman" panose="02020603050405020304" pitchFamily="18" charset="0"/>
            </a:endParaRPr>
          </a:p>
        </p:txBody>
      </p:sp>
      <p:grpSp>
        <p:nvGrpSpPr>
          <p:cNvPr id="2" name="组合 1"/>
          <p:cNvGrpSpPr/>
          <p:nvPr/>
        </p:nvGrpSpPr>
        <p:grpSpPr>
          <a:xfrm>
            <a:off x="843856" y="1081757"/>
            <a:ext cx="11202143" cy="1070229"/>
            <a:chOff x="843856" y="1081757"/>
            <a:chExt cx="11202143" cy="1070229"/>
          </a:xfrm>
        </p:grpSpPr>
        <p:sp>
          <p:nvSpPr>
            <p:cNvPr id="11" name="Text Box 4"/>
            <p:cNvSpPr txBox="1">
              <a:spLocks noChangeArrowheads="1"/>
            </p:cNvSpPr>
            <p:nvPr/>
          </p:nvSpPr>
          <p:spPr bwMode="auto">
            <a:xfrm>
              <a:off x="843856" y="1081757"/>
              <a:ext cx="11202143" cy="107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dirty="0" smtClean="0">
                  <a:solidFill>
                    <a:schemeClr val="tx1"/>
                  </a:solidFill>
                  <a:ea typeface="微软雅黑" panose="020B0503020204020204" pitchFamily="34" charset="-122"/>
                  <a:cs typeface="+mn-ea"/>
                  <a:sym typeface="Times New Roman" panose="02020603050405020304" pitchFamily="18" charset="0"/>
                </a:rPr>
                <a:t>杆件</a:t>
              </a:r>
              <a:r>
                <a:rPr kumimoji="1" lang="zh-CN" altLang="en-US" dirty="0">
                  <a:solidFill>
                    <a:schemeClr val="tx1"/>
                  </a:solidFill>
                  <a:ea typeface="微软雅黑" panose="020B0503020204020204" pitchFamily="34" charset="-122"/>
                  <a:cs typeface="+mn-ea"/>
                  <a:sym typeface="Times New Roman" panose="02020603050405020304" pitchFamily="18" charset="0"/>
                </a:rPr>
                <a:t>中的应力随着外力的增加而增加，当其达到</a:t>
              </a:r>
              <a:r>
                <a:rPr kumimoji="1" lang="zh-CN" altLang="en-US" dirty="0" smtClean="0">
                  <a:solidFill>
                    <a:schemeClr val="tx1"/>
                  </a:solidFill>
                  <a:ea typeface="微软雅黑" panose="020B0503020204020204" pitchFamily="34" charset="-122"/>
                  <a:cs typeface="+mn-ea"/>
                  <a:sym typeface="Times New Roman" panose="02020603050405020304" pitchFamily="18" charset="0"/>
                </a:rPr>
                <a:t>某一</a:t>
              </a:r>
              <a:r>
                <a:rPr kumimoji="1" lang="zh-CN" altLang="en-US" dirty="0">
                  <a:solidFill>
                    <a:schemeClr val="tx1"/>
                  </a:solidFill>
                  <a:ea typeface="微软雅黑" panose="020B0503020204020204" pitchFamily="34" charset="-122"/>
                  <a:cs typeface="+mn-ea"/>
                  <a:sym typeface="Times New Roman" panose="02020603050405020304" pitchFamily="18" charset="0"/>
                </a:rPr>
                <a:t>极限时，材料将会发生破坏，此极限值称为</a:t>
              </a:r>
              <a:r>
                <a:rPr kumimoji="1" lang="zh-CN" altLang="en-US" dirty="0" smtClean="0">
                  <a:solidFill>
                    <a:srgbClr val="1CADE4"/>
                  </a:solidFill>
                  <a:ea typeface="微软雅黑" panose="020B0503020204020204" pitchFamily="34" charset="-122"/>
                  <a:cs typeface="+mn-ea"/>
                  <a:sym typeface="Times New Roman" panose="02020603050405020304" pitchFamily="18" charset="0"/>
                </a:rPr>
                <a:t>极限应力</a:t>
              </a:r>
              <a:r>
                <a:rPr kumimoji="1" lang="zh-CN" altLang="en-US" dirty="0">
                  <a:solidFill>
                    <a:schemeClr val="tx1"/>
                  </a:solidFill>
                  <a:ea typeface="微软雅黑" panose="020B0503020204020204" pitchFamily="34" charset="-122"/>
                  <a:cs typeface="+mn-ea"/>
                  <a:sym typeface="Times New Roman" panose="02020603050405020304" pitchFamily="18" charset="0"/>
                </a:rPr>
                <a:t>或</a:t>
              </a:r>
              <a:r>
                <a:rPr kumimoji="1" lang="zh-CN" altLang="en-US" dirty="0">
                  <a:solidFill>
                    <a:srgbClr val="1CADE4"/>
                  </a:solidFill>
                  <a:ea typeface="微软雅黑" panose="020B0503020204020204" pitchFamily="34" charset="-122"/>
                  <a:cs typeface="+mn-ea"/>
                  <a:sym typeface="Times New Roman" panose="02020603050405020304" pitchFamily="18" charset="0"/>
                </a:rPr>
                <a:t>危险应力</a:t>
              </a:r>
              <a:r>
                <a:rPr kumimoji="1" lang="zh-CN" altLang="en-US" dirty="0">
                  <a:solidFill>
                    <a:schemeClr val="tx1"/>
                  </a:solidFill>
                  <a:ea typeface="微软雅黑" panose="020B0503020204020204" pitchFamily="34" charset="-122"/>
                  <a:cs typeface="+mn-ea"/>
                  <a:sym typeface="Times New Roman" panose="02020603050405020304" pitchFamily="18" charset="0"/>
                </a:rPr>
                <a:t>，以   </a:t>
              </a:r>
              <a:r>
                <a:rPr kumimoji="1" lang="zh-CN" altLang="en-US" dirty="0" smtClean="0">
                  <a:solidFill>
                    <a:schemeClr val="tx1"/>
                  </a:solidFill>
                  <a:ea typeface="微软雅黑" panose="020B0503020204020204" pitchFamily="34" charset="-122"/>
                  <a:cs typeface="+mn-ea"/>
                  <a:sym typeface="Times New Roman" panose="02020603050405020304" pitchFamily="18" charset="0"/>
                </a:rPr>
                <a:t> 表示</a:t>
              </a:r>
              <a:r>
                <a:rPr kumimoji="1" lang="zh-CN" altLang="en-US" dirty="0">
                  <a:solidFill>
                    <a:schemeClr val="tx1"/>
                  </a:solidFill>
                  <a:ea typeface="微软雅黑" panose="020B0503020204020204" pitchFamily="34" charset="-122"/>
                  <a:cs typeface="+mn-ea"/>
                  <a:sym typeface="Times New Roman" panose="02020603050405020304" pitchFamily="18" charset="0"/>
                </a:rPr>
                <a:t>。</a:t>
              </a:r>
            </a:p>
          </p:txBody>
        </p:sp>
        <p:graphicFrame>
          <p:nvGraphicFramePr>
            <p:cNvPr id="12" name="Object 5"/>
            <p:cNvGraphicFramePr>
              <a:graphicFrameLocks noChangeAspect="1"/>
            </p:cNvGraphicFramePr>
            <p:nvPr>
              <p:extLst>
                <p:ext uri="{D42A27DB-BD31-4B8C-83A1-F6EECF244321}">
                  <p14:modId xmlns:p14="http://schemas.microsoft.com/office/powerpoint/2010/main" val="151042942"/>
                </p:ext>
              </p:extLst>
            </p:nvPr>
          </p:nvGraphicFramePr>
          <p:xfrm>
            <a:off x="6069335" y="1729557"/>
            <a:ext cx="444350" cy="367823"/>
          </p:xfrm>
          <a:graphic>
            <a:graphicData uri="http://schemas.openxmlformats.org/presentationml/2006/ole">
              <mc:AlternateContent xmlns:mc="http://schemas.openxmlformats.org/markup-compatibility/2006">
                <mc:Choice xmlns:v="urn:schemas-microsoft-com:vml" Requires="v">
                  <p:oleObj spid="_x0000_s21292" name="Equation" r:id="rId7" imgW="203040" imgH="203040" progId="Equation.DSMT4">
                    <p:embed/>
                  </p:oleObj>
                </mc:Choice>
                <mc:Fallback>
                  <p:oleObj name="Equation" r:id="rId7" imgW="203040" imgH="203040" progId="Equation.DSMT4">
                    <p:embed/>
                    <p:pic>
                      <p:nvPicPr>
                        <p:cNvPr id="12" name="Object 5"/>
                        <p:cNvPicPr>
                          <a:picLocks noChangeAspect="1" noChangeArrowheads="1"/>
                        </p:cNvPicPr>
                        <p:nvPr/>
                      </p:nvPicPr>
                      <p:blipFill>
                        <a:blip r:embed="rId8"/>
                        <a:srcRect/>
                        <a:stretch>
                          <a:fillRect/>
                        </a:stretch>
                      </p:blipFill>
                      <p:spPr bwMode="auto">
                        <a:xfrm>
                          <a:off x="6069335" y="1729557"/>
                          <a:ext cx="444350" cy="367823"/>
                        </a:xfrm>
                        <a:prstGeom prst="rect">
                          <a:avLst/>
                        </a:prstGeom>
                        <a:noFill/>
                      </p:spPr>
                    </p:pic>
                  </p:oleObj>
                </mc:Fallback>
              </mc:AlternateContent>
            </a:graphicData>
          </a:graphic>
        </p:graphicFrame>
      </p:grpSp>
      <p:graphicFrame>
        <p:nvGraphicFramePr>
          <p:cNvPr id="13" name="Object 6"/>
          <p:cNvGraphicFramePr>
            <a:graphicFrameLocks noChangeAspect="1"/>
          </p:cNvGraphicFramePr>
          <p:nvPr/>
        </p:nvGraphicFramePr>
        <p:xfrm>
          <a:off x="5493271" y="3316410"/>
          <a:ext cx="2487612" cy="1058862"/>
        </p:xfrm>
        <a:graphic>
          <a:graphicData uri="http://schemas.openxmlformats.org/presentationml/2006/ole">
            <mc:AlternateContent xmlns:mc="http://schemas.openxmlformats.org/markup-compatibility/2006">
              <mc:Choice xmlns:v="urn:schemas-microsoft-com:vml" Requires="v">
                <p:oleObj spid="_x0000_s21293" name="Equation" r:id="rId9" imgW="812520" imgH="393480" progId="Equation.DSMT4">
                  <p:embed/>
                </p:oleObj>
              </mc:Choice>
              <mc:Fallback>
                <p:oleObj name="Equation" r:id="rId9" imgW="812520" imgH="393480" progId="Equation.DSMT4">
                  <p:embed/>
                  <p:pic>
                    <p:nvPicPr>
                      <p:cNvPr id="13" name="Object 6"/>
                      <p:cNvPicPr>
                        <a:picLocks noChangeAspect="1" noChangeArrowheads="1"/>
                      </p:cNvPicPr>
                      <p:nvPr/>
                    </p:nvPicPr>
                    <p:blipFill>
                      <a:blip r:embed="rId10"/>
                      <a:srcRect/>
                      <a:stretch>
                        <a:fillRect/>
                      </a:stretch>
                    </p:blipFill>
                    <p:spPr bwMode="auto">
                      <a:xfrm>
                        <a:off x="5493271" y="3316410"/>
                        <a:ext cx="2487612" cy="1058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8"/>
          <p:cNvSpPr txBox="1">
            <a:spLocks noChangeArrowheads="1"/>
          </p:cNvSpPr>
          <p:nvPr/>
        </p:nvSpPr>
        <p:spPr bwMode="auto">
          <a:xfrm>
            <a:off x="2218631" y="3180432"/>
            <a:ext cx="184731" cy="55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endParaRPr kumimoji="1" lang="zh-CN" altLang="zh-CN" b="1">
              <a:solidFill>
                <a:schemeClr val="tx1"/>
              </a:solidFill>
              <a:ea typeface="微软雅黑" panose="020B0503020204020204" pitchFamily="34" charset="-122"/>
              <a:cs typeface="+mn-ea"/>
              <a:sym typeface="Times New Roman" panose="02020603050405020304" pitchFamily="18" charset="0"/>
            </a:endParaRPr>
          </a:p>
        </p:txBody>
      </p:sp>
      <p:sp>
        <p:nvSpPr>
          <p:cNvPr id="17" name="AutoShape 10"/>
          <p:cNvSpPr>
            <a:spLocks noChangeArrowheads="1"/>
          </p:cNvSpPr>
          <p:nvPr/>
        </p:nvSpPr>
        <p:spPr bwMode="auto">
          <a:xfrm rot="16200000">
            <a:off x="5114231" y="3655341"/>
            <a:ext cx="76200" cy="381000"/>
          </a:xfrm>
          <a:prstGeom prst="downArrow">
            <a:avLst>
              <a:gd name="adj1" fmla="val 50000"/>
              <a:gd name="adj2" fmla="val 125000"/>
            </a:avLst>
          </a:prstGeom>
          <a:noFill/>
          <a:ln w="19050">
            <a:solidFill>
              <a:srgbClr val="1CADE4"/>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ln>
                <a:solidFill>
                  <a:srgbClr val="1CADE4"/>
                </a:solidFill>
              </a:ln>
              <a:ea typeface="微软雅黑" panose="020B0503020204020204" pitchFamily="34" charset="-122"/>
              <a:cs typeface="+mn-ea"/>
              <a:sym typeface="Times New Roman" panose="02020603050405020304" pitchFamily="18" charset="0"/>
            </a:endParaRPr>
          </a:p>
        </p:txBody>
      </p:sp>
      <p:sp>
        <p:nvSpPr>
          <p:cNvPr id="18" name="Text Box 11"/>
          <p:cNvSpPr txBox="1">
            <a:spLocks noChangeArrowheads="1"/>
          </p:cNvSpPr>
          <p:nvPr/>
        </p:nvSpPr>
        <p:spPr bwMode="auto">
          <a:xfrm>
            <a:off x="3483261" y="3544216"/>
            <a:ext cx="1415772"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b="1" dirty="0">
                <a:solidFill>
                  <a:schemeClr val="tx1"/>
                </a:solidFill>
                <a:ea typeface="微软雅黑" panose="020B0503020204020204" pitchFamily="34" charset="-122"/>
                <a:cs typeface="+mn-ea"/>
                <a:sym typeface="Times New Roman" panose="02020603050405020304" pitchFamily="18" charset="0"/>
              </a:rPr>
              <a:t>工作应力</a:t>
            </a:r>
          </a:p>
        </p:txBody>
      </p:sp>
      <p:sp>
        <p:nvSpPr>
          <p:cNvPr id="20" name="Text Box 17"/>
          <p:cNvSpPr txBox="1">
            <a:spLocks noChangeArrowheads="1"/>
          </p:cNvSpPr>
          <p:nvPr/>
        </p:nvSpPr>
        <p:spPr bwMode="auto">
          <a:xfrm>
            <a:off x="843856" y="2317523"/>
            <a:ext cx="11202143"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Dot"/>
                <a:miter lim="800000"/>
                <a:headEnd/>
                <a:tailEnd/>
              </a14:hiddenLine>
            </a:ext>
          </a:extLst>
        </p:spPr>
        <p:txBody>
          <a:bodyPr wrap="square" anchor="ct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30000"/>
              </a:lnSpc>
            </a:pPr>
            <a:r>
              <a:rPr kumimoji="1" lang="zh-CN" altLang="en-US" dirty="0">
                <a:solidFill>
                  <a:srgbClr val="FFC000"/>
                </a:solidFill>
                <a:ea typeface="微软雅黑" panose="020B0503020204020204" pitchFamily="34" charset="-122"/>
                <a:cs typeface="+mn-ea"/>
                <a:sym typeface="Times New Roman" panose="02020603050405020304" pitchFamily="18" charset="0"/>
              </a:rPr>
              <a:t>极限应力</a:t>
            </a:r>
            <a:r>
              <a:rPr kumimoji="1" lang="zh-CN" altLang="en-US" dirty="0">
                <a:solidFill>
                  <a:schemeClr val="tx1"/>
                </a:solidFill>
                <a:ea typeface="微软雅黑" panose="020B0503020204020204" pitchFamily="34" charset="-122"/>
                <a:cs typeface="+mn-ea"/>
                <a:sym typeface="Times New Roman" panose="02020603050405020304" pitchFamily="18" charset="0"/>
              </a:rPr>
              <a:t>（危险应力、失效应力）：材料发生破坏或产生过大变形而不能安全工作时的最小应力值</a:t>
            </a:r>
            <a:r>
              <a:rPr kumimoji="1" lang="zh-CN" altLang="en-US" dirty="0" smtClean="0">
                <a:solidFill>
                  <a:schemeClr val="tx1"/>
                </a:solidFill>
                <a:ea typeface="微软雅黑" panose="020B0503020204020204" pitchFamily="34" charset="-122"/>
                <a:cs typeface="+mn-ea"/>
                <a:sym typeface="Times New Roman" panose="02020603050405020304" pitchFamily="18" charset="0"/>
              </a:rPr>
              <a:t>。</a:t>
            </a:r>
            <a:endParaRPr kumimoji="1" lang="zh-CN" altLang="en-US" dirty="0">
              <a:solidFill>
                <a:schemeClr val="tx1"/>
              </a:solidFill>
              <a:ea typeface="微软雅黑" panose="020B0503020204020204" pitchFamily="34" charset="-122"/>
              <a:cs typeface="+mn-ea"/>
              <a:sym typeface="Times New Roman" panose="02020603050405020304" pitchFamily="18" charset="0"/>
            </a:endParaRPr>
          </a:p>
        </p:txBody>
      </p:sp>
      <p:graphicFrame>
        <p:nvGraphicFramePr>
          <p:cNvPr id="21" name="Object 2"/>
          <p:cNvGraphicFramePr>
            <a:graphicFrameLocks noChangeAspect="1"/>
          </p:cNvGraphicFramePr>
          <p:nvPr/>
        </p:nvGraphicFramePr>
        <p:xfrm>
          <a:off x="4991514" y="4146109"/>
          <a:ext cx="1787525" cy="1130300"/>
        </p:xfrm>
        <a:graphic>
          <a:graphicData uri="http://schemas.openxmlformats.org/presentationml/2006/ole">
            <mc:AlternateContent xmlns:mc="http://schemas.openxmlformats.org/markup-compatibility/2006">
              <mc:Choice xmlns:v="urn:schemas-microsoft-com:vml" Requires="v">
                <p:oleObj spid="_x0000_s21294" name="Equation" r:id="rId11" imgW="583920" imgH="419040" progId="Equation.DSMT4">
                  <p:embed/>
                </p:oleObj>
              </mc:Choice>
              <mc:Fallback>
                <p:oleObj name="Equation" r:id="rId11" imgW="583920" imgH="419040" progId="Equation.DSMT4">
                  <p:embed/>
                  <p:pic>
                    <p:nvPicPr>
                      <p:cNvPr id="21" name="Object 2"/>
                      <p:cNvPicPr>
                        <a:picLocks noChangeAspect="1" noChangeArrowheads="1"/>
                      </p:cNvPicPr>
                      <p:nvPr/>
                    </p:nvPicPr>
                    <p:blipFill>
                      <a:blip r:embed="rId12"/>
                      <a:srcRect/>
                      <a:stretch>
                        <a:fillRect/>
                      </a:stretch>
                    </p:blipFill>
                    <p:spPr bwMode="auto">
                      <a:xfrm>
                        <a:off x="4991514" y="4146109"/>
                        <a:ext cx="1787525" cy="113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3"/>
          <p:cNvSpPr>
            <a:spLocks noChangeArrowheads="1"/>
          </p:cNvSpPr>
          <p:nvPr/>
        </p:nvSpPr>
        <p:spPr bwMode="auto">
          <a:xfrm>
            <a:off x="843856" y="4403709"/>
            <a:ext cx="3898824"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sz="2800" dirty="0">
                <a:solidFill>
                  <a:schemeClr val="tx1"/>
                </a:solidFill>
                <a:ea typeface="微软雅黑" panose="020B0503020204020204" pitchFamily="34" charset="-122"/>
                <a:cs typeface="+mn-ea"/>
                <a:sym typeface="Times New Roman" panose="02020603050405020304" pitchFamily="18" charset="0"/>
              </a:rPr>
              <a:t>引入</a:t>
            </a:r>
            <a:r>
              <a:rPr kumimoji="1" lang="zh-CN" altLang="en-US" sz="2800" dirty="0" smtClean="0">
                <a:solidFill>
                  <a:schemeClr val="tx1"/>
                </a:solidFill>
                <a:ea typeface="微软雅黑" panose="020B0503020204020204" pitchFamily="34" charset="-122"/>
                <a:cs typeface="+mn-ea"/>
                <a:sym typeface="Times New Roman" panose="02020603050405020304" pitchFamily="18" charset="0"/>
              </a:rPr>
              <a:t>安全</a:t>
            </a:r>
            <a:r>
              <a:rPr kumimoji="1" lang="zh-CN" altLang="en-US" sz="2800" dirty="0">
                <a:solidFill>
                  <a:schemeClr val="tx1"/>
                </a:solidFill>
                <a:ea typeface="微软雅黑" panose="020B0503020204020204" pitchFamily="34" charset="-122"/>
                <a:cs typeface="+mn-ea"/>
                <a:sym typeface="Times New Roman" panose="02020603050405020304" pitchFamily="18" charset="0"/>
              </a:rPr>
              <a:t>系数</a:t>
            </a:r>
            <a:r>
              <a:rPr kumimoji="1" lang="zh-CN" altLang="en-US" sz="2800" dirty="0" smtClean="0">
                <a:solidFill>
                  <a:schemeClr val="tx1"/>
                </a:solidFill>
                <a:ea typeface="微软雅黑" panose="020B0503020204020204" pitchFamily="34" charset="-122"/>
                <a:cs typeface="+mn-ea"/>
                <a:sym typeface="Times New Roman" panose="02020603050405020304" pitchFamily="18" charset="0"/>
              </a:rPr>
              <a:t> </a:t>
            </a:r>
            <a:r>
              <a:rPr kumimoji="1" lang="en-US" altLang="zh-CN" sz="2800" dirty="0">
                <a:solidFill>
                  <a:schemeClr val="tx1"/>
                </a:solidFill>
                <a:ea typeface="微软雅黑" panose="020B0503020204020204" pitchFamily="34" charset="-122"/>
                <a:cs typeface="+mn-ea"/>
                <a:sym typeface="Times New Roman" panose="02020603050405020304" pitchFamily="18" charset="0"/>
              </a:rPr>
              <a:t>n </a:t>
            </a:r>
            <a:r>
              <a:rPr kumimoji="1" lang="zh-CN" altLang="en-US" sz="2800" dirty="0">
                <a:solidFill>
                  <a:schemeClr val="tx1"/>
                </a:solidFill>
                <a:ea typeface="微软雅黑" panose="020B0503020204020204" pitchFamily="34" charset="-122"/>
                <a:cs typeface="+mn-ea"/>
                <a:sym typeface="Times New Roman" panose="02020603050405020304" pitchFamily="18" charset="0"/>
              </a:rPr>
              <a:t>，定义</a:t>
            </a:r>
          </a:p>
        </p:txBody>
      </p:sp>
      <p:sp>
        <p:nvSpPr>
          <p:cNvPr id="23" name="Text Box 4"/>
          <p:cNvSpPr txBox="1">
            <a:spLocks noChangeArrowheads="1"/>
          </p:cNvSpPr>
          <p:nvPr/>
        </p:nvSpPr>
        <p:spPr bwMode="auto">
          <a:xfrm>
            <a:off x="6737077" y="4465559"/>
            <a:ext cx="3041650"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b="1" dirty="0">
                <a:solidFill>
                  <a:schemeClr val="tx1"/>
                </a:solidFill>
                <a:ea typeface="微软雅黑" panose="020B0503020204020204" pitchFamily="34" charset="-122"/>
                <a:cs typeface="+mn-ea"/>
                <a:sym typeface="Times New Roman" panose="02020603050405020304" pitchFamily="18" charset="0"/>
              </a:rPr>
              <a:t>（材料的许用应力）</a:t>
            </a:r>
          </a:p>
        </p:txBody>
      </p:sp>
      <p:sp>
        <p:nvSpPr>
          <p:cNvPr id="27" name="Text Box 8"/>
          <p:cNvSpPr txBox="1">
            <a:spLocks noChangeArrowheads="1"/>
          </p:cNvSpPr>
          <p:nvPr/>
        </p:nvSpPr>
        <p:spPr bwMode="auto">
          <a:xfrm>
            <a:off x="9530738" y="4419752"/>
            <a:ext cx="1300356"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b="1" dirty="0">
                <a:solidFill>
                  <a:schemeClr val="tx1"/>
                </a:solidFill>
                <a:ea typeface="微软雅黑" panose="020B0503020204020204" pitchFamily="34" charset="-122"/>
                <a:cs typeface="+mn-ea"/>
                <a:sym typeface="Times New Roman" panose="02020603050405020304" pitchFamily="18" charset="0"/>
              </a:rPr>
              <a:t>（</a:t>
            </a:r>
            <a:r>
              <a:rPr kumimoji="1" lang="en-US" altLang="zh-CN" b="1" dirty="0">
                <a:solidFill>
                  <a:schemeClr val="tx1"/>
                </a:solidFill>
                <a:ea typeface="微软雅黑" panose="020B0503020204020204" pitchFamily="34" charset="-122"/>
                <a:cs typeface="+mn-ea"/>
                <a:sym typeface="Times New Roman" panose="02020603050405020304" pitchFamily="18" charset="0"/>
              </a:rPr>
              <a:t>n&gt;1</a:t>
            </a:r>
            <a:r>
              <a:rPr kumimoji="1" lang="zh-CN" altLang="en-US" b="1" dirty="0">
                <a:solidFill>
                  <a:schemeClr val="tx1"/>
                </a:solidFill>
                <a:ea typeface="微软雅黑" panose="020B0503020204020204" pitchFamily="34" charset="-122"/>
                <a:cs typeface="+mn-ea"/>
                <a:sym typeface="Times New Roman" panose="02020603050405020304" pitchFamily="18" charset="0"/>
              </a:rPr>
              <a:t>）</a:t>
            </a:r>
          </a:p>
        </p:txBody>
      </p:sp>
      <p:sp>
        <p:nvSpPr>
          <p:cNvPr id="32" name="Text Box 20"/>
          <p:cNvSpPr txBox="1">
            <a:spLocks noChangeArrowheads="1"/>
          </p:cNvSpPr>
          <p:nvPr/>
        </p:nvSpPr>
        <p:spPr bwMode="auto">
          <a:xfrm>
            <a:off x="843856" y="5052038"/>
            <a:ext cx="11758928"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b="1" dirty="0">
                <a:solidFill>
                  <a:srgbClr val="FFC000"/>
                </a:solidFill>
                <a:ea typeface="微软雅黑" panose="020B0503020204020204" pitchFamily="34" charset="-122"/>
                <a:cs typeface="+mn-ea"/>
                <a:sym typeface="Times New Roman" panose="02020603050405020304" pitchFamily="18" charset="0"/>
              </a:rPr>
              <a:t>引入安全系数的原因</a:t>
            </a:r>
            <a:r>
              <a:rPr kumimoji="1" lang="zh-CN" altLang="en-US" b="1" dirty="0" smtClean="0">
                <a:solidFill>
                  <a:srgbClr val="FFC000"/>
                </a:solidFill>
                <a:ea typeface="微软雅黑" panose="020B0503020204020204" pitchFamily="34" charset="-122"/>
                <a:cs typeface="+mn-ea"/>
                <a:sym typeface="Times New Roman" panose="02020603050405020304" pitchFamily="18" charset="0"/>
              </a:rPr>
              <a:t>：</a:t>
            </a:r>
            <a:endParaRPr kumimoji="1" lang="en-US" altLang="zh-CN" b="1" dirty="0" smtClean="0">
              <a:solidFill>
                <a:srgbClr val="FFC000"/>
              </a:solidFill>
              <a:ea typeface="微软雅黑" panose="020B0503020204020204" pitchFamily="34" charset="-122"/>
              <a:cs typeface="+mn-ea"/>
              <a:sym typeface="Times New Roman" panose="02020603050405020304" pitchFamily="18" charset="0"/>
            </a:endParaRPr>
          </a:p>
          <a:p>
            <a:pPr eaLnBrk="1" hangingPunct="1">
              <a:lnSpc>
                <a:spcPct val="140000"/>
              </a:lnSpc>
            </a:pPr>
            <a:r>
              <a:rPr kumimoji="1" lang="en-US" altLang="zh-CN" sz="2000" dirty="0" smtClean="0">
                <a:solidFill>
                  <a:schemeClr val="tx1"/>
                </a:solidFill>
                <a:ea typeface="微软雅黑" panose="020B0503020204020204" pitchFamily="34" charset="-122"/>
                <a:cs typeface="+mn-ea"/>
                <a:sym typeface="Times New Roman" panose="02020603050405020304" pitchFamily="18" charset="0"/>
              </a:rPr>
              <a:t>1</a:t>
            </a:r>
            <a:r>
              <a:rPr kumimoji="1" lang="zh-CN" altLang="en-US" sz="2000" dirty="0">
                <a:solidFill>
                  <a:schemeClr val="tx1"/>
                </a:solidFill>
                <a:ea typeface="微软雅黑" panose="020B0503020204020204" pitchFamily="34" charset="-122"/>
                <a:cs typeface="+mn-ea"/>
                <a:sym typeface="Times New Roman" panose="02020603050405020304" pitchFamily="18" charset="0"/>
              </a:rPr>
              <a:t>、作用在构件上的外力常常估计不准确</a:t>
            </a:r>
            <a:r>
              <a:rPr kumimoji="1" lang="zh-CN" altLang="en-US" sz="2000" dirty="0" smtClean="0">
                <a:solidFill>
                  <a:schemeClr val="tx1"/>
                </a:solidFill>
                <a:ea typeface="微软雅黑" panose="020B0503020204020204" pitchFamily="34" charset="-122"/>
                <a:cs typeface="+mn-ea"/>
                <a:sym typeface="Times New Roman" panose="02020603050405020304" pitchFamily="18" charset="0"/>
              </a:rPr>
              <a:t>；</a:t>
            </a:r>
            <a:endParaRPr kumimoji="1" lang="en-US" altLang="zh-CN" sz="2000" dirty="0" smtClean="0">
              <a:solidFill>
                <a:schemeClr val="tx1"/>
              </a:solidFill>
              <a:ea typeface="微软雅黑" panose="020B0503020204020204" pitchFamily="34" charset="-122"/>
              <a:cs typeface="+mn-ea"/>
              <a:sym typeface="Times New Roman" panose="02020603050405020304" pitchFamily="18" charset="0"/>
            </a:endParaRPr>
          </a:p>
          <a:p>
            <a:pPr eaLnBrk="1" hangingPunct="1">
              <a:lnSpc>
                <a:spcPct val="140000"/>
              </a:lnSpc>
            </a:pPr>
            <a:r>
              <a:rPr kumimoji="1" lang="en-US" altLang="zh-CN" sz="2000" dirty="0">
                <a:solidFill>
                  <a:schemeClr val="tx1"/>
                </a:solidFill>
                <a:ea typeface="微软雅黑" panose="020B0503020204020204" pitchFamily="34" charset="-122"/>
                <a:cs typeface="+mn-ea"/>
                <a:sym typeface="Times New Roman" panose="02020603050405020304" pitchFamily="18" charset="0"/>
              </a:rPr>
              <a:t>2</a:t>
            </a:r>
            <a:r>
              <a:rPr kumimoji="1" lang="zh-CN" altLang="en-US" sz="2000" dirty="0">
                <a:solidFill>
                  <a:schemeClr val="tx1"/>
                </a:solidFill>
                <a:ea typeface="微软雅黑" panose="020B0503020204020204" pitchFamily="34" charset="-122"/>
                <a:cs typeface="+mn-ea"/>
                <a:sym typeface="Times New Roman" panose="02020603050405020304" pitchFamily="18" charset="0"/>
              </a:rPr>
              <a:t>、构件的外形及所受外力较复杂，计算时需进行简化，因此</a:t>
            </a:r>
            <a:r>
              <a:rPr kumimoji="1" lang="zh-CN" altLang="en-US" sz="2000" dirty="0" smtClean="0">
                <a:solidFill>
                  <a:schemeClr val="tx1"/>
                </a:solidFill>
                <a:ea typeface="微软雅黑" panose="020B0503020204020204" pitchFamily="34" charset="-122"/>
                <a:cs typeface="+mn-ea"/>
                <a:sym typeface="Times New Roman" panose="02020603050405020304" pitchFamily="18" charset="0"/>
              </a:rPr>
              <a:t>工作应力</a:t>
            </a:r>
            <a:r>
              <a:rPr kumimoji="1" lang="zh-CN" altLang="en-US" sz="2000" dirty="0">
                <a:solidFill>
                  <a:schemeClr val="tx1"/>
                </a:solidFill>
                <a:ea typeface="微软雅黑" panose="020B0503020204020204" pitchFamily="34" charset="-122"/>
                <a:cs typeface="+mn-ea"/>
                <a:sym typeface="Times New Roman" panose="02020603050405020304" pitchFamily="18" charset="0"/>
              </a:rPr>
              <a:t>均有一定程度的近似性；</a:t>
            </a:r>
          </a:p>
          <a:p>
            <a:pPr eaLnBrk="1" hangingPunct="1">
              <a:lnSpc>
                <a:spcPct val="140000"/>
              </a:lnSpc>
            </a:pPr>
            <a:r>
              <a:rPr kumimoji="1" lang="en-US" altLang="zh-CN" sz="2000" dirty="0" smtClean="0">
                <a:solidFill>
                  <a:schemeClr val="tx1"/>
                </a:solidFill>
                <a:ea typeface="微软雅黑" panose="020B0503020204020204" pitchFamily="34" charset="-122"/>
                <a:cs typeface="+mn-ea"/>
                <a:sym typeface="Times New Roman" panose="02020603050405020304" pitchFamily="18" charset="0"/>
              </a:rPr>
              <a:t>3</a:t>
            </a:r>
            <a:r>
              <a:rPr kumimoji="1" lang="zh-CN" altLang="en-US" sz="2000" dirty="0">
                <a:solidFill>
                  <a:schemeClr val="tx1"/>
                </a:solidFill>
                <a:ea typeface="微软雅黑" panose="020B0503020204020204" pitchFamily="34" charset="-122"/>
                <a:cs typeface="+mn-ea"/>
                <a:sym typeface="Times New Roman" panose="02020603050405020304" pitchFamily="18" charset="0"/>
              </a:rPr>
              <a:t>、材料均匀连续、各向同性假设与实际构件的出入，且小</a:t>
            </a:r>
            <a:r>
              <a:rPr kumimoji="1" lang="zh-CN" altLang="en-US" sz="2000" dirty="0" smtClean="0">
                <a:solidFill>
                  <a:schemeClr val="tx1"/>
                </a:solidFill>
                <a:ea typeface="微软雅黑" panose="020B0503020204020204" pitchFamily="34" charset="-122"/>
                <a:cs typeface="+mn-ea"/>
                <a:sym typeface="Times New Roman" panose="02020603050405020304" pitchFamily="18" charset="0"/>
              </a:rPr>
              <a:t>试样还</a:t>
            </a:r>
            <a:r>
              <a:rPr kumimoji="1" lang="zh-CN" altLang="en-US" sz="2000" dirty="0">
                <a:solidFill>
                  <a:schemeClr val="tx1"/>
                </a:solidFill>
                <a:ea typeface="微软雅黑" panose="020B0503020204020204" pitchFamily="34" charset="-122"/>
                <a:cs typeface="+mn-ea"/>
                <a:sym typeface="Times New Roman" panose="02020603050405020304" pitchFamily="18" charset="0"/>
              </a:rPr>
              <a:t>不能真实地反映所用材料的性质等</a:t>
            </a:r>
            <a:r>
              <a:rPr kumimoji="1" lang="zh-CN" altLang="en-US" sz="2000" dirty="0" smtClean="0">
                <a:solidFill>
                  <a:schemeClr val="tx1"/>
                </a:solidFill>
                <a:ea typeface="微软雅黑" panose="020B0503020204020204" pitchFamily="34" charset="-122"/>
                <a:cs typeface="+mn-ea"/>
                <a:sym typeface="Times New Roman" panose="02020603050405020304" pitchFamily="18" charset="0"/>
              </a:rPr>
              <a:t>。</a:t>
            </a:r>
            <a:endParaRPr kumimoji="1" lang="zh-CN" altLang="en-US" sz="2000" dirty="0">
              <a:solidFill>
                <a:schemeClr val="tx1"/>
              </a:solidFill>
              <a:ea typeface="微软雅黑" panose="020B0503020204020204" pitchFamily="34" charset="-122"/>
              <a:cs typeface="+mn-ea"/>
              <a:sym typeface="Times New Roman" panose="02020603050405020304" pitchFamily="18" charset="0"/>
            </a:endParaRPr>
          </a:p>
        </p:txBody>
      </p:sp>
      <p:pic>
        <p:nvPicPr>
          <p:cNvPr id="15" name="音频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057043905"/>
      </p:ext>
    </p:extLst>
  </p:cSld>
  <p:clrMapOvr>
    <a:masterClrMapping/>
  </p:clrMapOvr>
  <mc:AlternateContent xmlns:mc="http://schemas.openxmlformats.org/markup-compatibility/2006" xmlns:p14="http://schemas.microsoft.com/office/powerpoint/2010/main">
    <mc:Choice Requires="p14">
      <p:transition p14:dur="0" advTm="38093"/>
    </mc:Choice>
    <mc:Fallback xmlns="">
      <p:transition advTm="38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11" name="Group 13"/>
          <p:cNvGrpSpPr>
            <a:grpSpLocks/>
          </p:cNvGrpSpPr>
          <p:nvPr/>
        </p:nvGrpSpPr>
        <p:grpSpPr bwMode="auto">
          <a:xfrm>
            <a:off x="92671" y="1357909"/>
            <a:ext cx="5673727" cy="609601"/>
            <a:chOff x="182" y="846"/>
            <a:chExt cx="3574" cy="384"/>
          </a:xfrm>
        </p:grpSpPr>
        <p:sp>
          <p:nvSpPr>
            <p:cNvPr id="12" name="Text Box 5"/>
            <p:cNvSpPr txBox="1">
              <a:spLocks noChangeArrowheads="1"/>
            </p:cNvSpPr>
            <p:nvPr/>
          </p:nvSpPr>
          <p:spPr bwMode="auto">
            <a:xfrm>
              <a:off x="182" y="846"/>
              <a:ext cx="357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dirty="0">
                  <a:ea typeface="微软雅黑" panose="020B0503020204020204" pitchFamily="34" charset="-122"/>
                  <a:cs typeface="+mn-ea"/>
                  <a:sym typeface="Times New Roman" panose="02020603050405020304" pitchFamily="18" charset="0"/>
                </a:rPr>
                <a:t>1</a:t>
              </a:r>
              <a:r>
                <a:rPr lang="zh-CN" altLang="en-US" sz="2400" b="1" dirty="0">
                  <a:ea typeface="微软雅黑" panose="020B0503020204020204" pitchFamily="34" charset="-122"/>
                  <a:cs typeface="+mn-ea"/>
                  <a:sym typeface="Times New Roman" panose="02020603050405020304" pitchFamily="18" charset="0"/>
                </a:rPr>
                <a:t>、</a:t>
              </a:r>
              <a:r>
                <a:rPr lang="zh-CN" altLang="en-US" sz="2400" b="1" dirty="0">
                  <a:solidFill>
                    <a:srgbClr val="4BC1DD"/>
                  </a:solidFill>
                  <a:ea typeface="微软雅黑" panose="020B0503020204020204" pitchFamily="34" charset="-122"/>
                  <a:cs typeface="+mn-ea"/>
                  <a:sym typeface="Times New Roman" panose="02020603050405020304" pitchFamily="18" charset="0"/>
                </a:rPr>
                <a:t>选择截面</a:t>
              </a:r>
              <a:r>
                <a:rPr lang="zh-CN" altLang="en-US" sz="2400" b="1" dirty="0" smtClean="0">
                  <a:solidFill>
                    <a:srgbClr val="4BC1DD"/>
                  </a:solidFill>
                  <a:ea typeface="微软雅黑" panose="020B0503020204020204" pitchFamily="34" charset="-122"/>
                  <a:cs typeface="+mn-ea"/>
                  <a:sym typeface="Times New Roman" panose="02020603050405020304" pitchFamily="18" charset="0"/>
                </a:rPr>
                <a:t>尺寸</a:t>
              </a:r>
              <a:r>
                <a:rPr lang="en-US" altLang="zh-CN" sz="2400" b="1" dirty="0" smtClean="0">
                  <a:solidFill>
                    <a:srgbClr val="4BC1DD"/>
                  </a:solidFill>
                  <a:ea typeface="微软雅黑" panose="020B0503020204020204" pitchFamily="34" charset="-122"/>
                  <a:cs typeface="+mn-ea"/>
                  <a:sym typeface="Times New Roman" panose="02020603050405020304" pitchFamily="18" charset="0"/>
                </a:rPr>
                <a:t>:</a:t>
              </a:r>
              <a:r>
                <a:rPr lang="zh-CN" altLang="en-US" sz="2400" b="1" dirty="0" smtClean="0">
                  <a:ea typeface="微软雅黑" panose="020B0503020204020204" pitchFamily="34" charset="-122"/>
                  <a:cs typeface="+mn-ea"/>
                  <a:sym typeface="Times New Roman" panose="02020603050405020304" pitchFamily="18" charset="0"/>
                </a:rPr>
                <a:t>如</a:t>
              </a:r>
              <a:r>
                <a:rPr lang="zh-CN" altLang="en-US" sz="2400" b="1" dirty="0">
                  <a:ea typeface="微软雅黑" panose="020B0503020204020204" pitchFamily="34" charset="-122"/>
                  <a:cs typeface="+mn-ea"/>
                  <a:sym typeface="Times New Roman" panose="02020603050405020304" pitchFamily="18" charset="0"/>
                </a:rPr>
                <a:t>已知               </a:t>
              </a:r>
              <a:r>
                <a:rPr lang="zh-CN" altLang="en-US" sz="2400" b="1" dirty="0" smtClean="0">
                  <a:ea typeface="微软雅黑" panose="020B0503020204020204" pitchFamily="34" charset="-122"/>
                  <a:cs typeface="+mn-ea"/>
                  <a:sym typeface="Times New Roman" panose="02020603050405020304" pitchFamily="18" charset="0"/>
                </a:rPr>
                <a:t>         则</a:t>
              </a:r>
              <a:endParaRPr lang="zh-CN" altLang="en-US" sz="2400" b="1" dirty="0">
                <a:ea typeface="微软雅黑" panose="020B0503020204020204" pitchFamily="34" charset="-122"/>
                <a:cs typeface="+mn-ea"/>
                <a:sym typeface="Times New Roman" panose="02020603050405020304" pitchFamily="18" charset="0"/>
              </a:endParaRPr>
            </a:p>
          </p:txBody>
        </p:sp>
        <p:graphicFrame>
          <p:nvGraphicFramePr>
            <p:cNvPr id="13" name="Object 6"/>
            <p:cNvGraphicFramePr>
              <a:graphicFrameLocks noChangeAspect="1"/>
            </p:cNvGraphicFramePr>
            <p:nvPr>
              <p:extLst>
                <p:ext uri="{D42A27DB-BD31-4B8C-83A1-F6EECF244321}">
                  <p14:modId xmlns:p14="http://schemas.microsoft.com/office/powerpoint/2010/main" val="1407947396"/>
                </p:ext>
              </p:extLst>
            </p:nvPr>
          </p:nvGraphicFramePr>
          <p:xfrm>
            <a:off x="2296" y="882"/>
            <a:ext cx="1184" cy="333"/>
          </p:xfrm>
          <a:graphic>
            <a:graphicData uri="http://schemas.openxmlformats.org/presentationml/2006/ole">
              <mc:AlternateContent xmlns:mc="http://schemas.openxmlformats.org/markup-compatibility/2006">
                <mc:Choice xmlns:v="urn:schemas-microsoft-com:vml" Requires="v">
                  <p:oleObj spid="_x0000_s57038" name="Equation" r:id="rId7" imgW="660240" imgH="241200" progId="Equation.DSMT4">
                    <p:embed/>
                  </p:oleObj>
                </mc:Choice>
                <mc:Fallback>
                  <p:oleObj name="Equation" r:id="rId7" imgW="660240" imgH="241200" progId="Equation.DSMT4">
                    <p:embed/>
                    <p:pic>
                      <p:nvPicPr>
                        <p:cNvPr id="38932" name="Object 6"/>
                        <p:cNvPicPr>
                          <a:picLocks noChangeAspect="1" noChangeArrowheads="1"/>
                        </p:cNvPicPr>
                        <p:nvPr/>
                      </p:nvPicPr>
                      <p:blipFill>
                        <a:blip r:embed="rId8"/>
                        <a:srcRect/>
                        <a:stretch>
                          <a:fillRect/>
                        </a:stretch>
                      </p:blipFill>
                      <p:spPr bwMode="auto">
                        <a:xfrm>
                          <a:off x="2296" y="882"/>
                          <a:ext cx="118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pSp>
      <p:graphicFrame>
        <p:nvGraphicFramePr>
          <p:cNvPr id="14" name="Object 8"/>
          <p:cNvGraphicFramePr>
            <a:graphicFrameLocks noChangeAspect="1"/>
          </p:cNvGraphicFramePr>
          <p:nvPr>
            <p:extLst>
              <p:ext uri="{D42A27DB-BD31-4B8C-83A1-F6EECF244321}">
                <p14:modId xmlns:p14="http://schemas.microsoft.com/office/powerpoint/2010/main" val="2634561183"/>
              </p:ext>
            </p:extLst>
          </p:nvPr>
        </p:nvGraphicFramePr>
        <p:xfrm>
          <a:off x="2935204" y="2123914"/>
          <a:ext cx="2098675" cy="995362"/>
        </p:xfrm>
        <a:graphic>
          <a:graphicData uri="http://schemas.openxmlformats.org/presentationml/2006/ole">
            <mc:AlternateContent xmlns:mc="http://schemas.openxmlformats.org/markup-compatibility/2006">
              <mc:Choice xmlns:v="urn:schemas-microsoft-com:vml" Requires="v">
                <p:oleObj spid="_x0000_s57039" name="Equation" r:id="rId9" imgW="685800" imgH="431640" progId="Equation.DSMT4">
                  <p:embed/>
                </p:oleObj>
              </mc:Choice>
              <mc:Fallback>
                <p:oleObj name="Equation" r:id="rId9" imgW="685800" imgH="431640" progId="Equation.DSMT4">
                  <p:embed/>
                  <p:pic>
                    <p:nvPicPr>
                      <p:cNvPr id="28680" name="Object 8"/>
                      <p:cNvPicPr>
                        <a:picLocks noChangeAspect="1" noChangeArrowheads="1"/>
                      </p:cNvPicPr>
                      <p:nvPr/>
                    </p:nvPicPr>
                    <p:blipFill>
                      <a:blip r:embed="rId10"/>
                      <a:srcRect/>
                      <a:stretch>
                        <a:fillRect/>
                      </a:stretch>
                    </p:blipFill>
                    <p:spPr bwMode="auto">
                      <a:xfrm>
                        <a:off x="2935204" y="2123914"/>
                        <a:ext cx="2098675"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pSp>
        <p:nvGrpSpPr>
          <p:cNvPr id="15" name="Group 12"/>
          <p:cNvGrpSpPr>
            <a:grpSpLocks/>
          </p:cNvGrpSpPr>
          <p:nvPr/>
        </p:nvGrpSpPr>
        <p:grpSpPr bwMode="auto">
          <a:xfrm>
            <a:off x="92671" y="3262985"/>
            <a:ext cx="5827714" cy="609601"/>
            <a:chOff x="230" y="1950"/>
            <a:chExt cx="3671" cy="384"/>
          </a:xfrm>
        </p:grpSpPr>
        <p:sp>
          <p:nvSpPr>
            <p:cNvPr id="16" name="Text Box 9"/>
            <p:cNvSpPr txBox="1">
              <a:spLocks noChangeArrowheads="1"/>
            </p:cNvSpPr>
            <p:nvPr/>
          </p:nvSpPr>
          <p:spPr bwMode="auto">
            <a:xfrm>
              <a:off x="230" y="1950"/>
              <a:ext cx="367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dirty="0">
                  <a:ea typeface="微软雅黑" panose="020B0503020204020204" pitchFamily="34" charset="-122"/>
                  <a:cs typeface="+mn-ea"/>
                  <a:sym typeface="Times New Roman" panose="02020603050405020304" pitchFamily="18" charset="0"/>
                </a:rPr>
                <a:t>2</a:t>
              </a:r>
              <a:r>
                <a:rPr lang="zh-CN" altLang="en-US" sz="2400" b="1" dirty="0">
                  <a:ea typeface="微软雅黑" panose="020B0503020204020204" pitchFamily="34" charset="-122"/>
                  <a:cs typeface="+mn-ea"/>
                  <a:sym typeface="Times New Roman" panose="02020603050405020304" pitchFamily="18" charset="0"/>
                </a:rPr>
                <a:t>、</a:t>
              </a:r>
              <a:r>
                <a:rPr lang="zh-CN" altLang="en-US" sz="2400" b="1" dirty="0">
                  <a:solidFill>
                    <a:srgbClr val="4BC1DD"/>
                  </a:solidFill>
                  <a:ea typeface="微软雅黑" panose="020B0503020204020204" pitchFamily="34" charset="-122"/>
                  <a:cs typeface="+mn-ea"/>
                  <a:sym typeface="Times New Roman" panose="02020603050405020304" pitchFamily="18" charset="0"/>
                </a:rPr>
                <a:t>确定最大许可</a:t>
              </a:r>
              <a:r>
                <a:rPr lang="zh-CN" altLang="en-US" sz="2400" b="1" dirty="0" smtClean="0">
                  <a:solidFill>
                    <a:srgbClr val="4BC1DD"/>
                  </a:solidFill>
                  <a:ea typeface="微软雅黑" panose="020B0503020204020204" pitchFamily="34" charset="-122"/>
                  <a:cs typeface="+mn-ea"/>
                  <a:sym typeface="Times New Roman" panose="02020603050405020304" pitchFamily="18" charset="0"/>
                </a:rPr>
                <a:t>载荷</a:t>
              </a:r>
              <a:r>
                <a:rPr lang="en-US" altLang="zh-CN" sz="2400" b="1" dirty="0" smtClean="0">
                  <a:solidFill>
                    <a:srgbClr val="4BC1DD"/>
                  </a:solidFill>
                  <a:ea typeface="微软雅黑" panose="020B0503020204020204" pitchFamily="34" charset="-122"/>
                  <a:cs typeface="+mn-ea"/>
                  <a:sym typeface="Times New Roman" panose="02020603050405020304" pitchFamily="18" charset="0"/>
                </a:rPr>
                <a:t>:</a:t>
              </a:r>
              <a:r>
                <a:rPr lang="zh-CN" altLang="en-US" sz="2400" b="1" dirty="0" smtClean="0">
                  <a:ea typeface="微软雅黑" panose="020B0503020204020204" pitchFamily="34" charset="-122"/>
                  <a:cs typeface="+mn-ea"/>
                  <a:sym typeface="Times New Roman" panose="02020603050405020304" pitchFamily="18" charset="0"/>
                </a:rPr>
                <a:t>如</a:t>
              </a:r>
              <a:r>
                <a:rPr lang="zh-CN" altLang="en-US" sz="2400" b="1" dirty="0">
                  <a:ea typeface="微软雅黑" panose="020B0503020204020204" pitchFamily="34" charset="-122"/>
                  <a:cs typeface="+mn-ea"/>
                  <a:sym typeface="Times New Roman" panose="02020603050405020304" pitchFamily="18" charset="0"/>
                </a:rPr>
                <a:t>已知         </a:t>
              </a:r>
              <a:r>
                <a:rPr lang="zh-CN" altLang="en-US" sz="2400" b="1" dirty="0" smtClean="0">
                  <a:ea typeface="微软雅黑" panose="020B0503020204020204" pitchFamily="34" charset="-122"/>
                  <a:cs typeface="+mn-ea"/>
                  <a:sym typeface="Times New Roman" panose="02020603050405020304" pitchFamily="18" charset="0"/>
                </a:rPr>
                <a:t>     则    </a:t>
              </a:r>
              <a:endParaRPr lang="zh-CN" altLang="en-US" sz="2400" b="1" dirty="0">
                <a:ea typeface="微软雅黑" panose="020B0503020204020204" pitchFamily="34" charset="-122"/>
                <a:cs typeface="+mn-ea"/>
                <a:sym typeface="Times New Roman" panose="02020603050405020304" pitchFamily="18" charset="0"/>
              </a:endParaRPr>
            </a:p>
          </p:txBody>
        </p:sp>
        <p:graphicFrame>
          <p:nvGraphicFramePr>
            <p:cNvPr id="17" name="Object 11"/>
            <p:cNvGraphicFramePr>
              <a:graphicFrameLocks noChangeAspect="1"/>
            </p:cNvGraphicFramePr>
            <p:nvPr>
              <p:extLst>
                <p:ext uri="{D42A27DB-BD31-4B8C-83A1-F6EECF244321}">
                  <p14:modId xmlns:p14="http://schemas.microsoft.com/office/powerpoint/2010/main" val="263371043"/>
                </p:ext>
              </p:extLst>
            </p:nvPr>
          </p:nvGraphicFramePr>
          <p:xfrm>
            <a:off x="2741" y="2050"/>
            <a:ext cx="704" cy="235"/>
          </p:xfrm>
          <a:graphic>
            <a:graphicData uri="http://schemas.openxmlformats.org/presentationml/2006/ole">
              <mc:AlternateContent xmlns:mc="http://schemas.openxmlformats.org/markup-compatibility/2006">
                <mc:Choice xmlns:v="urn:schemas-microsoft-com:vml" Requires="v">
                  <p:oleObj spid="_x0000_s57040" name="Equation" r:id="rId11" imgW="393480" imgH="203040" progId="Equation.DSMT4">
                    <p:embed/>
                  </p:oleObj>
                </mc:Choice>
                <mc:Fallback>
                  <p:oleObj name="Equation" r:id="rId11" imgW="393480" imgH="203040" progId="Equation.DSMT4">
                    <p:embed/>
                    <p:pic>
                      <p:nvPicPr>
                        <p:cNvPr id="38930" name="Object 11"/>
                        <p:cNvPicPr>
                          <a:picLocks noChangeAspect="1" noChangeArrowheads="1"/>
                        </p:cNvPicPr>
                        <p:nvPr/>
                      </p:nvPicPr>
                      <p:blipFill>
                        <a:blip r:embed="rId12"/>
                        <a:srcRect/>
                        <a:stretch>
                          <a:fillRect/>
                        </a:stretch>
                      </p:blipFill>
                      <p:spPr bwMode="auto">
                        <a:xfrm>
                          <a:off x="2741" y="2050"/>
                          <a:ext cx="704"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pSp>
      <p:graphicFrame>
        <p:nvGraphicFramePr>
          <p:cNvPr id="18" name="Object 14"/>
          <p:cNvGraphicFramePr>
            <a:graphicFrameLocks noChangeAspect="1"/>
          </p:cNvGraphicFramePr>
          <p:nvPr>
            <p:extLst>
              <p:ext uri="{D42A27DB-BD31-4B8C-83A1-F6EECF244321}">
                <p14:modId xmlns:p14="http://schemas.microsoft.com/office/powerpoint/2010/main" val="881064647"/>
              </p:ext>
            </p:extLst>
          </p:nvPr>
        </p:nvGraphicFramePr>
        <p:xfrm>
          <a:off x="2713748" y="3938503"/>
          <a:ext cx="2541587" cy="555625"/>
        </p:xfrm>
        <a:graphic>
          <a:graphicData uri="http://schemas.openxmlformats.org/presentationml/2006/ole">
            <mc:AlternateContent xmlns:mc="http://schemas.openxmlformats.org/markup-compatibility/2006">
              <mc:Choice xmlns:v="urn:schemas-microsoft-com:vml" Requires="v">
                <p:oleObj spid="_x0000_s57041" name="Equation" r:id="rId13" imgW="927000" imgH="241200" progId="Equation.DSMT4">
                  <p:embed/>
                </p:oleObj>
              </mc:Choice>
              <mc:Fallback>
                <p:oleObj name="Equation" r:id="rId13" imgW="927000" imgH="241200" progId="Equation.DSMT4">
                  <p:embed/>
                  <p:pic>
                    <p:nvPicPr>
                      <p:cNvPr id="28686" name="Object 14"/>
                      <p:cNvPicPr>
                        <a:picLocks noChangeAspect="1" noChangeArrowheads="1"/>
                      </p:cNvPicPr>
                      <p:nvPr/>
                    </p:nvPicPr>
                    <p:blipFill>
                      <a:blip r:embed="rId14"/>
                      <a:srcRect/>
                      <a:stretch>
                        <a:fillRect/>
                      </a:stretch>
                    </p:blipFill>
                    <p:spPr bwMode="auto">
                      <a:xfrm>
                        <a:off x="2713748" y="3938503"/>
                        <a:ext cx="25415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extLst>
              <p:ext uri="{D42A27DB-BD31-4B8C-83A1-F6EECF244321}">
                <p14:modId xmlns:p14="http://schemas.microsoft.com/office/powerpoint/2010/main" val="3238848263"/>
              </p:ext>
            </p:extLst>
          </p:nvPr>
        </p:nvGraphicFramePr>
        <p:xfrm>
          <a:off x="2842743" y="4718797"/>
          <a:ext cx="2312988" cy="528638"/>
        </p:xfrm>
        <a:graphic>
          <a:graphicData uri="http://schemas.openxmlformats.org/presentationml/2006/ole">
            <mc:AlternateContent xmlns:mc="http://schemas.openxmlformats.org/markup-compatibility/2006">
              <mc:Choice xmlns:v="urn:schemas-microsoft-com:vml" Requires="v">
                <p:oleObj spid="_x0000_s57042" name="Equation" r:id="rId15" imgW="812520" imgH="241200" progId="Equation.DSMT4">
                  <p:embed/>
                </p:oleObj>
              </mc:Choice>
              <mc:Fallback>
                <p:oleObj name="Equation" r:id="rId15" imgW="812520" imgH="241200" progId="Equation.DSMT4">
                  <p:embed/>
                  <p:pic>
                    <p:nvPicPr>
                      <p:cNvPr id="38927" name="Object 10"/>
                      <p:cNvPicPr>
                        <a:picLocks noChangeAspect="1" noChangeArrowheads="1"/>
                      </p:cNvPicPr>
                      <p:nvPr/>
                    </p:nvPicPr>
                    <p:blipFill>
                      <a:blip r:embed="rId16"/>
                      <a:srcRect/>
                      <a:stretch>
                        <a:fillRect/>
                      </a:stretch>
                    </p:blipFill>
                    <p:spPr bwMode="auto">
                      <a:xfrm>
                        <a:off x="2842743" y="4718797"/>
                        <a:ext cx="2312988"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sp>
        <p:nvSpPr>
          <p:cNvPr id="21" name="Text Box 15"/>
          <p:cNvSpPr txBox="1">
            <a:spLocks noChangeArrowheads="1"/>
          </p:cNvSpPr>
          <p:nvPr/>
        </p:nvSpPr>
        <p:spPr bwMode="auto">
          <a:xfrm>
            <a:off x="92671" y="4637835"/>
            <a:ext cx="551946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dirty="0">
                <a:ea typeface="微软雅黑" panose="020B0503020204020204" pitchFamily="34" charset="-122"/>
                <a:cs typeface="+mn-ea"/>
                <a:sym typeface="Times New Roman" panose="02020603050405020304" pitchFamily="18" charset="0"/>
              </a:rPr>
              <a:t>3</a:t>
            </a:r>
            <a:r>
              <a:rPr lang="zh-CN" altLang="en-US" sz="2400" b="1" dirty="0">
                <a:solidFill>
                  <a:srgbClr val="FFFFFF"/>
                </a:solidFill>
                <a:ea typeface="微软雅黑" panose="020B0503020204020204" pitchFamily="34" charset="-122"/>
                <a:cs typeface="+mn-ea"/>
                <a:sym typeface="Times New Roman" panose="02020603050405020304" pitchFamily="18" charset="0"/>
              </a:rPr>
              <a:t>、</a:t>
            </a:r>
            <a:r>
              <a:rPr lang="zh-CN" altLang="en-US" sz="2400" b="1" dirty="0">
                <a:solidFill>
                  <a:srgbClr val="4BC1DD"/>
                </a:solidFill>
                <a:ea typeface="微软雅黑" panose="020B0503020204020204" pitchFamily="34" charset="-122"/>
                <a:cs typeface="+mn-ea"/>
                <a:sym typeface="Times New Roman" panose="02020603050405020304" pitchFamily="18" charset="0"/>
              </a:rPr>
              <a:t>强度</a:t>
            </a:r>
            <a:r>
              <a:rPr lang="zh-CN" altLang="en-US" sz="2400" b="1" dirty="0" smtClean="0">
                <a:solidFill>
                  <a:srgbClr val="4BC1DD"/>
                </a:solidFill>
                <a:ea typeface="微软雅黑" panose="020B0503020204020204" pitchFamily="34" charset="-122"/>
                <a:cs typeface="+mn-ea"/>
                <a:sym typeface="Times New Roman" panose="02020603050405020304" pitchFamily="18" charset="0"/>
              </a:rPr>
              <a:t>校核</a:t>
            </a:r>
            <a:r>
              <a:rPr lang="en-US" altLang="zh-CN" sz="2400" b="1" dirty="0" smtClean="0">
                <a:solidFill>
                  <a:srgbClr val="4BC1DD"/>
                </a:solidFill>
                <a:ea typeface="微软雅黑" panose="020B0503020204020204" pitchFamily="34" charset="-122"/>
                <a:cs typeface="+mn-ea"/>
                <a:sym typeface="Times New Roman" panose="02020603050405020304" pitchFamily="18" charset="0"/>
              </a:rPr>
              <a:t>:</a:t>
            </a:r>
            <a:r>
              <a:rPr lang="zh-CN" altLang="en-US" sz="2400" b="1" dirty="0" smtClean="0">
                <a:ea typeface="微软雅黑" panose="020B0503020204020204" pitchFamily="34" charset="-122"/>
                <a:cs typeface="+mn-ea"/>
                <a:sym typeface="Times New Roman" panose="02020603050405020304" pitchFamily="18" charset="0"/>
              </a:rPr>
              <a:t>如已知                              则</a:t>
            </a:r>
            <a:endParaRPr lang="zh-CN" altLang="en-US" sz="2400" b="1" dirty="0">
              <a:ea typeface="微软雅黑" panose="020B0503020204020204" pitchFamily="34" charset="-122"/>
              <a:cs typeface="+mn-ea"/>
              <a:sym typeface="Times New Roman" panose="02020603050405020304" pitchFamily="18" charset="0"/>
            </a:endParaRPr>
          </a:p>
        </p:txBody>
      </p:sp>
      <p:graphicFrame>
        <p:nvGraphicFramePr>
          <p:cNvPr id="22" name="Object 17"/>
          <p:cNvGraphicFramePr>
            <a:graphicFrameLocks noChangeAspect="1"/>
          </p:cNvGraphicFramePr>
          <p:nvPr>
            <p:extLst>
              <p:ext uri="{D42A27DB-BD31-4B8C-83A1-F6EECF244321}">
                <p14:modId xmlns:p14="http://schemas.microsoft.com/office/powerpoint/2010/main" val="104790087"/>
              </p:ext>
            </p:extLst>
          </p:nvPr>
        </p:nvGraphicFramePr>
        <p:xfrm>
          <a:off x="2489116" y="5407018"/>
          <a:ext cx="2990850" cy="962025"/>
        </p:xfrm>
        <a:graphic>
          <a:graphicData uri="http://schemas.openxmlformats.org/presentationml/2006/ole">
            <mc:AlternateContent xmlns:mc="http://schemas.openxmlformats.org/markup-compatibility/2006">
              <mc:Choice xmlns:v="urn:schemas-microsoft-com:vml" Requires="v">
                <p:oleObj spid="_x0000_s57043" name="Equation" r:id="rId17" imgW="1193760" imgH="406080" progId="Equation.DSMT4">
                  <p:embed/>
                </p:oleObj>
              </mc:Choice>
              <mc:Fallback>
                <p:oleObj name="Equation" r:id="rId17" imgW="1193760" imgH="406080" progId="Equation.DSMT4">
                  <p:embed/>
                  <p:pic>
                    <p:nvPicPr>
                      <p:cNvPr id="28689" name="Object 17"/>
                      <p:cNvPicPr>
                        <a:picLocks noChangeAspect="1" noChangeArrowheads="1"/>
                      </p:cNvPicPr>
                      <p:nvPr/>
                    </p:nvPicPr>
                    <p:blipFill>
                      <a:blip r:embed="rId18"/>
                      <a:srcRect/>
                      <a:stretch>
                        <a:fillRect/>
                      </a:stretch>
                    </p:blipFill>
                    <p:spPr bwMode="auto">
                      <a:xfrm>
                        <a:off x="2489116" y="5407018"/>
                        <a:ext cx="29908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sp>
        <p:nvSpPr>
          <p:cNvPr id="4" name="矩形 3"/>
          <p:cNvSpPr/>
          <p:nvPr/>
        </p:nvSpPr>
        <p:spPr>
          <a:xfrm>
            <a:off x="92671" y="897746"/>
            <a:ext cx="2954655" cy="553165"/>
          </a:xfrm>
          <a:prstGeom prst="rect">
            <a:avLst/>
          </a:prstGeom>
        </p:spPr>
        <p:txBody>
          <a:bodyPr wrap="none">
            <a:spAutoFit/>
          </a:bodyPr>
          <a:lstStyle/>
          <a:p>
            <a:pPr>
              <a:lnSpc>
                <a:spcPct val="140000"/>
              </a:lnSpc>
              <a:spcBef>
                <a:spcPct val="0"/>
              </a:spcBef>
            </a:pPr>
            <a:r>
              <a:rPr lang="zh-CN" altLang="en-US" sz="2400" b="1" dirty="0">
                <a:solidFill>
                  <a:srgbClr val="4BC1DD"/>
                </a:solidFill>
                <a:latin typeface="Times New Roman" panose="02020603050405020304" pitchFamily="18" charset="0"/>
                <a:ea typeface="微软雅黑" panose="020B0503020204020204" pitchFamily="34" charset="-122"/>
                <a:cs typeface="+mn-ea"/>
                <a:sym typeface="Times New Roman" panose="02020603050405020304" pitchFamily="18" charset="0"/>
              </a:rPr>
              <a:t>可以解决三类问题：</a:t>
            </a:r>
          </a:p>
        </p:txBody>
      </p:sp>
      <p:sp>
        <p:nvSpPr>
          <p:cNvPr id="53" name="Text Box 2"/>
          <p:cNvSpPr txBox="1">
            <a:spLocks noChangeArrowheads="1"/>
          </p:cNvSpPr>
          <p:nvPr/>
        </p:nvSpPr>
        <p:spPr bwMode="auto">
          <a:xfrm>
            <a:off x="6573390" y="983512"/>
            <a:ext cx="6248659" cy="336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800" b="1" dirty="0" smtClean="0">
                <a:ea typeface="微软雅黑" panose="020B0503020204020204" pitchFamily="34" charset="-122"/>
                <a:cs typeface="+mn-ea"/>
                <a:sym typeface="Times New Roman" panose="02020603050405020304" pitchFamily="18" charset="0"/>
              </a:rPr>
              <a:t> </a:t>
            </a:r>
            <a:r>
              <a:rPr lang="zh-CN" altLang="en-US" sz="2800" b="1" dirty="0" smtClean="0">
                <a:solidFill>
                  <a:srgbClr val="1CADE4"/>
                </a:solidFill>
                <a:ea typeface="微软雅黑" panose="020B0503020204020204" pitchFamily="34" charset="-122"/>
                <a:cs typeface="+mn-ea"/>
                <a:sym typeface="Times New Roman" panose="02020603050405020304" pitchFamily="18" charset="0"/>
              </a:rPr>
              <a:t>例</a:t>
            </a:r>
            <a:r>
              <a:rPr lang="zh-CN" altLang="en-US" sz="2800" b="1" dirty="0" smtClean="0">
                <a:solidFill>
                  <a:srgbClr val="CC3300"/>
                </a:solidFill>
                <a:ea typeface="微软雅黑" panose="020B0503020204020204" pitchFamily="34" charset="-122"/>
                <a:cs typeface="+mn-ea"/>
                <a:sym typeface="Times New Roman" panose="02020603050405020304" pitchFamily="18" charset="0"/>
              </a:rPr>
              <a:t> </a:t>
            </a:r>
            <a:r>
              <a:rPr lang="zh-CN" altLang="en-US" sz="2400" b="1" dirty="0" smtClean="0">
                <a:ea typeface="微软雅黑" panose="020B0503020204020204" pitchFamily="34" charset="-122"/>
                <a:cs typeface="+mn-ea"/>
                <a:sym typeface="Times New Roman" panose="02020603050405020304" pitchFamily="18" charset="0"/>
              </a:rPr>
              <a:t>阶段圆杆</a:t>
            </a:r>
            <a:r>
              <a:rPr lang="en-US" altLang="zh-CN" sz="2400" b="1" dirty="0" smtClean="0">
                <a:ea typeface="微软雅黑" panose="020B0503020204020204" pitchFamily="34" charset="-122"/>
                <a:cs typeface="+mn-ea"/>
                <a:sym typeface="Times New Roman" panose="02020603050405020304" pitchFamily="18" charset="0"/>
              </a:rPr>
              <a:t>OD</a:t>
            </a:r>
            <a:r>
              <a:rPr lang="zh-CN" altLang="en-US" sz="2400" b="1" dirty="0" smtClean="0">
                <a:ea typeface="微软雅黑" panose="020B0503020204020204" pitchFamily="34" charset="-122"/>
                <a:cs typeface="+mn-ea"/>
                <a:sym typeface="Times New Roman" panose="02020603050405020304" pitchFamily="18" charset="0"/>
              </a:rPr>
              <a:t>，左端固定受</a:t>
            </a:r>
            <a:r>
              <a:rPr lang="zh-CN" altLang="en-US" sz="2400" b="1" dirty="0">
                <a:ea typeface="微软雅黑" panose="020B0503020204020204" pitchFamily="34" charset="-122"/>
                <a:cs typeface="+mn-ea"/>
                <a:sym typeface="Times New Roman" panose="02020603050405020304" pitchFamily="18" charset="0"/>
              </a:rPr>
              <a:t>力如图，</a:t>
            </a:r>
            <a:r>
              <a:rPr lang="en-US" altLang="zh-CN" sz="2400" b="1" dirty="0">
                <a:ea typeface="微软雅黑" panose="020B0503020204020204" pitchFamily="34" charset="-122"/>
                <a:cs typeface="+mn-ea"/>
                <a:sym typeface="Times New Roman" panose="02020603050405020304" pitchFamily="18" charset="0"/>
              </a:rPr>
              <a:t>OC</a:t>
            </a:r>
            <a:r>
              <a:rPr lang="zh-CN" altLang="en-US" sz="2400" b="1" dirty="0" smtClean="0">
                <a:ea typeface="微软雅黑" panose="020B0503020204020204" pitchFamily="34" charset="-122"/>
                <a:cs typeface="+mn-ea"/>
                <a:sym typeface="Times New Roman" panose="02020603050405020304" pitchFamily="18" charset="0"/>
              </a:rPr>
              <a:t>段的</a:t>
            </a:r>
            <a:r>
              <a:rPr lang="zh-CN" altLang="en-US" sz="2400" b="1" dirty="0">
                <a:ea typeface="微软雅黑" panose="020B0503020204020204" pitchFamily="34" charset="-122"/>
                <a:cs typeface="+mn-ea"/>
                <a:sym typeface="Times New Roman" panose="02020603050405020304" pitchFamily="18" charset="0"/>
              </a:rPr>
              <a:t>横截面 面积是</a:t>
            </a:r>
            <a:r>
              <a:rPr lang="en-US" altLang="zh-CN" sz="2400" b="1" dirty="0">
                <a:ea typeface="微软雅黑" panose="020B0503020204020204" pitchFamily="34" charset="-122"/>
                <a:cs typeface="+mn-ea"/>
                <a:sym typeface="Times New Roman" panose="02020603050405020304" pitchFamily="18" charset="0"/>
              </a:rPr>
              <a:t>CD</a:t>
            </a:r>
            <a:r>
              <a:rPr lang="zh-CN" altLang="en-US" sz="2400" b="1" dirty="0">
                <a:ea typeface="微软雅黑" panose="020B0503020204020204" pitchFamily="34" charset="-122"/>
                <a:cs typeface="+mn-ea"/>
                <a:sym typeface="Times New Roman" panose="02020603050405020304" pitchFamily="18" charset="0"/>
              </a:rPr>
              <a:t>段横截面面积</a:t>
            </a:r>
            <a:r>
              <a:rPr lang="en-US" altLang="zh-CN" sz="2400" b="1" dirty="0">
                <a:ea typeface="微软雅黑" panose="020B0503020204020204" pitchFamily="34" charset="-122"/>
                <a:cs typeface="+mn-ea"/>
                <a:sym typeface="Times New Roman" panose="02020603050405020304" pitchFamily="18" charset="0"/>
              </a:rPr>
              <a:t>A</a:t>
            </a:r>
            <a:r>
              <a:rPr lang="zh-CN" altLang="en-US" sz="2400" b="1" dirty="0">
                <a:ea typeface="微软雅黑" panose="020B0503020204020204" pitchFamily="34" charset="-122"/>
                <a:cs typeface="+mn-ea"/>
                <a:sym typeface="Times New Roman" panose="02020603050405020304" pitchFamily="18" charset="0"/>
              </a:rPr>
              <a:t>的</a:t>
            </a:r>
            <a:r>
              <a:rPr lang="en-US" altLang="zh-CN" sz="2400" b="1" dirty="0">
                <a:ea typeface="微软雅黑" panose="020B0503020204020204" pitchFamily="34" charset="-122"/>
                <a:cs typeface="+mn-ea"/>
                <a:sym typeface="Times New Roman" panose="02020603050405020304" pitchFamily="18" charset="0"/>
              </a:rPr>
              <a:t>2</a:t>
            </a:r>
            <a:r>
              <a:rPr lang="zh-CN" altLang="en-US" sz="2400" b="1" dirty="0">
                <a:ea typeface="微软雅黑" panose="020B0503020204020204" pitchFamily="34" charset="-122"/>
                <a:cs typeface="+mn-ea"/>
                <a:sym typeface="Times New Roman" panose="02020603050405020304" pitchFamily="18" charset="0"/>
              </a:rPr>
              <a:t>倍</a:t>
            </a:r>
            <a:r>
              <a:rPr lang="zh-CN" altLang="en-US" sz="2400" b="1" dirty="0" smtClean="0">
                <a:ea typeface="微软雅黑" panose="020B0503020204020204" pitchFamily="34" charset="-122"/>
                <a:cs typeface="+mn-ea"/>
                <a:sym typeface="Times New Roman" panose="02020603050405020304" pitchFamily="18" charset="0"/>
              </a:rPr>
              <a:t>。</a:t>
            </a:r>
            <a:endParaRPr lang="en-US" altLang="zh-CN" sz="2400" b="1" dirty="0" smtClean="0">
              <a:ea typeface="微软雅黑" panose="020B0503020204020204" pitchFamily="34" charset="-122"/>
              <a:cs typeface="+mn-ea"/>
              <a:sym typeface="Times New Roman" panose="02020603050405020304" pitchFamily="18" charset="0"/>
            </a:endParaRPr>
          </a:p>
          <a:p>
            <a:pPr eaLnBrk="1" hangingPunct="1">
              <a:lnSpc>
                <a:spcPct val="140000"/>
              </a:lnSpc>
              <a:spcBef>
                <a:spcPct val="0"/>
              </a:spcBef>
              <a:buFontTx/>
              <a:buNone/>
            </a:pPr>
            <a:r>
              <a:rPr lang="zh-CN" altLang="en-US" sz="2000" b="1" dirty="0" smtClean="0">
                <a:ea typeface="微软雅黑" panose="020B0503020204020204" pitchFamily="34" charset="-122"/>
                <a:cs typeface="+mn-ea"/>
                <a:sym typeface="Times New Roman" panose="02020603050405020304" pitchFamily="18" charset="0"/>
              </a:rPr>
              <a:t>（</a:t>
            </a:r>
            <a:r>
              <a:rPr lang="en-US" altLang="zh-CN" sz="2000" b="1" dirty="0" smtClean="0">
                <a:ea typeface="微软雅黑" panose="020B0503020204020204" pitchFamily="34" charset="-122"/>
                <a:cs typeface="+mn-ea"/>
                <a:sym typeface="Times New Roman" panose="02020603050405020304" pitchFamily="18" charset="0"/>
              </a:rPr>
              <a:t>1</a:t>
            </a:r>
            <a:r>
              <a:rPr lang="zh-CN" altLang="en-US" sz="2000" b="1" dirty="0" smtClean="0">
                <a:ea typeface="微软雅黑" panose="020B0503020204020204" pitchFamily="34" charset="-122"/>
                <a:cs typeface="+mn-ea"/>
                <a:sym typeface="Times New Roman" panose="02020603050405020304" pitchFamily="18" charset="0"/>
              </a:rPr>
              <a:t>）求</a:t>
            </a:r>
            <a:r>
              <a:rPr lang="zh-CN" altLang="en-US" sz="2000" b="1" dirty="0">
                <a:ea typeface="微软雅黑" panose="020B0503020204020204" pitchFamily="34" charset="-122"/>
                <a:cs typeface="+mn-ea"/>
                <a:sym typeface="Times New Roman" panose="02020603050405020304" pitchFamily="18" charset="0"/>
              </a:rPr>
              <a:t>杆内</a:t>
            </a:r>
            <a:r>
              <a:rPr lang="zh-CN" altLang="en-US" sz="2000" b="1" dirty="0" smtClean="0">
                <a:ea typeface="微软雅黑" panose="020B0503020204020204" pitchFamily="34" charset="-122"/>
                <a:cs typeface="+mn-ea"/>
                <a:sym typeface="Times New Roman" panose="02020603050405020304" pitchFamily="18" charset="0"/>
              </a:rPr>
              <a:t>最大轴力</a:t>
            </a:r>
            <a:r>
              <a:rPr lang="zh-CN" altLang="en-US" sz="2000" b="1" dirty="0">
                <a:ea typeface="微软雅黑" panose="020B0503020204020204" pitchFamily="34" charset="-122"/>
                <a:cs typeface="+mn-ea"/>
                <a:sym typeface="Times New Roman" panose="02020603050405020304" pitchFamily="18" charset="0"/>
              </a:rPr>
              <a:t>，最大正应力，最大剪应力与所在</a:t>
            </a:r>
            <a:r>
              <a:rPr lang="zh-CN" altLang="en-US" sz="2000" b="1" dirty="0" smtClean="0">
                <a:ea typeface="微软雅黑" panose="020B0503020204020204" pitchFamily="34" charset="-122"/>
                <a:cs typeface="+mn-ea"/>
                <a:sym typeface="Times New Roman" panose="02020603050405020304" pitchFamily="18" charset="0"/>
              </a:rPr>
              <a:t>位置。</a:t>
            </a:r>
            <a:endParaRPr lang="en-US" altLang="zh-CN" sz="2000" b="1" dirty="0" smtClean="0">
              <a:ea typeface="微软雅黑" panose="020B0503020204020204" pitchFamily="34" charset="-122"/>
              <a:cs typeface="+mn-ea"/>
              <a:sym typeface="Times New Roman" panose="02020603050405020304" pitchFamily="18" charset="0"/>
            </a:endParaRPr>
          </a:p>
          <a:p>
            <a:pPr>
              <a:lnSpc>
                <a:spcPct val="140000"/>
              </a:lnSpc>
              <a:spcBef>
                <a:spcPct val="0"/>
              </a:spcBef>
              <a:buNone/>
            </a:pPr>
            <a:r>
              <a:rPr lang="zh-CN" altLang="en-US" sz="2000" b="1" dirty="0" smtClean="0">
                <a:ea typeface="微软雅黑" panose="020B0503020204020204" pitchFamily="34" charset="-122"/>
                <a:cs typeface="+mn-ea"/>
                <a:sym typeface="Times New Roman" panose="02020603050405020304" pitchFamily="18" charset="0"/>
              </a:rPr>
              <a:t>（</a:t>
            </a:r>
            <a:r>
              <a:rPr lang="en-US" altLang="zh-CN" sz="2000" b="1" dirty="0" smtClean="0">
                <a:ea typeface="微软雅黑" panose="020B0503020204020204" pitchFamily="34" charset="-122"/>
                <a:cs typeface="+mn-ea"/>
                <a:sym typeface="Times New Roman" panose="02020603050405020304" pitchFamily="18" charset="0"/>
              </a:rPr>
              <a:t>2</a:t>
            </a:r>
            <a:r>
              <a:rPr lang="zh-CN" altLang="en-US" sz="2000" b="1" dirty="0">
                <a:ea typeface="微软雅黑" panose="020B0503020204020204" pitchFamily="34" charset="-122"/>
                <a:cs typeface="+mn-ea"/>
                <a:sym typeface="Times New Roman" panose="02020603050405020304" pitchFamily="18" charset="0"/>
              </a:rPr>
              <a:t>）若圆杆受拉力</a:t>
            </a:r>
            <a:r>
              <a:rPr lang="en-US" altLang="zh-CN" sz="2000" b="1" dirty="0">
                <a:ea typeface="微软雅黑" panose="020B0503020204020204" pitchFamily="34" charset="-122"/>
                <a:cs typeface="+mn-ea"/>
                <a:sym typeface="Times New Roman" panose="02020603050405020304" pitchFamily="18" charset="0"/>
              </a:rPr>
              <a:t>F </a:t>
            </a:r>
            <a:r>
              <a:rPr lang="en-US" altLang="zh-CN" sz="2000" b="1" dirty="0" smtClean="0">
                <a:ea typeface="微软雅黑" panose="020B0503020204020204" pitchFamily="34" charset="-122"/>
                <a:cs typeface="+mn-ea"/>
                <a:sym typeface="Times New Roman" panose="02020603050405020304" pitchFamily="18" charset="0"/>
              </a:rPr>
              <a:t>=50kN</a:t>
            </a:r>
            <a:r>
              <a:rPr lang="zh-CN" altLang="en-US" sz="2000" b="1" dirty="0" smtClean="0">
                <a:ea typeface="微软雅黑" panose="020B0503020204020204" pitchFamily="34" charset="-122"/>
                <a:cs typeface="+mn-ea"/>
                <a:sym typeface="Times New Roman" panose="02020603050405020304" pitchFamily="18" charset="0"/>
              </a:rPr>
              <a:t>，</a:t>
            </a:r>
            <a:r>
              <a:rPr lang="en-US" altLang="zh-CN" sz="2000" b="1" dirty="0" smtClean="0">
                <a:ea typeface="微软雅黑" panose="020B0503020204020204" pitchFamily="34" charset="-122"/>
                <a:cs typeface="+mn-ea"/>
                <a:sym typeface="Times New Roman" panose="02020603050405020304" pitchFamily="18" charset="0"/>
              </a:rPr>
              <a:t>CD</a:t>
            </a:r>
            <a:r>
              <a:rPr lang="zh-CN" altLang="en-US" sz="2000" b="1" dirty="0" smtClean="0">
                <a:ea typeface="微软雅黑" panose="020B0503020204020204" pitchFamily="34" charset="-122"/>
                <a:cs typeface="+mn-ea"/>
                <a:sym typeface="Times New Roman" panose="02020603050405020304" pitchFamily="18" charset="0"/>
              </a:rPr>
              <a:t>段圆杆直径</a:t>
            </a:r>
            <a:r>
              <a:rPr lang="en-US" altLang="zh-CN" sz="2000" b="1" dirty="0" smtClean="0">
                <a:ea typeface="微软雅黑" panose="020B0503020204020204" pitchFamily="34" charset="-122"/>
                <a:cs typeface="+mn-ea"/>
                <a:sym typeface="Times New Roman" panose="02020603050405020304" pitchFamily="18" charset="0"/>
              </a:rPr>
              <a:t>d=14mm</a:t>
            </a:r>
            <a:r>
              <a:rPr lang="zh-CN" altLang="en-US" sz="2000" b="1" dirty="0" smtClean="0">
                <a:ea typeface="微软雅黑" panose="020B0503020204020204" pitchFamily="34" charset="-122"/>
                <a:cs typeface="+mn-ea"/>
                <a:sym typeface="Times New Roman" panose="02020603050405020304" pitchFamily="18" charset="0"/>
              </a:rPr>
              <a:t>，许用应力为</a:t>
            </a:r>
            <a:r>
              <a:rPr lang="en-US" altLang="zh-CN" sz="2000" b="1" dirty="0" smtClean="0">
                <a:ea typeface="微软雅黑" panose="020B0503020204020204" pitchFamily="34" charset="-122"/>
                <a:cs typeface="+mn-ea"/>
                <a:sym typeface="Times New Roman" panose="02020603050405020304" pitchFamily="18" charset="0"/>
              </a:rPr>
              <a:t>170MPa</a:t>
            </a:r>
            <a:r>
              <a:rPr lang="zh-CN" altLang="en-US" sz="2000" b="1" dirty="0">
                <a:ea typeface="微软雅黑" panose="020B0503020204020204" pitchFamily="34" charset="-122"/>
                <a:cs typeface="+mn-ea"/>
                <a:sym typeface="Times New Roman" panose="02020603050405020304" pitchFamily="18" charset="0"/>
              </a:rPr>
              <a:t>，试校核此杆是否满足强度要求</a:t>
            </a:r>
            <a:r>
              <a:rPr lang="en-US" altLang="zh-CN" sz="2000" b="1" dirty="0">
                <a:ea typeface="微软雅黑" panose="020B0503020204020204" pitchFamily="34" charset="-122"/>
                <a:cs typeface="+mn-ea"/>
                <a:sym typeface="Times New Roman" panose="02020603050405020304" pitchFamily="18" charset="0"/>
              </a:rPr>
              <a:t>(</a:t>
            </a:r>
            <a:r>
              <a:rPr lang="zh-CN" altLang="en-US" sz="2000" b="1" dirty="0">
                <a:ea typeface="微软雅黑" panose="020B0503020204020204" pitchFamily="34" charset="-122"/>
                <a:cs typeface="+mn-ea"/>
                <a:sym typeface="Times New Roman" panose="02020603050405020304" pitchFamily="18" charset="0"/>
              </a:rPr>
              <a:t>校核强度</a:t>
            </a:r>
            <a:r>
              <a:rPr lang="en-US" altLang="zh-CN" sz="2000" b="1" dirty="0">
                <a:ea typeface="微软雅黑" panose="020B0503020204020204" pitchFamily="34" charset="-122"/>
                <a:cs typeface="+mn-ea"/>
                <a:sym typeface="Times New Roman" panose="02020603050405020304" pitchFamily="18" charset="0"/>
              </a:rPr>
              <a:t>)</a:t>
            </a:r>
            <a:endParaRPr lang="zh-CN" altLang="en-US" sz="2000" b="1" dirty="0">
              <a:ea typeface="微软雅黑" panose="020B0503020204020204" pitchFamily="34" charset="-122"/>
              <a:cs typeface="+mn-ea"/>
              <a:sym typeface="Times New Roman" panose="02020603050405020304" pitchFamily="18" charset="0"/>
            </a:endParaRPr>
          </a:p>
        </p:txBody>
      </p:sp>
      <p:grpSp>
        <p:nvGrpSpPr>
          <p:cNvPr id="5" name="组合 4"/>
          <p:cNvGrpSpPr/>
          <p:nvPr/>
        </p:nvGrpSpPr>
        <p:grpSpPr>
          <a:xfrm>
            <a:off x="6852246" y="4637835"/>
            <a:ext cx="5562600" cy="2057400"/>
            <a:chOff x="6830714" y="4085555"/>
            <a:chExt cx="5562600" cy="2057400"/>
          </a:xfrm>
        </p:grpSpPr>
        <p:grpSp>
          <p:nvGrpSpPr>
            <p:cNvPr id="54" name="Group 63"/>
            <p:cNvGrpSpPr>
              <a:grpSpLocks/>
            </p:cNvGrpSpPr>
            <p:nvPr/>
          </p:nvGrpSpPr>
          <p:grpSpPr bwMode="auto">
            <a:xfrm>
              <a:off x="6830714" y="4085555"/>
              <a:ext cx="5562600" cy="1676400"/>
              <a:chOff x="960" y="1872"/>
              <a:chExt cx="3504" cy="1056"/>
            </a:xfrm>
          </p:grpSpPr>
          <p:grpSp>
            <p:nvGrpSpPr>
              <p:cNvPr id="55" name="Group 35"/>
              <p:cNvGrpSpPr>
                <a:grpSpLocks/>
              </p:cNvGrpSpPr>
              <p:nvPr/>
            </p:nvGrpSpPr>
            <p:grpSpPr bwMode="auto">
              <a:xfrm>
                <a:off x="960" y="2064"/>
                <a:ext cx="3264" cy="864"/>
                <a:chOff x="960" y="2064"/>
                <a:chExt cx="3264" cy="864"/>
              </a:xfrm>
            </p:grpSpPr>
            <p:sp>
              <p:nvSpPr>
                <p:cNvPr id="69" name="Rectangle 28"/>
                <p:cNvSpPr>
                  <a:spLocks noChangeArrowheads="1"/>
                </p:cNvSpPr>
                <p:nvPr/>
              </p:nvSpPr>
              <p:spPr bwMode="auto">
                <a:xfrm>
                  <a:off x="1152" y="2256"/>
                  <a:ext cx="1680" cy="528"/>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pSp>
              <p:nvGrpSpPr>
                <p:cNvPr id="70" name="Group 7"/>
                <p:cNvGrpSpPr>
                  <a:grpSpLocks/>
                </p:cNvGrpSpPr>
                <p:nvPr/>
              </p:nvGrpSpPr>
              <p:grpSpPr bwMode="auto">
                <a:xfrm>
                  <a:off x="1104" y="2064"/>
                  <a:ext cx="48" cy="864"/>
                  <a:chOff x="816" y="1152"/>
                  <a:chExt cx="96" cy="528"/>
                </a:xfrm>
              </p:grpSpPr>
              <p:sp>
                <p:nvSpPr>
                  <p:cNvPr id="73" name="Line 8"/>
                  <p:cNvSpPr>
                    <a:spLocks noChangeShapeType="1"/>
                  </p:cNvSpPr>
                  <p:nvPr/>
                </p:nvSpPr>
                <p:spPr bwMode="auto">
                  <a:xfrm>
                    <a:off x="912" y="1152"/>
                    <a:ext cx="0" cy="528"/>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4" name="Line 9"/>
                  <p:cNvSpPr>
                    <a:spLocks noChangeShapeType="1"/>
                  </p:cNvSpPr>
                  <p:nvPr/>
                </p:nvSpPr>
                <p:spPr bwMode="auto">
                  <a:xfrm flipH="1">
                    <a:off x="816" y="1200"/>
                    <a:ext cx="96" cy="192"/>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5" name="Line 10"/>
                  <p:cNvSpPr>
                    <a:spLocks noChangeShapeType="1"/>
                  </p:cNvSpPr>
                  <p:nvPr/>
                </p:nvSpPr>
                <p:spPr bwMode="auto">
                  <a:xfrm flipH="1">
                    <a:off x="816" y="1344"/>
                    <a:ext cx="96" cy="192"/>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6" name="Line 11"/>
                  <p:cNvSpPr>
                    <a:spLocks noChangeShapeType="1"/>
                  </p:cNvSpPr>
                  <p:nvPr/>
                </p:nvSpPr>
                <p:spPr bwMode="auto">
                  <a:xfrm flipH="1">
                    <a:off x="816" y="1536"/>
                    <a:ext cx="96" cy="96"/>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71" name="Rectangle 34"/>
                <p:cNvSpPr>
                  <a:spLocks noChangeArrowheads="1"/>
                </p:cNvSpPr>
                <p:nvPr/>
              </p:nvSpPr>
              <p:spPr bwMode="auto">
                <a:xfrm>
                  <a:off x="2832" y="2352"/>
                  <a:ext cx="1200" cy="336"/>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72" name="Line 29"/>
                <p:cNvSpPr>
                  <a:spLocks noChangeShapeType="1"/>
                </p:cNvSpPr>
                <p:nvPr/>
              </p:nvSpPr>
              <p:spPr bwMode="auto">
                <a:xfrm>
                  <a:off x="960" y="2491"/>
                  <a:ext cx="326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56" name="Text Box 36"/>
              <p:cNvSpPr txBox="1">
                <a:spLocks noChangeArrowheads="1"/>
              </p:cNvSpPr>
              <p:nvPr/>
            </p:nvSpPr>
            <p:spPr bwMode="auto">
              <a:xfrm>
                <a:off x="960" y="1920"/>
                <a:ext cx="26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O</a:t>
                </a:r>
              </a:p>
            </p:txBody>
          </p:sp>
          <p:sp>
            <p:nvSpPr>
              <p:cNvPr id="57" name="Line 47"/>
              <p:cNvSpPr>
                <a:spLocks noChangeShapeType="1"/>
              </p:cNvSpPr>
              <p:nvPr/>
            </p:nvSpPr>
            <p:spPr bwMode="auto">
              <a:xfrm flipH="1">
                <a:off x="2400" y="2496"/>
                <a:ext cx="432" cy="0"/>
              </a:xfrm>
              <a:prstGeom prst="line">
                <a:avLst/>
              </a:prstGeom>
              <a:noFill/>
              <a:ln w="34925">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8" name="Text Box 48"/>
              <p:cNvSpPr txBox="1">
                <a:spLocks noChangeArrowheads="1"/>
              </p:cNvSpPr>
              <p:nvPr/>
            </p:nvSpPr>
            <p:spPr bwMode="auto">
              <a:xfrm>
                <a:off x="2544" y="2208"/>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3F</a:t>
                </a:r>
              </a:p>
            </p:txBody>
          </p:sp>
          <p:sp>
            <p:nvSpPr>
              <p:cNvPr id="59" name="Line 53"/>
              <p:cNvSpPr>
                <a:spLocks noChangeShapeType="1"/>
              </p:cNvSpPr>
              <p:nvPr/>
            </p:nvSpPr>
            <p:spPr bwMode="auto">
              <a:xfrm>
                <a:off x="2016" y="2256"/>
                <a:ext cx="0" cy="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60" name="Group 54"/>
              <p:cNvGrpSpPr>
                <a:grpSpLocks/>
              </p:cNvGrpSpPr>
              <p:nvPr/>
            </p:nvGrpSpPr>
            <p:grpSpPr bwMode="auto">
              <a:xfrm>
                <a:off x="1584" y="2208"/>
                <a:ext cx="432" cy="288"/>
                <a:chOff x="1536" y="1440"/>
                <a:chExt cx="432" cy="288"/>
              </a:xfrm>
            </p:grpSpPr>
            <p:sp>
              <p:nvSpPr>
                <p:cNvPr id="67" name="Line 55"/>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8" name="Text Box 56"/>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4F</a:t>
                  </a:r>
                </a:p>
              </p:txBody>
            </p:sp>
          </p:grpSp>
          <p:grpSp>
            <p:nvGrpSpPr>
              <p:cNvPr id="61" name="Group 57"/>
              <p:cNvGrpSpPr>
                <a:grpSpLocks/>
              </p:cNvGrpSpPr>
              <p:nvPr/>
            </p:nvGrpSpPr>
            <p:grpSpPr bwMode="auto">
              <a:xfrm>
                <a:off x="4032" y="2208"/>
                <a:ext cx="432" cy="288"/>
                <a:chOff x="1536" y="1440"/>
                <a:chExt cx="432" cy="288"/>
              </a:xfrm>
            </p:grpSpPr>
            <p:sp>
              <p:nvSpPr>
                <p:cNvPr id="65" name="Line 58"/>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6" name="Text Box 59"/>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2F</a:t>
                  </a:r>
                </a:p>
              </p:txBody>
            </p:sp>
          </p:grpSp>
          <p:sp>
            <p:nvSpPr>
              <p:cNvPr id="62" name="Text Box 60"/>
              <p:cNvSpPr txBox="1">
                <a:spLocks noChangeArrowheads="1"/>
              </p:cNvSpPr>
              <p:nvPr/>
            </p:nvSpPr>
            <p:spPr bwMode="auto">
              <a:xfrm>
                <a:off x="1862" y="1872"/>
                <a:ext cx="24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B</a:t>
                </a:r>
              </a:p>
            </p:txBody>
          </p:sp>
          <p:sp>
            <p:nvSpPr>
              <p:cNvPr id="63" name="Text Box 61"/>
              <p:cNvSpPr txBox="1">
                <a:spLocks noChangeArrowheads="1"/>
              </p:cNvSpPr>
              <p:nvPr/>
            </p:nvSpPr>
            <p:spPr bwMode="auto">
              <a:xfrm>
                <a:off x="2640" y="1872"/>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C</a:t>
                </a:r>
              </a:p>
            </p:txBody>
          </p:sp>
          <p:sp>
            <p:nvSpPr>
              <p:cNvPr id="64" name="Text Box 62"/>
              <p:cNvSpPr txBox="1">
                <a:spLocks noChangeArrowheads="1"/>
              </p:cNvSpPr>
              <p:nvPr/>
            </p:nvSpPr>
            <p:spPr bwMode="auto">
              <a:xfrm>
                <a:off x="3888" y="1920"/>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D</a:t>
                </a:r>
              </a:p>
            </p:txBody>
          </p:sp>
        </p:grpSp>
        <p:grpSp>
          <p:nvGrpSpPr>
            <p:cNvPr id="77" name="Group 67"/>
            <p:cNvGrpSpPr>
              <a:grpSpLocks/>
            </p:cNvGrpSpPr>
            <p:nvPr/>
          </p:nvGrpSpPr>
          <p:grpSpPr bwMode="auto">
            <a:xfrm>
              <a:off x="8888114" y="4542755"/>
              <a:ext cx="320675" cy="1600200"/>
              <a:chOff x="1344" y="1344"/>
              <a:chExt cx="202" cy="1008"/>
            </a:xfrm>
          </p:grpSpPr>
          <p:sp>
            <p:nvSpPr>
              <p:cNvPr id="78" name="Line 68"/>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9" name="Text Box 69"/>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endParaRPr lang="en-US" altLang="zh-CN" sz="2400" b="1">
                  <a:ea typeface="微软雅黑" panose="020B0503020204020204" pitchFamily="34" charset="-122"/>
                  <a:cs typeface="+mn-ea"/>
                  <a:sym typeface="Times New Roman" panose="02020603050405020304" pitchFamily="18" charset="0"/>
                </a:endParaRPr>
              </a:p>
            </p:txBody>
          </p:sp>
        </p:grpSp>
        <p:sp>
          <p:nvSpPr>
            <p:cNvPr id="80" name="Text Box 70"/>
            <p:cNvSpPr txBox="1">
              <a:spLocks noChangeArrowheads="1"/>
            </p:cNvSpPr>
            <p:nvPr/>
          </p:nvSpPr>
          <p:spPr bwMode="auto">
            <a:xfrm>
              <a:off x="9192914" y="41617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p>
          </p:txBody>
        </p:sp>
        <p:grpSp>
          <p:nvGrpSpPr>
            <p:cNvPr id="81" name="Group 71"/>
            <p:cNvGrpSpPr>
              <a:grpSpLocks/>
            </p:cNvGrpSpPr>
            <p:nvPr/>
          </p:nvGrpSpPr>
          <p:grpSpPr bwMode="auto">
            <a:xfrm>
              <a:off x="7516514" y="4237955"/>
              <a:ext cx="488950" cy="1828800"/>
              <a:chOff x="1536" y="768"/>
              <a:chExt cx="308" cy="1152"/>
            </a:xfrm>
          </p:grpSpPr>
          <p:grpSp>
            <p:nvGrpSpPr>
              <p:cNvPr id="82" name="Group 72"/>
              <p:cNvGrpSpPr>
                <a:grpSpLocks/>
              </p:cNvGrpSpPr>
              <p:nvPr/>
            </p:nvGrpSpPr>
            <p:grpSpPr bwMode="auto">
              <a:xfrm>
                <a:off x="1536" y="912"/>
                <a:ext cx="202" cy="1008"/>
                <a:chOff x="1344" y="1344"/>
                <a:chExt cx="202" cy="1008"/>
              </a:xfrm>
            </p:grpSpPr>
            <p:sp>
              <p:nvSpPr>
                <p:cNvPr id="84" name="Line 73"/>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5" name="Text Box 74"/>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sp>
            <p:nvSpPr>
              <p:cNvPr id="83" name="Text Box 75"/>
              <p:cNvSpPr txBox="1">
                <a:spLocks noChangeArrowheads="1"/>
              </p:cNvSpPr>
              <p:nvPr/>
            </p:nvSpPr>
            <p:spPr bwMode="auto">
              <a:xfrm>
                <a:off x="1632"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grpSp>
          <p:nvGrpSpPr>
            <p:cNvPr id="86" name="Group 76"/>
            <p:cNvGrpSpPr>
              <a:grpSpLocks/>
            </p:cNvGrpSpPr>
            <p:nvPr/>
          </p:nvGrpSpPr>
          <p:grpSpPr bwMode="auto">
            <a:xfrm>
              <a:off x="10793114" y="4161755"/>
              <a:ext cx="488950" cy="1876426"/>
              <a:chOff x="3504" y="768"/>
              <a:chExt cx="308" cy="1182"/>
            </a:xfrm>
          </p:grpSpPr>
          <p:grpSp>
            <p:nvGrpSpPr>
              <p:cNvPr id="87" name="Group 77"/>
              <p:cNvGrpSpPr>
                <a:grpSpLocks/>
              </p:cNvGrpSpPr>
              <p:nvPr/>
            </p:nvGrpSpPr>
            <p:grpSpPr bwMode="auto">
              <a:xfrm>
                <a:off x="3504" y="1008"/>
                <a:ext cx="192" cy="942"/>
                <a:chOff x="1344" y="1344"/>
                <a:chExt cx="202" cy="1041"/>
              </a:xfrm>
            </p:grpSpPr>
            <p:sp>
              <p:nvSpPr>
                <p:cNvPr id="89" name="Line 78"/>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0" name="Text Box 79"/>
                <p:cNvSpPr txBox="1">
                  <a:spLocks noChangeArrowheads="1"/>
                </p:cNvSpPr>
                <p:nvPr/>
              </p:nvSpPr>
              <p:spPr bwMode="auto">
                <a:xfrm>
                  <a:off x="1344" y="2064"/>
                  <a:ext cx="20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sp>
            <p:nvSpPr>
              <p:cNvPr id="88" name="Text Box 80"/>
              <p:cNvSpPr txBox="1">
                <a:spLocks noChangeArrowheads="1"/>
              </p:cNvSpPr>
              <p:nvPr/>
            </p:nvSpPr>
            <p:spPr bwMode="auto">
              <a:xfrm>
                <a:off x="3600"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grpSp>
      <p:cxnSp>
        <p:nvCxnSpPr>
          <p:cNvPr id="3" name="直接连接符 2"/>
          <p:cNvCxnSpPr/>
          <p:nvPr/>
        </p:nvCxnSpPr>
        <p:spPr>
          <a:xfrm>
            <a:off x="6477596" y="1096045"/>
            <a:ext cx="0" cy="568863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59244251"/>
      </p:ext>
    </p:extLst>
  </p:cSld>
  <p:clrMapOvr>
    <a:masterClrMapping/>
  </p:clrMapOvr>
  <mc:AlternateContent xmlns:mc="http://schemas.openxmlformats.org/markup-compatibility/2006" xmlns:p14="http://schemas.microsoft.com/office/powerpoint/2010/main">
    <mc:Choice Requires="p14">
      <p:transition p14:dur="0" advTm="83759"/>
    </mc:Choice>
    <mc:Fallback xmlns="">
      <p:transition advTm="8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73497" y="0"/>
            <a:ext cx="15117547" cy="7934538"/>
            <a:chOff x="24796" y="-708476"/>
            <a:chExt cx="15117547" cy="7934538"/>
          </a:xfrm>
        </p:grpSpPr>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96" y="-708476"/>
              <a:ext cx="10841915" cy="7173841"/>
            </a:xfrm>
            <a:prstGeom prst="rect">
              <a:avLst/>
            </a:prstGeom>
          </p:spPr>
        </p:pic>
        <p:sp>
          <p:nvSpPr>
            <p:cNvPr id="15" name="平行四边形 14"/>
            <p:cNvSpPr/>
            <p:nvPr/>
          </p:nvSpPr>
          <p:spPr>
            <a:xfrm>
              <a:off x="4701183" y="-708476"/>
              <a:ext cx="10441160" cy="7934538"/>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10" name="任意多边形 9"/>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50" name="文本框 2"/>
          <p:cNvSpPr txBox="1">
            <a:spLocks noChangeArrowheads="1"/>
          </p:cNvSpPr>
          <p:nvPr>
            <p:custDataLst>
              <p:tags r:id="rId2"/>
            </p:custDataLst>
          </p:nvPr>
        </p:nvSpPr>
        <p:spPr bwMode="auto">
          <a:xfrm>
            <a:off x="603522" y="471707"/>
            <a:ext cx="4434535" cy="32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01</a:t>
            </a:r>
            <a:endParaRPr lang="zh-CN" altLang="en-US" sz="20985"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章节 </a:t>
            </a:r>
            <a:r>
              <a:rPr lang="en-US" altLang="zh-CN"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PART</a:t>
            </a:r>
            <a:endPar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矩形 7"/>
          <p:cNvSpPr/>
          <p:nvPr/>
        </p:nvSpPr>
        <p:spPr>
          <a:xfrm>
            <a:off x="7132679" y="3130449"/>
            <a:ext cx="5129343" cy="1015663"/>
          </a:xfrm>
          <a:prstGeom prst="rect">
            <a:avLst/>
          </a:prstGeom>
        </p:spPr>
        <p:txBody>
          <a:bodyPr wrap="square" lIns="0" tIns="0" rIns="0" bIns="0">
            <a:spAutoFit/>
          </a:bodyPr>
          <a:lstStyle/>
          <a:p>
            <a:r>
              <a:rPr lang="zh-CN" altLang="en-US" sz="6600" b="1"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材料力学简介</a:t>
            </a:r>
          </a:p>
        </p:txBody>
      </p:sp>
      <p:pic>
        <p:nvPicPr>
          <p:cNvPr id="2" name="音频 1">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2338050" y="6711950"/>
            <a:ext cx="304800" cy="304800"/>
          </a:xfrm>
          <a:prstGeom prst="rect">
            <a:avLst/>
          </a:prstGeom>
        </p:spPr>
      </p:pic>
    </p:spTree>
    <p:custDataLst>
      <p:tags r:id="rId1"/>
    </p:custDataLst>
    <p:extLst>
      <p:ext uri="{BB962C8B-B14F-4D97-AF65-F5344CB8AC3E}">
        <p14:creationId xmlns:p14="http://schemas.microsoft.com/office/powerpoint/2010/main" val="1139625094"/>
      </p:ext>
    </p:extLst>
  </p:cSld>
  <p:clrMapOvr>
    <a:masterClrMapping/>
  </p:clrMapOvr>
  <mc:AlternateContent xmlns:mc="http://schemas.openxmlformats.org/markup-compatibility/2006" xmlns:p14="http://schemas.microsoft.com/office/powerpoint/2010/main">
    <mc:Choice Requires="p14">
      <p:transition p14:dur="0" advTm="4351"/>
    </mc:Choice>
    <mc:Fallback xmlns="">
      <p:transition advTm="4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7" name="Group 33"/>
          <p:cNvGrpSpPr>
            <a:grpSpLocks/>
          </p:cNvGrpSpPr>
          <p:nvPr/>
        </p:nvGrpSpPr>
        <p:grpSpPr bwMode="auto">
          <a:xfrm>
            <a:off x="2427155" y="1426723"/>
            <a:ext cx="5562600" cy="1447800"/>
            <a:chOff x="1152" y="720"/>
            <a:chExt cx="3504" cy="912"/>
          </a:xfrm>
        </p:grpSpPr>
        <p:grpSp>
          <p:nvGrpSpPr>
            <p:cNvPr id="8" name="Group 26"/>
            <p:cNvGrpSpPr>
              <a:grpSpLocks/>
            </p:cNvGrpSpPr>
            <p:nvPr/>
          </p:nvGrpSpPr>
          <p:grpSpPr bwMode="auto">
            <a:xfrm>
              <a:off x="1152" y="1104"/>
              <a:ext cx="3264" cy="528"/>
              <a:chOff x="1056" y="864"/>
              <a:chExt cx="3264" cy="528"/>
            </a:xfrm>
          </p:grpSpPr>
          <p:sp>
            <p:nvSpPr>
              <p:cNvPr id="23" name="Rectangle 4"/>
              <p:cNvSpPr>
                <a:spLocks noChangeArrowheads="1"/>
              </p:cNvSpPr>
              <p:nvPr/>
            </p:nvSpPr>
            <p:spPr bwMode="auto">
              <a:xfrm>
                <a:off x="1248" y="864"/>
                <a:ext cx="1680" cy="528"/>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24" name="Rectangle 10"/>
              <p:cNvSpPr>
                <a:spLocks noChangeArrowheads="1"/>
              </p:cNvSpPr>
              <p:nvPr/>
            </p:nvSpPr>
            <p:spPr bwMode="auto">
              <a:xfrm>
                <a:off x="2928" y="960"/>
                <a:ext cx="1200" cy="336"/>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25" name="Line 11"/>
              <p:cNvSpPr>
                <a:spLocks noChangeShapeType="1"/>
              </p:cNvSpPr>
              <p:nvPr/>
            </p:nvSpPr>
            <p:spPr bwMode="auto">
              <a:xfrm>
                <a:off x="1056" y="1099"/>
                <a:ext cx="326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9" name="Text Box 12"/>
            <p:cNvSpPr txBox="1">
              <a:spLocks noChangeArrowheads="1"/>
            </p:cNvSpPr>
            <p:nvPr/>
          </p:nvSpPr>
          <p:spPr bwMode="auto">
            <a:xfrm>
              <a:off x="1152" y="768"/>
              <a:ext cx="26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O</a:t>
              </a:r>
            </a:p>
          </p:txBody>
        </p:sp>
        <p:sp>
          <p:nvSpPr>
            <p:cNvPr id="11" name="Line 13"/>
            <p:cNvSpPr>
              <a:spLocks noChangeShapeType="1"/>
            </p:cNvSpPr>
            <p:nvPr/>
          </p:nvSpPr>
          <p:spPr bwMode="auto">
            <a:xfrm flipH="1">
              <a:off x="2592" y="1344"/>
              <a:ext cx="432" cy="0"/>
            </a:xfrm>
            <a:prstGeom prst="line">
              <a:avLst/>
            </a:prstGeom>
            <a:noFill/>
            <a:ln w="34925">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Text Box 14"/>
            <p:cNvSpPr txBox="1">
              <a:spLocks noChangeArrowheads="1"/>
            </p:cNvSpPr>
            <p:nvPr/>
          </p:nvSpPr>
          <p:spPr bwMode="auto">
            <a:xfrm>
              <a:off x="2736" y="1056"/>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3F</a:t>
              </a:r>
            </a:p>
          </p:txBody>
        </p:sp>
        <p:sp>
          <p:nvSpPr>
            <p:cNvPr id="13" name="Line 15"/>
            <p:cNvSpPr>
              <a:spLocks noChangeShapeType="1"/>
            </p:cNvSpPr>
            <p:nvPr/>
          </p:nvSpPr>
          <p:spPr bwMode="auto">
            <a:xfrm>
              <a:off x="2208" y="1104"/>
              <a:ext cx="0" cy="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4" name="Group 16"/>
            <p:cNvGrpSpPr>
              <a:grpSpLocks/>
            </p:cNvGrpSpPr>
            <p:nvPr/>
          </p:nvGrpSpPr>
          <p:grpSpPr bwMode="auto">
            <a:xfrm>
              <a:off x="1776" y="1056"/>
              <a:ext cx="432" cy="288"/>
              <a:chOff x="1536" y="1440"/>
              <a:chExt cx="432" cy="288"/>
            </a:xfrm>
          </p:grpSpPr>
          <p:sp>
            <p:nvSpPr>
              <p:cNvPr id="21" name="Line 17"/>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2" name="Text Box 18"/>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4F</a:t>
                </a:r>
              </a:p>
            </p:txBody>
          </p:sp>
        </p:grpSp>
        <p:grpSp>
          <p:nvGrpSpPr>
            <p:cNvPr id="15" name="Group 19"/>
            <p:cNvGrpSpPr>
              <a:grpSpLocks/>
            </p:cNvGrpSpPr>
            <p:nvPr/>
          </p:nvGrpSpPr>
          <p:grpSpPr bwMode="auto">
            <a:xfrm>
              <a:off x="4224" y="1056"/>
              <a:ext cx="432" cy="288"/>
              <a:chOff x="1536" y="1440"/>
              <a:chExt cx="432" cy="288"/>
            </a:xfrm>
          </p:grpSpPr>
          <p:sp>
            <p:nvSpPr>
              <p:cNvPr id="19" name="Line 20"/>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 name="Text Box 21"/>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2F</a:t>
                </a:r>
              </a:p>
            </p:txBody>
          </p:sp>
        </p:grpSp>
        <p:sp>
          <p:nvSpPr>
            <p:cNvPr id="16" name="Text Box 22"/>
            <p:cNvSpPr txBox="1">
              <a:spLocks noChangeArrowheads="1"/>
            </p:cNvSpPr>
            <p:nvPr/>
          </p:nvSpPr>
          <p:spPr bwMode="auto">
            <a:xfrm>
              <a:off x="2054" y="720"/>
              <a:ext cx="24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B</a:t>
              </a:r>
            </a:p>
          </p:txBody>
        </p:sp>
        <p:sp>
          <p:nvSpPr>
            <p:cNvPr id="17" name="Text Box 23"/>
            <p:cNvSpPr txBox="1">
              <a:spLocks noChangeArrowheads="1"/>
            </p:cNvSpPr>
            <p:nvPr/>
          </p:nvSpPr>
          <p:spPr bwMode="auto">
            <a:xfrm>
              <a:off x="2832" y="720"/>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C</a:t>
              </a:r>
            </a:p>
          </p:txBody>
        </p:sp>
        <p:sp>
          <p:nvSpPr>
            <p:cNvPr id="18" name="Text Box 24"/>
            <p:cNvSpPr txBox="1">
              <a:spLocks noChangeArrowheads="1"/>
            </p:cNvSpPr>
            <p:nvPr/>
          </p:nvSpPr>
          <p:spPr bwMode="auto">
            <a:xfrm>
              <a:off x="4080" y="768"/>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D</a:t>
              </a:r>
            </a:p>
          </p:txBody>
        </p:sp>
      </p:grpSp>
      <p:grpSp>
        <p:nvGrpSpPr>
          <p:cNvPr id="26" name="Group 28"/>
          <p:cNvGrpSpPr>
            <a:grpSpLocks/>
          </p:cNvGrpSpPr>
          <p:nvPr/>
        </p:nvGrpSpPr>
        <p:grpSpPr bwMode="auto">
          <a:xfrm>
            <a:off x="1627055" y="1822011"/>
            <a:ext cx="1104900" cy="595313"/>
            <a:chOff x="552" y="729"/>
            <a:chExt cx="696" cy="375"/>
          </a:xfrm>
        </p:grpSpPr>
        <p:sp>
          <p:nvSpPr>
            <p:cNvPr id="27" name="Line 25"/>
            <p:cNvSpPr>
              <a:spLocks noChangeShapeType="1"/>
            </p:cNvSpPr>
            <p:nvPr/>
          </p:nvSpPr>
          <p:spPr bwMode="auto">
            <a:xfrm flipH="1">
              <a:off x="768" y="1104"/>
              <a:ext cx="480" cy="0"/>
            </a:xfrm>
            <a:prstGeom prst="line">
              <a:avLst/>
            </a:prstGeom>
            <a:noFill/>
            <a:ln w="34925">
              <a:solidFill>
                <a:srgbClr val="33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28" name="Object 27"/>
            <p:cNvGraphicFramePr>
              <a:graphicFrameLocks noChangeAspect="1"/>
            </p:cNvGraphicFramePr>
            <p:nvPr>
              <p:extLst>
                <p:ext uri="{D42A27DB-BD31-4B8C-83A1-F6EECF244321}">
                  <p14:modId xmlns:p14="http://schemas.microsoft.com/office/powerpoint/2010/main" val="2424834340"/>
                </p:ext>
              </p:extLst>
            </p:nvPr>
          </p:nvGraphicFramePr>
          <p:xfrm>
            <a:off x="552" y="729"/>
            <a:ext cx="271" cy="336"/>
          </p:xfrm>
          <a:graphic>
            <a:graphicData uri="http://schemas.openxmlformats.org/presentationml/2006/ole">
              <mc:AlternateContent xmlns:mc="http://schemas.openxmlformats.org/markup-compatibility/2006">
                <mc:Choice xmlns:v="urn:schemas-microsoft-com:vml" Requires="v">
                  <p:oleObj spid="_x0000_s74247" name="Equation" r:id="rId7" imgW="190440" imgH="228600" progId="Equation.DSMT4">
                    <p:embed/>
                  </p:oleObj>
                </mc:Choice>
                <mc:Fallback>
                  <p:oleObj name="Equation" r:id="rId7" imgW="190440" imgH="228600" progId="Equation.DSMT4">
                    <p:embed/>
                    <p:pic>
                      <p:nvPicPr>
                        <p:cNvPr id="30767" name="Object 27"/>
                        <p:cNvPicPr>
                          <a:picLocks noChangeAspect="1" noChangeArrowheads="1"/>
                        </p:cNvPicPr>
                        <p:nvPr/>
                      </p:nvPicPr>
                      <p:blipFill>
                        <a:blip r:embed="rId8"/>
                        <a:srcRect/>
                        <a:stretch>
                          <a:fillRect/>
                        </a:stretch>
                      </p:blipFill>
                      <p:spPr bwMode="auto">
                        <a:xfrm>
                          <a:off x="552" y="729"/>
                          <a:ext cx="27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9" name="Text Box 29"/>
          <p:cNvSpPr txBox="1">
            <a:spLocks noChangeArrowheads="1"/>
          </p:cNvSpPr>
          <p:nvPr/>
        </p:nvSpPr>
        <p:spPr bwMode="auto">
          <a:xfrm>
            <a:off x="1061721" y="794964"/>
            <a:ext cx="902811" cy="62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800" b="1" dirty="0">
                <a:solidFill>
                  <a:srgbClr val="4BC1DD"/>
                </a:solidFill>
                <a:ea typeface="微软雅黑" panose="020B0503020204020204" pitchFamily="34" charset="-122"/>
                <a:cs typeface="+mn-ea"/>
                <a:sym typeface="Times New Roman" panose="02020603050405020304" pitchFamily="18" charset="0"/>
              </a:rPr>
              <a:t>解：</a:t>
            </a:r>
          </a:p>
        </p:txBody>
      </p:sp>
      <p:sp>
        <p:nvSpPr>
          <p:cNvPr id="30" name="Text Box 30"/>
          <p:cNvSpPr txBox="1">
            <a:spLocks noChangeArrowheads="1"/>
          </p:cNvSpPr>
          <p:nvPr/>
        </p:nvSpPr>
        <p:spPr bwMode="auto">
          <a:xfrm>
            <a:off x="1801680" y="864748"/>
            <a:ext cx="3224213"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dirty="0">
                <a:solidFill>
                  <a:srgbClr val="4BC1DD"/>
                </a:solidFill>
                <a:ea typeface="微软雅黑" panose="020B0503020204020204" pitchFamily="34" charset="-122"/>
                <a:cs typeface="+mn-ea"/>
                <a:sym typeface="Times New Roman" panose="02020603050405020304" pitchFamily="18" charset="0"/>
              </a:rPr>
              <a:t>1</a:t>
            </a:r>
            <a:r>
              <a:rPr lang="zh-CN" altLang="en-US" sz="2400" b="1" dirty="0">
                <a:solidFill>
                  <a:srgbClr val="4BC1DD"/>
                </a:solidFill>
                <a:ea typeface="微软雅黑" panose="020B0503020204020204" pitchFamily="34" charset="-122"/>
                <a:cs typeface="+mn-ea"/>
                <a:sym typeface="Times New Roman" panose="02020603050405020304" pitchFamily="18" charset="0"/>
              </a:rPr>
              <a:t>、计算左端支座反力</a:t>
            </a:r>
          </a:p>
        </p:txBody>
      </p:sp>
      <p:graphicFrame>
        <p:nvGraphicFramePr>
          <p:cNvPr id="31" name="Object 31"/>
          <p:cNvGraphicFramePr>
            <a:graphicFrameLocks noChangeAspect="1"/>
          </p:cNvGraphicFramePr>
          <p:nvPr>
            <p:extLst>
              <p:ext uri="{D42A27DB-BD31-4B8C-83A1-F6EECF244321}">
                <p14:modId xmlns:p14="http://schemas.microsoft.com/office/powerpoint/2010/main" val="3186988233"/>
              </p:ext>
            </p:extLst>
          </p:nvPr>
        </p:nvGraphicFramePr>
        <p:xfrm>
          <a:off x="1941325" y="3428222"/>
          <a:ext cx="2776537" cy="461962"/>
        </p:xfrm>
        <a:graphic>
          <a:graphicData uri="http://schemas.openxmlformats.org/presentationml/2006/ole">
            <mc:AlternateContent xmlns:mc="http://schemas.openxmlformats.org/markup-compatibility/2006">
              <mc:Choice xmlns:v="urn:schemas-microsoft-com:vml" Requires="v">
                <p:oleObj spid="_x0000_s74248" name="Equation" r:id="rId9" imgW="1409400" imgH="228600" progId="Equation.DSMT4">
                  <p:embed/>
                </p:oleObj>
              </mc:Choice>
              <mc:Fallback>
                <p:oleObj name="Equation" r:id="rId9" imgW="1409400" imgH="228600" progId="Equation.DSMT4">
                  <p:embed/>
                  <p:pic>
                    <p:nvPicPr>
                      <p:cNvPr id="31775" name="Object 31"/>
                      <p:cNvPicPr>
                        <a:picLocks noChangeAspect="1" noChangeArrowheads="1"/>
                      </p:cNvPicPr>
                      <p:nvPr/>
                    </p:nvPicPr>
                    <p:blipFill>
                      <a:blip r:embed="rId10"/>
                      <a:srcRect/>
                      <a:stretch>
                        <a:fillRect/>
                      </a:stretch>
                    </p:blipFill>
                    <p:spPr bwMode="auto">
                      <a:xfrm>
                        <a:off x="1941325" y="3428222"/>
                        <a:ext cx="2776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32"/>
          <p:cNvGraphicFramePr>
            <a:graphicFrameLocks noChangeAspect="1"/>
          </p:cNvGraphicFramePr>
          <p:nvPr>
            <p:extLst>
              <p:ext uri="{D42A27DB-BD31-4B8C-83A1-F6EECF244321}">
                <p14:modId xmlns:p14="http://schemas.microsoft.com/office/powerpoint/2010/main" val="1504294851"/>
              </p:ext>
            </p:extLst>
          </p:nvPr>
        </p:nvGraphicFramePr>
        <p:xfrm>
          <a:off x="5903913" y="3428222"/>
          <a:ext cx="1827212" cy="461962"/>
        </p:xfrm>
        <a:graphic>
          <a:graphicData uri="http://schemas.openxmlformats.org/presentationml/2006/ole">
            <mc:AlternateContent xmlns:mc="http://schemas.openxmlformats.org/markup-compatibility/2006">
              <mc:Choice xmlns:v="urn:schemas-microsoft-com:vml" Requires="v">
                <p:oleObj spid="_x0000_s74249" name="Equation" r:id="rId11" imgW="927000" imgH="228600" progId="Equation.DSMT4">
                  <p:embed/>
                </p:oleObj>
              </mc:Choice>
              <mc:Fallback>
                <p:oleObj name="Equation" r:id="rId11" imgW="927000" imgH="228600" progId="Equation.DSMT4">
                  <p:embed/>
                  <p:pic>
                    <p:nvPicPr>
                      <p:cNvPr id="31776" name="Object 32"/>
                      <p:cNvPicPr>
                        <a:picLocks noChangeAspect="1" noChangeArrowheads="1"/>
                      </p:cNvPicPr>
                      <p:nvPr/>
                    </p:nvPicPr>
                    <p:blipFill>
                      <a:blip r:embed="rId12"/>
                      <a:srcRect/>
                      <a:stretch>
                        <a:fillRect/>
                      </a:stretch>
                    </p:blipFill>
                    <p:spPr bwMode="auto">
                      <a:xfrm>
                        <a:off x="5903913" y="3428222"/>
                        <a:ext cx="1827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Text Box 34"/>
          <p:cNvSpPr txBox="1">
            <a:spLocks noChangeArrowheads="1"/>
          </p:cNvSpPr>
          <p:nvPr/>
        </p:nvSpPr>
        <p:spPr bwMode="auto">
          <a:xfrm>
            <a:off x="1801680" y="3972365"/>
            <a:ext cx="2536419"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dirty="0">
                <a:solidFill>
                  <a:srgbClr val="4BC1DD"/>
                </a:solidFill>
                <a:ea typeface="微软雅黑" panose="020B0503020204020204" pitchFamily="34" charset="-122"/>
                <a:cs typeface="+mn-ea"/>
                <a:sym typeface="Times New Roman" panose="02020603050405020304" pitchFamily="18" charset="0"/>
              </a:rPr>
              <a:t>2</a:t>
            </a:r>
            <a:r>
              <a:rPr lang="zh-CN" altLang="en-US" sz="2400" b="1" dirty="0">
                <a:solidFill>
                  <a:srgbClr val="4BC1DD"/>
                </a:solidFill>
                <a:ea typeface="微软雅黑" panose="020B0503020204020204" pitchFamily="34" charset="-122"/>
                <a:cs typeface="+mn-ea"/>
                <a:sym typeface="Times New Roman" panose="02020603050405020304" pitchFamily="18" charset="0"/>
              </a:rPr>
              <a:t>、分段计算轴力</a:t>
            </a:r>
          </a:p>
        </p:txBody>
      </p:sp>
      <p:grpSp>
        <p:nvGrpSpPr>
          <p:cNvPr id="34" name="Group 36"/>
          <p:cNvGrpSpPr>
            <a:grpSpLocks/>
          </p:cNvGrpSpPr>
          <p:nvPr/>
        </p:nvGrpSpPr>
        <p:grpSpPr bwMode="auto">
          <a:xfrm>
            <a:off x="4408355" y="1807723"/>
            <a:ext cx="320675" cy="1600200"/>
            <a:chOff x="1344" y="1344"/>
            <a:chExt cx="202" cy="1008"/>
          </a:xfrm>
        </p:grpSpPr>
        <p:sp>
          <p:nvSpPr>
            <p:cNvPr id="35" name="Line 37"/>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6" name="Text Box 38"/>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endParaRPr lang="en-US" altLang="zh-CN" sz="2400" b="1">
                <a:ea typeface="微软雅黑" panose="020B0503020204020204" pitchFamily="34" charset="-122"/>
                <a:cs typeface="+mn-ea"/>
                <a:sym typeface="Times New Roman" panose="02020603050405020304" pitchFamily="18" charset="0"/>
              </a:endParaRPr>
            </a:p>
          </p:txBody>
        </p:sp>
      </p:grpSp>
      <p:sp>
        <p:nvSpPr>
          <p:cNvPr id="37" name="Text Box 39"/>
          <p:cNvSpPr txBox="1">
            <a:spLocks noChangeArrowheads="1"/>
          </p:cNvSpPr>
          <p:nvPr/>
        </p:nvSpPr>
        <p:spPr bwMode="auto">
          <a:xfrm>
            <a:off x="4560755" y="150292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p>
        </p:txBody>
      </p:sp>
      <p:grpSp>
        <p:nvGrpSpPr>
          <p:cNvPr id="38" name="Group 45"/>
          <p:cNvGrpSpPr>
            <a:grpSpLocks/>
          </p:cNvGrpSpPr>
          <p:nvPr/>
        </p:nvGrpSpPr>
        <p:grpSpPr bwMode="auto">
          <a:xfrm>
            <a:off x="3036755" y="1502923"/>
            <a:ext cx="488950" cy="1828800"/>
            <a:chOff x="1536" y="768"/>
            <a:chExt cx="308" cy="1152"/>
          </a:xfrm>
        </p:grpSpPr>
        <p:grpSp>
          <p:nvGrpSpPr>
            <p:cNvPr id="39" name="Group 41"/>
            <p:cNvGrpSpPr>
              <a:grpSpLocks/>
            </p:cNvGrpSpPr>
            <p:nvPr/>
          </p:nvGrpSpPr>
          <p:grpSpPr bwMode="auto">
            <a:xfrm>
              <a:off x="1536" y="912"/>
              <a:ext cx="202" cy="1008"/>
              <a:chOff x="1344" y="1344"/>
              <a:chExt cx="202" cy="1008"/>
            </a:xfrm>
          </p:grpSpPr>
          <p:sp>
            <p:nvSpPr>
              <p:cNvPr id="41" name="Line 42"/>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2" name="Text Box 43"/>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sp>
          <p:nvSpPr>
            <p:cNvPr id="40" name="Text Box 44"/>
            <p:cNvSpPr txBox="1">
              <a:spLocks noChangeArrowheads="1"/>
            </p:cNvSpPr>
            <p:nvPr/>
          </p:nvSpPr>
          <p:spPr bwMode="auto">
            <a:xfrm>
              <a:off x="1632"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grpSp>
        <p:nvGrpSpPr>
          <p:cNvPr id="43" name="Group 51"/>
          <p:cNvGrpSpPr>
            <a:grpSpLocks/>
          </p:cNvGrpSpPr>
          <p:nvPr/>
        </p:nvGrpSpPr>
        <p:grpSpPr bwMode="auto">
          <a:xfrm>
            <a:off x="6160955" y="1502923"/>
            <a:ext cx="488950" cy="1876426"/>
            <a:chOff x="3504" y="768"/>
            <a:chExt cx="308" cy="1182"/>
          </a:xfrm>
        </p:grpSpPr>
        <p:grpSp>
          <p:nvGrpSpPr>
            <p:cNvPr id="44" name="Group 47"/>
            <p:cNvGrpSpPr>
              <a:grpSpLocks/>
            </p:cNvGrpSpPr>
            <p:nvPr/>
          </p:nvGrpSpPr>
          <p:grpSpPr bwMode="auto">
            <a:xfrm>
              <a:off x="3504" y="1008"/>
              <a:ext cx="192" cy="942"/>
              <a:chOff x="1344" y="1344"/>
              <a:chExt cx="202" cy="1041"/>
            </a:xfrm>
          </p:grpSpPr>
          <p:sp>
            <p:nvSpPr>
              <p:cNvPr id="46" name="Line 48"/>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0" name="Text Box 49"/>
              <p:cNvSpPr txBox="1">
                <a:spLocks noChangeArrowheads="1"/>
              </p:cNvSpPr>
              <p:nvPr/>
            </p:nvSpPr>
            <p:spPr bwMode="auto">
              <a:xfrm>
                <a:off x="1344" y="2064"/>
                <a:ext cx="20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sp>
          <p:nvSpPr>
            <p:cNvPr id="45" name="Text Box 50"/>
            <p:cNvSpPr txBox="1">
              <a:spLocks noChangeArrowheads="1"/>
            </p:cNvSpPr>
            <p:nvPr/>
          </p:nvSpPr>
          <p:spPr bwMode="auto">
            <a:xfrm>
              <a:off x="3600"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grpSp>
        <p:nvGrpSpPr>
          <p:cNvPr id="2" name="组合 1"/>
          <p:cNvGrpSpPr/>
          <p:nvPr/>
        </p:nvGrpSpPr>
        <p:grpSpPr>
          <a:xfrm>
            <a:off x="2224694" y="4703323"/>
            <a:ext cx="4013200" cy="2024063"/>
            <a:chOff x="626930" y="4322323"/>
            <a:chExt cx="4013200" cy="2024063"/>
          </a:xfrm>
        </p:grpSpPr>
        <p:grpSp>
          <p:nvGrpSpPr>
            <p:cNvPr id="53" name="Group 91"/>
            <p:cNvGrpSpPr>
              <a:grpSpLocks/>
            </p:cNvGrpSpPr>
            <p:nvPr/>
          </p:nvGrpSpPr>
          <p:grpSpPr bwMode="auto">
            <a:xfrm>
              <a:off x="626930" y="4322323"/>
              <a:ext cx="3314700" cy="2024063"/>
              <a:chOff x="696" y="2880"/>
              <a:chExt cx="2088" cy="1275"/>
            </a:xfrm>
          </p:grpSpPr>
          <p:sp>
            <p:nvSpPr>
              <p:cNvPr id="54" name="Rectangle 55"/>
              <p:cNvSpPr>
                <a:spLocks noChangeArrowheads="1"/>
              </p:cNvSpPr>
              <p:nvPr/>
            </p:nvSpPr>
            <p:spPr bwMode="auto">
              <a:xfrm>
                <a:off x="1392" y="3264"/>
                <a:ext cx="1248" cy="528"/>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55" name="Line 57"/>
              <p:cNvSpPr>
                <a:spLocks noChangeShapeType="1"/>
              </p:cNvSpPr>
              <p:nvPr/>
            </p:nvSpPr>
            <p:spPr bwMode="auto">
              <a:xfrm>
                <a:off x="1200" y="3499"/>
                <a:ext cx="1584" cy="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6" name="Text Box 58"/>
              <p:cNvSpPr txBox="1">
                <a:spLocks noChangeArrowheads="1"/>
              </p:cNvSpPr>
              <p:nvPr/>
            </p:nvSpPr>
            <p:spPr bwMode="auto">
              <a:xfrm>
                <a:off x="1200" y="2928"/>
                <a:ext cx="26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O</a:t>
                </a:r>
              </a:p>
            </p:txBody>
          </p:sp>
          <p:sp>
            <p:nvSpPr>
              <p:cNvPr id="57" name="Line 61"/>
              <p:cNvSpPr>
                <a:spLocks noChangeShapeType="1"/>
              </p:cNvSpPr>
              <p:nvPr/>
            </p:nvSpPr>
            <p:spPr bwMode="auto">
              <a:xfrm>
                <a:off x="2256" y="3264"/>
                <a:ext cx="0" cy="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8" name="Line 63"/>
              <p:cNvSpPr>
                <a:spLocks noChangeShapeType="1"/>
              </p:cNvSpPr>
              <p:nvPr/>
            </p:nvSpPr>
            <p:spPr bwMode="auto">
              <a:xfrm flipH="1">
                <a:off x="1824" y="3504"/>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9" name="Text Box 64"/>
              <p:cNvSpPr txBox="1">
                <a:spLocks noChangeArrowheads="1"/>
              </p:cNvSpPr>
              <p:nvPr/>
            </p:nvSpPr>
            <p:spPr bwMode="auto">
              <a:xfrm>
                <a:off x="1920" y="3216"/>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4F</a:t>
                </a:r>
              </a:p>
            </p:txBody>
          </p:sp>
          <p:sp>
            <p:nvSpPr>
              <p:cNvPr id="60" name="Text Box 68"/>
              <p:cNvSpPr txBox="1">
                <a:spLocks noChangeArrowheads="1"/>
              </p:cNvSpPr>
              <p:nvPr/>
            </p:nvSpPr>
            <p:spPr bwMode="auto">
              <a:xfrm>
                <a:off x="2102" y="2880"/>
                <a:ext cx="24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B</a:t>
                </a:r>
              </a:p>
            </p:txBody>
          </p:sp>
          <p:sp>
            <p:nvSpPr>
              <p:cNvPr id="61" name="Line 72"/>
              <p:cNvSpPr>
                <a:spLocks noChangeShapeType="1"/>
              </p:cNvSpPr>
              <p:nvPr/>
            </p:nvSpPr>
            <p:spPr bwMode="auto">
              <a:xfrm flipH="1">
                <a:off x="912" y="3504"/>
                <a:ext cx="480" cy="0"/>
              </a:xfrm>
              <a:prstGeom prst="line">
                <a:avLst/>
              </a:prstGeom>
              <a:noFill/>
              <a:ln w="34925">
                <a:solidFill>
                  <a:srgbClr val="33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62" name="Object 73"/>
              <p:cNvGraphicFramePr>
                <a:graphicFrameLocks noChangeAspect="1"/>
              </p:cNvGraphicFramePr>
              <p:nvPr>
                <p:extLst>
                  <p:ext uri="{D42A27DB-BD31-4B8C-83A1-F6EECF244321}">
                    <p14:modId xmlns:p14="http://schemas.microsoft.com/office/powerpoint/2010/main" val="2176331359"/>
                  </p:ext>
                </p:extLst>
              </p:nvPr>
            </p:nvGraphicFramePr>
            <p:xfrm>
              <a:off x="696" y="3129"/>
              <a:ext cx="271" cy="336"/>
            </p:xfrm>
            <a:graphic>
              <a:graphicData uri="http://schemas.openxmlformats.org/presentationml/2006/ole">
                <mc:AlternateContent xmlns:mc="http://schemas.openxmlformats.org/markup-compatibility/2006">
                  <mc:Choice xmlns:v="urn:schemas-microsoft-com:vml" Requires="v">
                    <p:oleObj spid="_x0000_s74250" name="Equation" r:id="rId13" imgW="190440" imgH="228600" progId="Equation.DSMT4">
                      <p:embed/>
                    </p:oleObj>
                  </mc:Choice>
                  <mc:Fallback>
                    <p:oleObj name="Equation" r:id="rId13" imgW="190440" imgH="228600" progId="Equation.DSMT4">
                      <p:embed/>
                      <p:pic>
                        <p:nvPicPr>
                          <p:cNvPr id="30752" name="Object 73"/>
                          <p:cNvPicPr>
                            <a:picLocks noChangeAspect="1" noChangeArrowheads="1"/>
                          </p:cNvPicPr>
                          <p:nvPr/>
                        </p:nvPicPr>
                        <p:blipFill>
                          <a:blip r:embed="rId14"/>
                          <a:srcRect/>
                          <a:stretch>
                            <a:fillRect/>
                          </a:stretch>
                        </p:blipFill>
                        <p:spPr bwMode="auto">
                          <a:xfrm>
                            <a:off x="696" y="3129"/>
                            <a:ext cx="27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Text Box 74"/>
              <p:cNvSpPr txBox="1">
                <a:spLocks noChangeArrowheads="1"/>
              </p:cNvSpPr>
              <p:nvPr/>
            </p:nvSpPr>
            <p:spPr bwMode="auto">
              <a:xfrm>
                <a:off x="2544" y="29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p>
            </p:txBody>
          </p:sp>
          <p:sp>
            <p:nvSpPr>
              <p:cNvPr id="64" name="Line 86"/>
              <p:cNvSpPr>
                <a:spLocks noChangeShapeType="1"/>
              </p:cNvSpPr>
              <p:nvPr/>
            </p:nvSpPr>
            <p:spPr bwMode="auto">
              <a:xfrm>
                <a:off x="2630" y="3216"/>
                <a:ext cx="0" cy="738"/>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5" name="Text Box 87"/>
              <p:cNvSpPr txBox="1">
                <a:spLocks noChangeArrowheads="1"/>
              </p:cNvSpPr>
              <p:nvPr/>
            </p:nvSpPr>
            <p:spPr bwMode="auto">
              <a:xfrm>
                <a:off x="2448" y="3867"/>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endParaRPr lang="en-US" altLang="zh-CN" sz="2400" b="1">
                  <a:ea typeface="微软雅黑" panose="020B0503020204020204" pitchFamily="34" charset="-122"/>
                  <a:cs typeface="+mn-ea"/>
                  <a:sym typeface="Times New Roman" panose="02020603050405020304" pitchFamily="18" charset="0"/>
                </a:endParaRPr>
              </a:p>
            </p:txBody>
          </p:sp>
        </p:grpSp>
        <p:grpSp>
          <p:nvGrpSpPr>
            <p:cNvPr id="66" name="Group 96"/>
            <p:cNvGrpSpPr>
              <a:grpSpLocks/>
            </p:cNvGrpSpPr>
            <p:nvPr/>
          </p:nvGrpSpPr>
          <p:grpSpPr bwMode="auto">
            <a:xfrm>
              <a:off x="3722555" y="4716023"/>
              <a:ext cx="917575" cy="630238"/>
              <a:chOff x="1968" y="2936"/>
              <a:chExt cx="578" cy="397"/>
            </a:xfrm>
          </p:grpSpPr>
          <p:sp>
            <p:nvSpPr>
              <p:cNvPr id="67" name="AutoShape 93"/>
              <p:cNvSpPr>
                <a:spLocks noChangeArrowheads="1"/>
              </p:cNvSpPr>
              <p:nvPr/>
            </p:nvSpPr>
            <p:spPr bwMode="auto">
              <a:xfrm>
                <a:off x="1968" y="3264"/>
                <a:ext cx="480" cy="69"/>
              </a:xfrm>
              <a:prstGeom prst="rightArrow">
                <a:avLst>
                  <a:gd name="adj1" fmla="val 50000"/>
                  <a:gd name="adj2" fmla="val 173913"/>
                </a:avLst>
              </a:prstGeom>
              <a:solidFill>
                <a:srgbClr val="FF0000"/>
              </a:solidFill>
              <a:ln w="12700">
                <a:solidFill>
                  <a:schemeClr val="tx1"/>
                </a:solidFill>
                <a:miter lim="800000"/>
                <a:headEnd type="none" w="sm" len="sm"/>
                <a:tailEnd type="none" w="sm" len="sm"/>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aphicFrame>
            <p:nvGraphicFramePr>
              <p:cNvPr id="68" name="Object 94"/>
              <p:cNvGraphicFramePr>
                <a:graphicFrameLocks noChangeAspect="1"/>
              </p:cNvGraphicFramePr>
              <p:nvPr>
                <p:extLst>
                  <p:ext uri="{D42A27DB-BD31-4B8C-83A1-F6EECF244321}">
                    <p14:modId xmlns:p14="http://schemas.microsoft.com/office/powerpoint/2010/main" val="3835870780"/>
                  </p:ext>
                </p:extLst>
              </p:nvPr>
            </p:nvGraphicFramePr>
            <p:xfrm>
              <a:off x="2224" y="2936"/>
              <a:ext cx="322" cy="288"/>
            </p:xfrm>
            <a:graphic>
              <a:graphicData uri="http://schemas.openxmlformats.org/presentationml/2006/ole">
                <mc:AlternateContent xmlns:mc="http://schemas.openxmlformats.org/markup-compatibility/2006">
                  <mc:Choice xmlns:v="urn:schemas-microsoft-com:vml" Requires="v">
                    <p:oleObj spid="_x0000_s74251" name="Equation" r:id="rId15" imgW="253800" imgH="228600" progId="Equation.DSMT4">
                      <p:embed/>
                    </p:oleObj>
                  </mc:Choice>
                  <mc:Fallback>
                    <p:oleObj name="Equation" r:id="rId15" imgW="253800" imgH="228600" progId="Equation.DSMT4">
                      <p:embed/>
                      <p:pic>
                        <p:nvPicPr>
                          <p:cNvPr id="30743" name="Object 94"/>
                          <p:cNvPicPr>
                            <a:picLocks noChangeAspect="1" noChangeArrowheads="1"/>
                          </p:cNvPicPr>
                          <p:nvPr/>
                        </p:nvPicPr>
                        <p:blipFill>
                          <a:blip r:embed="rId16"/>
                          <a:srcRect/>
                          <a:stretch>
                            <a:fillRect/>
                          </a:stretch>
                        </p:blipFill>
                        <p:spPr bwMode="auto">
                          <a:xfrm>
                            <a:off x="2224" y="2936"/>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3" name="组合 2"/>
          <p:cNvGrpSpPr/>
          <p:nvPr/>
        </p:nvGrpSpPr>
        <p:grpSpPr>
          <a:xfrm>
            <a:off x="6839024" y="4371283"/>
            <a:ext cx="2355850" cy="2574925"/>
            <a:chOff x="5173663" y="4456467"/>
            <a:chExt cx="2355850" cy="2574925"/>
          </a:xfrm>
        </p:grpSpPr>
        <p:graphicFrame>
          <p:nvGraphicFramePr>
            <p:cNvPr id="51" name="Object 52"/>
            <p:cNvGraphicFramePr>
              <a:graphicFrameLocks noChangeAspect="1"/>
            </p:cNvGraphicFramePr>
            <p:nvPr>
              <p:extLst>
                <p:ext uri="{D42A27DB-BD31-4B8C-83A1-F6EECF244321}">
                  <p14:modId xmlns:p14="http://schemas.microsoft.com/office/powerpoint/2010/main" val="198998229"/>
                </p:ext>
              </p:extLst>
            </p:nvPr>
          </p:nvGraphicFramePr>
          <p:xfrm>
            <a:off x="5173663" y="4456467"/>
            <a:ext cx="2355850" cy="519112"/>
          </p:xfrm>
          <a:graphic>
            <a:graphicData uri="http://schemas.openxmlformats.org/presentationml/2006/ole">
              <mc:AlternateContent xmlns:mc="http://schemas.openxmlformats.org/markup-compatibility/2006">
                <mc:Choice xmlns:v="urn:schemas-microsoft-com:vml" Requires="v">
                  <p:oleObj spid="_x0000_s74252" name="Equation" r:id="rId17" imgW="1155600" imgH="228600" progId="Equation.DSMT4">
                    <p:embed/>
                  </p:oleObj>
                </mc:Choice>
                <mc:Fallback>
                  <p:oleObj name="Equation" r:id="rId17" imgW="1155600" imgH="228600" progId="Equation.DSMT4">
                    <p:embed/>
                    <p:pic>
                      <p:nvPicPr>
                        <p:cNvPr id="31796" name="Object 52"/>
                        <p:cNvPicPr>
                          <a:picLocks noChangeAspect="1" noChangeArrowheads="1"/>
                        </p:cNvPicPr>
                        <p:nvPr/>
                      </p:nvPicPr>
                      <p:blipFill>
                        <a:blip r:embed="rId18"/>
                        <a:srcRect/>
                        <a:stretch>
                          <a:fillRect/>
                        </a:stretch>
                      </p:blipFill>
                      <p:spPr bwMode="auto">
                        <a:xfrm>
                          <a:off x="5173663" y="4456467"/>
                          <a:ext cx="235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Object 97"/>
            <p:cNvGraphicFramePr>
              <a:graphicFrameLocks noChangeAspect="1"/>
            </p:cNvGraphicFramePr>
            <p:nvPr>
              <p:extLst>
                <p:ext uri="{D42A27DB-BD31-4B8C-83A1-F6EECF244321}">
                  <p14:modId xmlns:p14="http://schemas.microsoft.com/office/powerpoint/2010/main" val="2641217015"/>
                </p:ext>
              </p:extLst>
            </p:nvPr>
          </p:nvGraphicFramePr>
          <p:xfrm>
            <a:off x="5173663" y="5148087"/>
            <a:ext cx="2324100" cy="515938"/>
          </p:xfrm>
          <a:graphic>
            <a:graphicData uri="http://schemas.openxmlformats.org/presentationml/2006/ole">
              <mc:AlternateContent xmlns:mc="http://schemas.openxmlformats.org/markup-compatibility/2006">
                <mc:Choice xmlns:v="urn:schemas-microsoft-com:vml" Requires="v">
                  <p:oleObj spid="_x0000_s74253" name="Equation" r:id="rId19" imgW="1117440" imgH="228600" progId="Equation.DSMT4">
                    <p:embed/>
                  </p:oleObj>
                </mc:Choice>
                <mc:Fallback>
                  <p:oleObj name="Equation" r:id="rId19" imgW="1117440" imgH="228600" progId="Equation.DSMT4">
                    <p:embed/>
                    <p:pic>
                      <p:nvPicPr>
                        <p:cNvPr id="31841" name="Object 97"/>
                        <p:cNvPicPr>
                          <a:picLocks noChangeAspect="1" noChangeArrowheads="1"/>
                        </p:cNvPicPr>
                        <p:nvPr/>
                      </p:nvPicPr>
                      <p:blipFill>
                        <a:blip r:embed="rId20"/>
                        <a:srcRect/>
                        <a:stretch>
                          <a:fillRect/>
                        </a:stretch>
                      </p:blipFill>
                      <p:spPr bwMode="auto">
                        <a:xfrm>
                          <a:off x="5173663" y="5148087"/>
                          <a:ext cx="23241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 name="Object 98"/>
            <p:cNvGraphicFramePr>
              <a:graphicFrameLocks noChangeAspect="1"/>
            </p:cNvGraphicFramePr>
            <p:nvPr>
              <p:extLst>
                <p:ext uri="{D42A27DB-BD31-4B8C-83A1-F6EECF244321}">
                  <p14:modId xmlns:p14="http://schemas.microsoft.com/office/powerpoint/2010/main" val="2604231093"/>
                </p:ext>
              </p:extLst>
            </p:nvPr>
          </p:nvGraphicFramePr>
          <p:xfrm>
            <a:off x="5173663" y="5836533"/>
            <a:ext cx="1698625" cy="504825"/>
          </p:xfrm>
          <a:graphic>
            <a:graphicData uri="http://schemas.openxmlformats.org/presentationml/2006/ole">
              <mc:AlternateContent xmlns:mc="http://schemas.openxmlformats.org/markup-compatibility/2006">
                <mc:Choice xmlns:v="urn:schemas-microsoft-com:vml" Requires="v">
                  <p:oleObj spid="_x0000_s74254" name="Equation" r:id="rId21" imgW="888840" imgH="228600" progId="Equation.DSMT4">
                    <p:embed/>
                  </p:oleObj>
                </mc:Choice>
                <mc:Fallback>
                  <p:oleObj name="Equation" r:id="rId21" imgW="888840" imgH="228600" progId="Equation.DSMT4">
                    <p:embed/>
                    <p:pic>
                      <p:nvPicPr>
                        <p:cNvPr id="31842" name="Object 98"/>
                        <p:cNvPicPr>
                          <a:picLocks noChangeAspect="1" noChangeArrowheads="1"/>
                        </p:cNvPicPr>
                        <p:nvPr/>
                      </p:nvPicPr>
                      <p:blipFill>
                        <a:blip r:embed="rId22"/>
                        <a:srcRect/>
                        <a:stretch>
                          <a:fillRect/>
                        </a:stretch>
                      </p:blipFill>
                      <p:spPr bwMode="auto">
                        <a:xfrm>
                          <a:off x="5173663" y="5836533"/>
                          <a:ext cx="1698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 name="Object 101"/>
            <p:cNvGraphicFramePr>
              <a:graphicFrameLocks noChangeAspect="1"/>
            </p:cNvGraphicFramePr>
            <p:nvPr>
              <p:extLst>
                <p:ext uri="{D42A27DB-BD31-4B8C-83A1-F6EECF244321}">
                  <p14:modId xmlns:p14="http://schemas.microsoft.com/office/powerpoint/2010/main" val="3228528029"/>
                </p:ext>
              </p:extLst>
            </p:nvPr>
          </p:nvGraphicFramePr>
          <p:xfrm>
            <a:off x="5173663" y="6513867"/>
            <a:ext cx="1760538" cy="517525"/>
          </p:xfrm>
          <a:graphic>
            <a:graphicData uri="http://schemas.openxmlformats.org/presentationml/2006/ole">
              <mc:AlternateContent xmlns:mc="http://schemas.openxmlformats.org/markup-compatibility/2006">
                <mc:Choice xmlns:v="urn:schemas-microsoft-com:vml" Requires="v">
                  <p:oleObj spid="_x0000_s74255" name="Equation" r:id="rId23" imgW="863280" imgH="228600" progId="Equation.DSMT4">
                    <p:embed/>
                  </p:oleObj>
                </mc:Choice>
                <mc:Fallback>
                  <p:oleObj name="Equation" r:id="rId23" imgW="863280" imgH="228600" progId="Equation.DSMT4">
                    <p:embed/>
                    <p:pic>
                      <p:nvPicPr>
                        <p:cNvPr id="31845" name="Object 101"/>
                        <p:cNvPicPr>
                          <a:picLocks noChangeAspect="1" noChangeArrowheads="1"/>
                        </p:cNvPicPr>
                        <p:nvPr/>
                      </p:nvPicPr>
                      <p:blipFill>
                        <a:blip r:embed="rId24"/>
                        <a:srcRect/>
                        <a:stretch>
                          <a:fillRect/>
                        </a:stretch>
                      </p:blipFill>
                      <p:spPr bwMode="auto">
                        <a:xfrm>
                          <a:off x="5173663" y="6513867"/>
                          <a:ext cx="17605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71" name="音频 7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5"/>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086002724"/>
      </p:ext>
    </p:extLst>
  </p:cSld>
  <p:clrMapOvr>
    <a:masterClrMapping/>
  </p:clrMapOvr>
  <mc:AlternateContent xmlns:mc="http://schemas.openxmlformats.org/markup-compatibility/2006" xmlns:p14="http://schemas.microsoft.com/office/powerpoint/2010/main">
    <mc:Choice Requires="p14">
      <p:transition p14:dur="0" advTm="16972"/>
    </mc:Choice>
    <mc:Fallback xmlns="">
      <p:transition advTm="16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1"/>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31" name="Rectangle 34"/>
          <p:cNvSpPr>
            <a:spLocks noChangeArrowheads="1"/>
          </p:cNvSpPr>
          <p:nvPr/>
        </p:nvSpPr>
        <p:spPr bwMode="auto">
          <a:xfrm>
            <a:off x="1748855" y="3100711"/>
            <a:ext cx="526106" cy="55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en-US" altLang="zh-CN" b="1">
                <a:solidFill>
                  <a:schemeClr val="tx1"/>
                </a:solidFill>
                <a:ea typeface="微软雅黑" panose="020B0503020204020204" pitchFamily="34" charset="-122"/>
                <a:cs typeface="+mn-ea"/>
                <a:sym typeface="Times New Roman" panose="02020603050405020304" pitchFamily="18" charset="0"/>
              </a:rPr>
              <a:t>3F</a:t>
            </a:r>
          </a:p>
        </p:txBody>
      </p:sp>
      <p:grpSp>
        <p:nvGrpSpPr>
          <p:cNvPr id="32" name="Group 37"/>
          <p:cNvGrpSpPr>
            <a:grpSpLocks/>
          </p:cNvGrpSpPr>
          <p:nvPr/>
        </p:nvGrpSpPr>
        <p:grpSpPr bwMode="auto">
          <a:xfrm>
            <a:off x="4247722" y="5510536"/>
            <a:ext cx="1114281" cy="469900"/>
            <a:chOff x="2032" y="3744"/>
            <a:chExt cx="559" cy="296"/>
          </a:xfrm>
        </p:grpSpPr>
        <p:graphicFrame>
          <p:nvGraphicFramePr>
            <p:cNvPr id="33" name="Object 38"/>
            <p:cNvGraphicFramePr>
              <a:graphicFrameLocks noChangeAspect="1"/>
            </p:cNvGraphicFramePr>
            <p:nvPr>
              <p:extLst>
                <p:ext uri="{D42A27DB-BD31-4B8C-83A1-F6EECF244321}">
                  <p14:modId xmlns:p14="http://schemas.microsoft.com/office/powerpoint/2010/main" val="4082531245"/>
                </p:ext>
              </p:extLst>
            </p:nvPr>
          </p:nvGraphicFramePr>
          <p:xfrm>
            <a:off x="2032" y="3752"/>
            <a:ext cx="256" cy="288"/>
          </p:xfrm>
          <a:graphic>
            <a:graphicData uri="http://schemas.openxmlformats.org/presentationml/2006/ole">
              <mc:AlternateContent xmlns:mc="http://schemas.openxmlformats.org/markup-compatibility/2006">
                <mc:Choice xmlns:v="urn:schemas-microsoft-com:vml" Requires="v">
                  <p:oleObj spid="_x0000_s80056" name="Equation" r:id="rId7" imgW="203040" imgH="228600" progId="Equation.DSMT4">
                    <p:embed/>
                  </p:oleObj>
                </mc:Choice>
                <mc:Fallback>
                  <p:oleObj name="Equation" r:id="rId7" imgW="203040" imgH="228600" progId="Equation.DSMT4">
                    <p:embed/>
                    <p:pic>
                      <p:nvPicPr>
                        <p:cNvPr id="15363" name="Object 38"/>
                        <p:cNvPicPr>
                          <a:picLocks noChangeAspect="1" noChangeArrowheads="1"/>
                        </p:cNvPicPr>
                        <p:nvPr/>
                      </p:nvPicPr>
                      <p:blipFill>
                        <a:blip r:embed="rId8"/>
                        <a:srcRect/>
                        <a:stretch>
                          <a:fillRect/>
                        </a:stretch>
                      </p:blipFill>
                      <p:spPr bwMode="auto">
                        <a:xfrm>
                          <a:off x="2032" y="3752"/>
                          <a:ext cx="256"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 Box 39"/>
            <p:cNvSpPr txBox="1">
              <a:spLocks noChangeArrowheads="1"/>
            </p:cNvSpPr>
            <p:nvPr/>
          </p:nvSpPr>
          <p:spPr bwMode="auto">
            <a:xfrm>
              <a:off x="2294" y="3744"/>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r>
                <a:rPr kumimoji="1" lang="en-US" altLang="zh-CN" b="1">
                  <a:solidFill>
                    <a:schemeClr val="tx1"/>
                  </a:solidFill>
                  <a:ea typeface="微软雅黑" panose="020B0503020204020204" pitchFamily="34" charset="-122"/>
                  <a:cs typeface="+mn-ea"/>
                  <a:sym typeface="Times New Roman" panose="02020603050405020304" pitchFamily="18" charset="0"/>
                </a:rPr>
                <a:t>-</a:t>
              </a:r>
              <a:r>
                <a:rPr kumimoji="1" lang="zh-CN" altLang="en-US" b="1">
                  <a:solidFill>
                    <a:schemeClr val="tx1"/>
                  </a:solidFill>
                  <a:ea typeface="微软雅黑" panose="020B0503020204020204" pitchFamily="34" charset="-122"/>
                  <a:cs typeface="+mn-ea"/>
                  <a:sym typeface="Times New Roman" panose="02020603050405020304" pitchFamily="18" charset="0"/>
                </a:rPr>
                <a:t>图</a:t>
              </a:r>
            </a:p>
          </p:txBody>
        </p:sp>
      </p:grpSp>
      <p:sp>
        <p:nvSpPr>
          <p:cNvPr id="35" name="Line 26"/>
          <p:cNvSpPr>
            <a:spLocks noChangeShapeType="1"/>
          </p:cNvSpPr>
          <p:nvPr/>
        </p:nvSpPr>
        <p:spPr bwMode="auto">
          <a:xfrm>
            <a:off x="2282255" y="4548511"/>
            <a:ext cx="4572000"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n>
                <a:solidFill>
                  <a:srgbClr val="FFFFFF"/>
                </a:solidFill>
              </a:ln>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6" name="Line 28"/>
          <p:cNvSpPr>
            <a:spLocks noChangeShapeType="1"/>
          </p:cNvSpPr>
          <p:nvPr/>
        </p:nvSpPr>
        <p:spPr bwMode="auto">
          <a:xfrm>
            <a:off x="2282255" y="3329311"/>
            <a:ext cx="1295400" cy="0"/>
          </a:xfrm>
          <a:prstGeom prst="line">
            <a:avLst/>
          </a:prstGeom>
          <a:noFill/>
          <a:ln w="3492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7" name="Line 29"/>
          <p:cNvSpPr>
            <a:spLocks noChangeShapeType="1"/>
          </p:cNvSpPr>
          <p:nvPr/>
        </p:nvSpPr>
        <p:spPr bwMode="auto">
          <a:xfrm>
            <a:off x="3577655" y="5081911"/>
            <a:ext cx="1447800"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8" name="Line 32"/>
          <p:cNvSpPr>
            <a:spLocks noChangeShapeType="1"/>
          </p:cNvSpPr>
          <p:nvPr/>
        </p:nvSpPr>
        <p:spPr bwMode="auto">
          <a:xfrm>
            <a:off x="5025455" y="3786511"/>
            <a:ext cx="1752600"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9" name="Rectangle 35"/>
          <p:cNvSpPr>
            <a:spLocks noChangeArrowheads="1"/>
          </p:cNvSpPr>
          <p:nvPr/>
        </p:nvSpPr>
        <p:spPr bwMode="auto">
          <a:xfrm>
            <a:off x="4568255" y="3405511"/>
            <a:ext cx="526106" cy="55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en-US" altLang="zh-CN" b="1">
                <a:solidFill>
                  <a:schemeClr val="tx1"/>
                </a:solidFill>
                <a:ea typeface="微软雅黑" panose="020B0503020204020204" pitchFamily="34" charset="-122"/>
                <a:cs typeface="+mn-ea"/>
                <a:sym typeface="Times New Roman" panose="02020603050405020304" pitchFamily="18" charset="0"/>
              </a:rPr>
              <a:t>2F</a:t>
            </a:r>
          </a:p>
        </p:txBody>
      </p:sp>
      <p:sp>
        <p:nvSpPr>
          <p:cNvPr id="40" name="Rectangle 36"/>
          <p:cNvSpPr>
            <a:spLocks noChangeArrowheads="1"/>
          </p:cNvSpPr>
          <p:nvPr/>
        </p:nvSpPr>
        <p:spPr bwMode="auto">
          <a:xfrm>
            <a:off x="3044255" y="4777111"/>
            <a:ext cx="47481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en-US" altLang="zh-CN" b="1">
                <a:solidFill>
                  <a:schemeClr val="tx1"/>
                </a:solidFill>
                <a:ea typeface="微软雅黑" panose="020B0503020204020204" pitchFamily="34" charset="-122"/>
                <a:cs typeface="+mn-ea"/>
                <a:sym typeface="Times New Roman" panose="02020603050405020304" pitchFamily="18" charset="0"/>
              </a:rPr>
              <a:t>-F</a:t>
            </a:r>
          </a:p>
        </p:txBody>
      </p:sp>
      <p:grpSp>
        <p:nvGrpSpPr>
          <p:cNvPr id="41" name="Group 70"/>
          <p:cNvGrpSpPr>
            <a:grpSpLocks/>
          </p:cNvGrpSpPr>
          <p:nvPr/>
        </p:nvGrpSpPr>
        <p:grpSpPr bwMode="auto">
          <a:xfrm>
            <a:off x="2282255" y="3329311"/>
            <a:ext cx="4495800" cy="1752600"/>
            <a:chOff x="528" y="1920"/>
            <a:chExt cx="2832" cy="1104"/>
          </a:xfrm>
        </p:grpSpPr>
        <p:sp>
          <p:nvSpPr>
            <p:cNvPr id="42" name="Line 27"/>
            <p:cNvSpPr>
              <a:spLocks noChangeShapeType="1"/>
            </p:cNvSpPr>
            <p:nvPr/>
          </p:nvSpPr>
          <p:spPr bwMode="auto">
            <a:xfrm flipV="1">
              <a:off x="528" y="1920"/>
              <a:ext cx="0" cy="768"/>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3" name="Line 30"/>
            <p:cNvSpPr>
              <a:spLocks noChangeShapeType="1"/>
            </p:cNvSpPr>
            <p:nvPr/>
          </p:nvSpPr>
          <p:spPr bwMode="auto">
            <a:xfrm>
              <a:off x="1344" y="1920"/>
              <a:ext cx="0" cy="1104"/>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4" name="Line 31"/>
            <p:cNvSpPr>
              <a:spLocks noChangeShapeType="1"/>
            </p:cNvSpPr>
            <p:nvPr/>
          </p:nvSpPr>
          <p:spPr bwMode="auto">
            <a:xfrm flipV="1">
              <a:off x="2256" y="2208"/>
              <a:ext cx="0" cy="816"/>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5" name="Line 33"/>
            <p:cNvSpPr>
              <a:spLocks noChangeShapeType="1"/>
            </p:cNvSpPr>
            <p:nvPr/>
          </p:nvSpPr>
          <p:spPr bwMode="auto">
            <a:xfrm>
              <a:off x="3360" y="2208"/>
              <a:ext cx="0" cy="48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46" name="Group 40"/>
            <p:cNvGrpSpPr>
              <a:grpSpLocks/>
            </p:cNvGrpSpPr>
            <p:nvPr/>
          </p:nvGrpSpPr>
          <p:grpSpPr bwMode="auto">
            <a:xfrm>
              <a:off x="720" y="2208"/>
              <a:ext cx="240" cy="288"/>
              <a:chOff x="1392" y="2352"/>
              <a:chExt cx="240" cy="288"/>
            </a:xfrm>
          </p:grpSpPr>
          <p:sp>
            <p:nvSpPr>
              <p:cNvPr id="57" name="Text Box 41"/>
              <p:cNvSpPr txBox="1">
                <a:spLocks noChangeArrowheads="1"/>
              </p:cNvSpPr>
              <p:nvPr/>
            </p:nvSpPr>
            <p:spPr bwMode="auto">
              <a:xfrm>
                <a:off x="1392"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r>
                  <a:rPr kumimoji="1" lang="en-US" altLang="zh-CN" b="1">
                    <a:solidFill>
                      <a:schemeClr val="tx1"/>
                    </a:solidFill>
                    <a:ea typeface="微软雅黑" panose="020B0503020204020204" pitchFamily="34" charset="-122"/>
                    <a:cs typeface="+mn-ea"/>
                    <a:sym typeface="Times New Roman" panose="02020603050405020304" pitchFamily="18" charset="0"/>
                  </a:rPr>
                  <a:t>+</a:t>
                </a:r>
              </a:p>
            </p:txBody>
          </p:sp>
          <p:sp>
            <p:nvSpPr>
              <p:cNvPr id="58" name="Oval 42"/>
              <p:cNvSpPr>
                <a:spLocks noChangeArrowheads="1"/>
              </p:cNvSpPr>
              <p:nvPr/>
            </p:nvSpPr>
            <p:spPr bwMode="auto">
              <a:xfrm>
                <a:off x="1440" y="2400"/>
                <a:ext cx="144" cy="19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cs typeface="+mn-ea"/>
                  <a:sym typeface="Times New Roman" panose="02020603050405020304" pitchFamily="18" charset="0"/>
                </a:endParaRPr>
              </a:p>
            </p:txBody>
          </p:sp>
        </p:grpSp>
        <p:grpSp>
          <p:nvGrpSpPr>
            <p:cNvPr id="50" name="Group 43"/>
            <p:cNvGrpSpPr>
              <a:grpSpLocks/>
            </p:cNvGrpSpPr>
            <p:nvPr/>
          </p:nvGrpSpPr>
          <p:grpSpPr bwMode="auto">
            <a:xfrm>
              <a:off x="2736" y="2352"/>
              <a:ext cx="240" cy="288"/>
              <a:chOff x="1392" y="2352"/>
              <a:chExt cx="240" cy="288"/>
            </a:xfrm>
          </p:grpSpPr>
          <p:sp>
            <p:nvSpPr>
              <p:cNvPr id="55" name="Text Box 44"/>
              <p:cNvSpPr txBox="1">
                <a:spLocks noChangeArrowheads="1"/>
              </p:cNvSpPr>
              <p:nvPr/>
            </p:nvSpPr>
            <p:spPr bwMode="auto">
              <a:xfrm>
                <a:off x="1392"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r>
                  <a:rPr kumimoji="1" lang="en-US" altLang="zh-CN" b="1">
                    <a:solidFill>
                      <a:schemeClr val="tx1"/>
                    </a:solidFill>
                    <a:ea typeface="微软雅黑" panose="020B0503020204020204" pitchFamily="34" charset="-122"/>
                    <a:cs typeface="+mn-ea"/>
                    <a:sym typeface="Times New Roman" panose="02020603050405020304" pitchFamily="18" charset="0"/>
                  </a:rPr>
                  <a:t>+</a:t>
                </a:r>
              </a:p>
            </p:txBody>
          </p:sp>
          <p:sp>
            <p:nvSpPr>
              <p:cNvPr id="56" name="Oval 45"/>
              <p:cNvSpPr>
                <a:spLocks noChangeArrowheads="1"/>
              </p:cNvSpPr>
              <p:nvPr/>
            </p:nvSpPr>
            <p:spPr bwMode="auto">
              <a:xfrm>
                <a:off x="1440" y="2400"/>
                <a:ext cx="144" cy="19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cs typeface="+mn-ea"/>
                  <a:sym typeface="Times New Roman" panose="02020603050405020304" pitchFamily="18" charset="0"/>
                </a:endParaRPr>
              </a:p>
            </p:txBody>
          </p:sp>
        </p:grpSp>
        <p:grpSp>
          <p:nvGrpSpPr>
            <p:cNvPr id="51" name="Group 46"/>
            <p:cNvGrpSpPr>
              <a:grpSpLocks/>
            </p:cNvGrpSpPr>
            <p:nvPr/>
          </p:nvGrpSpPr>
          <p:grpSpPr bwMode="auto">
            <a:xfrm>
              <a:off x="1632" y="2688"/>
              <a:ext cx="240" cy="288"/>
              <a:chOff x="1392" y="2352"/>
              <a:chExt cx="240" cy="288"/>
            </a:xfrm>
          </p:grpSpPr>
          <p:sp>
            <p:nvSpPr>
              <p:cNvPr id="53" name="Text Box 47"/>
              <p:cNvSpPr txBox="1">
                <a:spLocks noChangeArrowheads="1"/>
              </p:cNvSpPr>
              <p:nvPr/>
            </p:nvSpPr>
            <p:spPr bwMode="auto">
              <a:xfrm>
                <a:off x="1392" y="235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r>
                  <a:rPr kumimoji="1" lang="en-US" altLang="zh-CN" b="1">
                    <a:solidFill>
                      <a:schemeClr val="tx1"/>
                    </a:solidFill>
                    <a:ea typeface="微软雅黑" panose="020B0503020204020204" pitchFamily="34" charset="-122"/>
                    <a:cs typeface="+mn-ea"/>
                    <a:sym typeface="Times New Roman" panose="02020603050405020304" pitchFamily="18" charset="0"/>
                  </a:rPr>
                  <a:t>-</a:t>
                </a:r>
              </a:p>
            </p:txBody>
          </p:sp>
          <p:sp>
            <p:nvSpPr>
              <p:cNvPr id="54" name="Oval 48"/>
              <p:cNvSpPr>
                <a:spLocks noChangeArrowheads="1"/>
              </p:cNvSpPr>
              <p:nvPr/>
            </p:nvSpPr>
            <p:spPr bwMode="auto">
              <a:xfrm>
                <a:off x="1440" y="2400"/>
                <a:ext cx="144" cy="19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cs typeface="+mn-ea"/>
                  <a:sym typeface="Times New Roman" panose="02020603050405020304" pitchFamily="18" charset="0"/>
                </a:endParaRPr>
              </a:p>
            </p:txBody>
          </p:sp>
        </p:grpSp>
      </p:grpSp>
      <p:graphicFrame>
        <p:nvGraphicFramePr>
          <p:cNvPr id="59" name="Object 50"/>
          <p:cNvGraphicFramePr>
            <a:graphicFrameLocks noChangeAspect="1"/>
          </p:cNvGraphicFramePr>
          <p:nvPr>
            <p:extLst>
              <p:ext uri="{D42A27DB-BD31-4B8C-83A1-F6EECF244321}">
                <p14:modId xmlns:p14="http://schemas.microsoft.com/office/powerpoint/2010/main" val="2715527200"/>
              </p:ext>
            </p:extLst>
          </p:nvPr>
        </p:nvGraphicFramePr>
        <p:xfrm>
          <a:off x="2807942" y="6235547"/>
          <a:ext cx="1708150" cy="517525"/>
        </p:xfrm>
        <a:graphic>
          <a:graphicData uri="http://schemas.openxmlformats.org/presentationml/2006/ole">
            <mc:AlternateContent xmlns:mc="http://schemas.openxmlformats.org/markup-compatibility/2006">
              <mc:Choice xmlns:v="urn:schemas-microsoft-com:vml" Requires="v">
                <p:oleObj spid="_x0000_s80057" name="Equation" r:id="rId9" imgW="838080" imgH="228600" progId="Equation.DSMT4">
                  <p:embed/>
                </p:oleObj>
              </mc:Choice>
              <mc:Fallback>
                <p:oleObj name="Equation" r:id="rId9" imgW="838080" imgH="228600" progId="Equation.DSMT4">
                  <p:embed/>
                  <p:pic>
                    <p:nvPicPr>
                      <p:cNvPr id="32818" name="Object 50"/>
                      <p:cNvPicPr>
                        <a:picLocks noChangeAspect="1" noChangeArrowheads="1"/>
                      </p:cNvPicPr>
                      <p:nvPr/>
                    </p:nvPicPr>
                    <p:blipFill>
                      <a:blip r:embed="rId10"/>
                      <a:srcRect/>
                      <a:stretch>
                        <a:fillRect/>
                      </a:stretch>
                    </p:blipFill>
                    <p:spPr bwMode="auto">
                      <a:xfrm>
                        <a:off x="2807942" y="6235547"/>
                        <a:ext cx="170815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Text Box 51"/>
          <p:cNvSpPr txBox="1">
            <a:spLocks noChangeArrowheads="1"/>
          </p:cNvSpPr>
          <p:nvPr/>
        </p:nvSpPr>
        <p:spPr bwMode="auto">
          <a:xfrm>
            <a:off x="4541931" y="6192684"/>
            <a:ext cx="1876425"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b="1" dirty="0">
                <a:solidFill>
                  <a:schemeClr val="tx1"/>
                </a:solidFill>
                <a:ea typeface="微软雅黑" panose="020B0503020204020204" pitchFamily="34" charset="-122"/>
                <a:cs typeface="+mn-ea"/>
                <a:sym typeface="Times New Roman" panose="02020603050405020304" pitchFamily="18" charset="0"/>
              </a:rPr>
              <a:t>（在</a:t>
            </a:r>
            <a:r>
              <a:rPr kumimoji="1" lang="en-US" altLang="zh-CN" b="1" dirty="0">
                <a:solidFill>
                  <a:schemeClr val="tx1"/>
                </a:solidFill>
                <a:ea typeface="微软雅黑" panose="020B0503020204020204" pitchFamily="34" charset="-122"/>
                <a:cs typeface="+mn-ea"/>
                <a:sym typeface="Times New Roman" panose="02020603050405020304" pitchFamily="18" charset="0"/>
              </a:rPr>
              <a:t>OB</a:t>
            </a:r>
            <a:r>
              <a:rPr kumimoji="1" lang="zh-CN" altLang="en-US" b="1" dirty="0">
                <a:solidFill>
                  <a:schemeClr val="tx1"/>
                </a:solidFill>
                <a:ea typeface="微软雅黑" panose="020B0503020204020204" pitchFamily="34" charset="-122"/>
                <a:cs typeface="+mn-ea"/>
                <a:sym typeface="Times New Roman" panose="02020603050405020304" pitchFamily="18" charset="0"/>
              </a:rPr>
              <a:t>段）</a:t>
            </a:r>
          </a:p>
        </p:txBody>
      </p:sp>
      <p:sp>
        <p:nvSpPr>
          <p:cNvPr id="62" name="Text Box 53"/>
          <p:cNvSpPr txBox="1">
            <a:spLocks noChangeArrowheads="1"/>
          </p:cNvSpPr>
          <p:nvPr/>
        </p:nvSpPr>
        <p:spPr bwMode="auto">
          <a:xfrm>
            <a:off x="104205" y="4783461"/>
            <a:ext cx="2746375" cy="170815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10000"/>
              </a:lnSpc>
            </a:pPr>
            <a:r>
              <a:rPr kumimoji="1" lang="zh-CN" altLang="en-US" b="1" dirty="0">
                <a:solidFill>
                  <a:schemeClr val="tx1"/>
                </a:solidFill>
                <a:ea typeface="微软雅黑" panose="020B0503020204020204" pitchFamily="34" charset="-122"/>
                <a:cs typeface="+mn-ea"/>
                <a:sym typeface="Times New Roman" panose="02020603050405020304" pitchFamily="18" charset="0"/>
              </a:rPr>
              <a:t>注意</a:t>
            </a:r>
            <a:r>
              <a:rPr kumimoji="1" lang="en-US" altLang="zh-CN" b="1" dirty="0">
                <a:solidFill>
                  <a:schemeClr val="tx1"/>
                </a:solidFill>
                <a:ea typeface="微软雅黑" panose="020B0503020204020204" pitchFamily="34" charset="-122"/>
                <a:cs typeface="+mn-ea"/>
                <a:sym typeface="Times New Roman" panose="02020603050405020304" pitchFamily="18" charset="0"/>
              </a:rPr>
              <a:t>:</a:t>
            </a:r>
            <a:r>
              <a:rPr kumimoji="1" lang="zh-CN" altLang="en-US" dirty="0">
                <a:solidFill>
                  <a:schemeClr val="tx1"/>
                </a:solidFill>
                <a:ea typeface="微软雅黑" panose="020B0503020204020204" pitchFamily="34" charset="-122"/>
                <a:cs typeface="+mn-ea"/>
                <a:sym typeface="Times New Roman" panose="02020603050405020304" pitchFamily="18" charset="0"/>
              </a:rPr>
              <a:t>在集中外力作</a:t>
            </a:r>
          </a:p>
          <a:p>
            <a:pPr eaLnBrk="1" hangingPunct="1">
              <a:lnSpc>
                <a:spcPct val="110000"/>
              </a:lnSpc>
            </a:pPr>
            <a:r>
              <a:rPr kumimoji="1" lang="zh-CN" altLang="en-US" dirty="0">
                <a:solidFill>
                  <a:schemeClr val="tx1"/>
                </a:solidFill>
                <a:ea typeface="微软雅黑" panose="020B0503020204020204" pitchFamily="34" charset="-122"/>
                <a:cs typeface="+mn-ea"/>
                <a:sym typeface="Times New Roman" panose="02020603050405020304" pitchFamily="18" charset="0"/>
              </a:rPr>
              <a:t>用的截面上，轴力</a:t>
            </a:r>
          </a:p>
          <a:p>
            <a:pPr eaLnBrk="1" hangingPunct="1">
              <a:lnSpc>
                <a:spcPct val="110000"/>
              </a:lnSpc>
            </a:pPr>
            <a:r>
              <a:rPr kumimoji="1" lang="zh-CN" altLang="en-US" dirty="0">
                <a:solidFill>
                  <a:schemeClr val="tx1"/>
                </a:solidFill>
                <a:ea typeface="微软雅黑" panose="020B0503020204020204" pitchFamily="34" charset="-122"/>
                <a:cs typeface="+mn-ea"/>
                <a:sym typeface="Times New Roman" panose="02020603050405020304" pitchFamily="18" charset="0"/>
              </a:rPr>
              <a:t>图有突变，突变大</a:t>
            </a:r>
          </a:p>
          <a:p>
            <a:pPr eaLnBrk="1" hangingPunct="1">
              <a:lnSpc>
                <a:spcPct val="110000"/>
              </a:lnSpc>
            </a:pPr>
            <a:r>
              <a:rPr kumimoji="1" lang="zh-CN" altLang="en-US" dirty="0">
                <a:solidFill>
                  <a:schemeClr val="tx1"/>
                </a:solidFill>
                <a:ea typeface="微软雅黑" panose="020B0503020204020204" pitchFamily="34" charset="-122"/>
                <a:cs typeface="+mn-ea"/>
                <a:sym typeface="Times New Roman" panose="02020603050405020304" pitchFamily="18" charset="0"/>
              </a:rPr>
              <a:t>小等于集中力大小</a:t>
            </a:r>
            <a:r>
              <a:rPr kumimoji="1" lang="en-US" altLang="zh-CN" dirty="0">
                <a:solidFill>
                  <a:schemeClr val="tx1"/>
                </a:solidFill>
                <a:ea typeface="微软雅黑" panose="020B0503020204020204" pitchFamily="34" charset="-122"/>
                <a:cs typeface="+mn-ea"/>
                <a:sym typeface="Times New Roman" panose="02020603050405020304" pitchFamily="18" charset="0"/>
              </a:rPr>
              <a:t>.</a:t>
            </a:r>
          </a:p>
        </p:txBody>
      </p:sp>
      <p:grpSp>
        <p:nvGrpSpPr>
          <p:cNvPr id="77" name="组合 76"/>
          <p:cNvGrpSpPr/>
          <p:nvPr/>
        </p:nvGrpSpPr>
        <p:grpSpPr>
          <a:xfrm>
            <a:off x="2004443" y="926312"/>
            <a:ext cx="5562600" cy="2057400"/>
            <a:chOff x="6830714" y="4085555"/>
            <a:chExt cx="5562600" cy="2057400"/>
          </a:xfrm>
        </p:grpSpPr>
        <p:grpSp>
          <p:nvGrpSpPr>
            <p:cNvPr id="78" name="Group 63"/>
            <p:cNvGrpSpPr>
              <a:grpSpLocks/>
            </p:cNvGrpSpPr>
            <p:nvPr/>
          </p:nvGrpSpPr>
          <p:grpSpPr bwMode="auto">
            <a:xfrm>
              <a:off x="6830714" y="4085555"/>
              <a:ext cx="5562600" cy="1676400"/>
              <a:chOff x="960" y="1872"/>
              <a:chExt cx="3504" cy="1056"/>
            </a:xfrm>
          </p:grpSpPr>
          <p:grpSp>
            <p:nvGrpSpPr>
              <p:cNvPr id="93" name="Group 35"/>
              <p:cNvGrpSpPr>
                <a:grpSpLocks/>
              </p:cNvGrpSpPr>
              <p:nvPr/>
            </p:nvGrpSpPr>
            <p:grpSpPr bwMode="auto">
              <a:xfrm>
                <a:off x="960" y="2064"/>
                <a:ext cx="3264" cy="864"/>
                <a:chOff x="960" y="2064"/>
                <a:chExt cx="3264" cy="864"/>
              </a:xfrm>
            </p:grpSpPr>
            <p:sp>
              <p:nvSpPr>
                <p:cNvPr id="107" name="Rectangle 28"/>
                <p:cNvSpPr>
                  <a:spLocks noChangeArrowheads="1"/>
                </p:cNvSpPr>
                <p:nvPr/>
              </p:nvSpPr>
              <p:spPr bwMode="auto">
                <a:xfrm>
                  <a:off x="1152" y="2256"/>
                  <a:ext cx="1680" cy="528"/>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pSp>
              <p:nvGrpSpPr>
                <p:cNvPr id="108" name="Group 7"/>
                <p:cNvGrpSpPr>
                  <a:grpSpLocks/>
                </p:cNvGrpSpPr>
                <p:nvPr/>
              </p:nvGrpSpPr>
              <p:grpSpPr bwMode="auto">
                <a:xfrm>
                  <a:off x="1104" y="2064"/>
                  <a:ext cx="48" cy="864"/>
                  <a:chOff x="816" y="1152"/>
                  <a:chExt cx="96" cy="528"/>
                </a:xfrm>
              </p:grpSpPr>
              <p:sp>
                <p:nvSpPr>
                  <p:cNvPr id="111" name="Line 8"/>
                  <p:cNvSpPr>
                    <a:spLocks noChangeShapeType="1"/>
                  </p:cNvSpPr>
                  <p:nvPr/>
                </p:nvSpPr>
                <p:spPr bwMode="auto">
                  <a:xfrm>
                    <a:off x="912" y="1152"/>
                    <a:ext cx="0" cy="528"/>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2" name="Line 9"/>
                  <p:cNvSpPr>
                    <a:spLocks noChangeShapeType="1"/>
                  </p:cNvSpPr>
                  <p:nvPr/>
                </p:nvSpPr>
                <p:spPr bwMode="auto">
                  <a:xfrm flipH="1">
                    <a:off x="816" y="1200"/>
                    <a:ext cx="96" cy="192"/>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3" name="Line 10"/>
                  <p:cNvSpPr>
                    <a:spLocks noChangeShapeType="1"/>
                  </p:cNvSpPr>
                  <p:nvPr/>
                </p:nvSpPr>
                <p:spPr bwMode="auto">
                  <a:xfrm flipH="1">
                    <a:off x="816" y="1344"/>
                    <a:ext cx="96" cy="192"/>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14" name="Line 11"/>
                  <p:cNvSpPr>
                    <a:spLocks noChangeShapeType="1"/>
                  </p:cNvSpPr>
                  <p:nvPr/>
                </p:nvSpPr>
                <p:spPr bwMode="auto">
                  <a:xfrm flipH="1">
                    <a:off x="816" y="1536"/>
                    <a:ext cx="96" cy="96"/>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109" name="Rectangle 34"/>
                <p:cNvSpPr>
                  <a:spLocks noChangeArrowheads="1"/>
                </p:cNvSpPr>
                <p:nvPr/>
              </p:nvSpPr>
              <p:spPr bwMode="auto">
                <a:xfrm>
                  <a:off x="2832" y="2352"/>
                  <a:ext cx="1200" cy="336"/>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110" name="Line 29"/>
                <p:cNvSpPr>
                  <a:spLocks noChangeShapeType="1"/>
                </p:cNvSpPr>
                <p:nvPr/>
              </p:nvSpPr>
              <p:spPr bwMode="auto">
                <a:xfrm>
                  <a:off x="960" y="2491"/>
                  <a:ext cx="326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94" name="Text Box 36"/>
              <p:cNvSpPr txBox="1">
                <a:spLocks noChangeArrowheads="1"/>
              </p:cNvSpPr>
              <p:nvPr/>
            </p:nvSpPr>
            <p:spPr bwMode="auto">
              <a:xfrm>
                <a:off x="960" y="1920"/>
                <a:ext cx="26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O</a:t>
                </a:r>
              </a:p>
            </p:txBody>
          </p:sp>
          <p:sp>
            <p:nvSpPr>
              <p:cNvPr id="95" name="Line 47"/>
              <p:cNvSpPr>
                <a:spLocks noChangeShapeType="1"/>
              </p:cNvSpPr>
              <p:nvPr/>
            </p:nvSpPr>
            <p:spPr bwMode="auto">
              <a:xfrm flipH="1">
                <a:off x="2400" y="2496"/>
                <a:ext cx="432" cy="0"/>
              </a:xfrm>
              <a:prstGeom prst="line">
                <a:avLst/>
              </a:prstGeom>
              <a:noFill/>
              <a:ln w="34925">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6" name="Text Box 48"/>
              <p:cNvSpPr txBox="1">
                <a:spLocks noChangeArrowheads="1"/>
              </p:cNvSpPr>
              <p:nvPr/>
            </p:nvSpPr>
            <p:spPr bwMode="auto">
              <a:xfrm>
                <a:off x="2544" y="2208"/>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3F</a:t>
                </a:r>
              </a:p>
            </p:txBody>
          </p:sp>
          <p:sp>
            <p:nvSpPr>
              <p:cNvPr id="97" name="Line 53"/>
              <p:cNvSpPr>
                <a:spLocks noChangeShapeType="1"/>
              </p:cNvSpPr>
              <p:nvPr/>
            </p:nvSpPr>
            <p:spPr bwMode="auto">
              <a:xfrm>
                <a:off x="2016" y="2256"/>
                <a:ext cx="0" cy="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98" name="Group 54"/>
              <p:cNvGrpSpPr>
                <a:grpSpLocks/>
              </p:cNvGrpSpPr>
              <p:nvPr/>
            </p:nvGrpSpPr>
            <p:grpSpPr bwMode="auto">
              <a:xfrm>
                <a:off x="1584" y="2208"/>
                <a:ext cx="432" cy="288"/>
                <a:chOff x="1536" y="1440"/>
                <a:chExt cx="432" cy="288"/>
              </a:xfrm>
            </p:grpSpPr>
            <p:sp>
              <p:nvSpPr>
                <p:cNvPr id="105" name="Line 55"/>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6" name="Text Box 56"/>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4F</a:t>
                  </a:r>
                </a:p>
              </p:txBody>
            </p:sp>
          </p:grpSp>
          <p:grpSp>
            <p:nvGrpSpPr>
              <p:cNvPr id="99" name="Group 57"/>
              <p:cNvGrpSpPr>
                <a:grpSpLocks/>
              </p:cNvGrpSpPr>
              <p:nvPr/>
            </p:nvGrpSpPr>
            <p:grpSpPr bwMode="auto">
              <a:xfrm>
                <a:off x="4032" y="2208"/>
                <a:ext cx="432" cy="288"/>
                <a:chOff x="1536" y="1440"/>
                <a:chExt cx="432" cy="288"/>
              </a:xfrm>
            </p:grpSpPr>
            <p:sp>
              <p:nvSpPr>
                <p:cNvPr id="103" name="Line 58"/>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04" name="Text Box 59"/>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2F</a:t>
                  </a:r>
                </a:p>
              </p:txBody>
            </p:sp>
          </p:grpSp>
          <p:sp>
            <p:nvSpPr>
              <p:cNvPr id="100" name="Text Box 60"/>
              <p:cNvSpPr txBox="1">
                <a:spLocks noChangeArrowheads="1"/>
              </p:cNvSpPr>
              <p:nvPr/>
            </p:nvSpPr>
            <p:spPr bwMode="auto">
              <a:xfrm>
                <a:off x="1862" y="1872"/>
                <a:ext cx="24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B</a:t>
                </a:r>
              </a:p>
            </p:txBody>
          </p:sp>
          <p:sp>
            <p:nvSpPr>
              <p:cNvPr id="101" name="Text Box 61"/>
              <p:cNvSpPr txBox="1">
                <a:spLocks noChangeArrowheads="1"/>
              </p:cNvSpPr>
              <p:nvPr/>
            </p:nvSpPr>
            <p:spPr bwMode="auto">
              <a:xfrm>
                <a:off x="2640" y="1872"/>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C</a:t>
                </a:r>
              </a:p>
            </p:txBody>
          </p:sp>
          <p:sp>
            <p:nvSpPr>
              <p:cNvPr id="102" name="Text Box 62"/>
              <p:cNvSpPr txBox="1">
                <a:spLocks noChangeArrowheads="1"/>
              </p:cNvSpPr>
              <p:nvPr/>
            </p:nvSpPr>
            <p:spPr bwMode="auto">
              <a:xfrm>
                <a:off x="3888" y="1920"/>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D</a:t>
                </a:r>
              </a:p>
            </p:txBody>
          </p:sp>
        </p:grpSp>
        <p:grpSp>
          <p:nvGrpSpPr>
            <p:cNvPr id="79" name="Group 67"/>
            <p:cNvGrpSpPr>
              <a:grpSpLocks/>
            </p:cNvGrpSpPr>
            <p:nvPr/>
          </p:nvGrpSpPr>
          <p:grpSpPr bwMode="auto">
            <a:xfrm>
              <a:off x="8888114" y="4542755"/>
              <a:ext cx="320675" cy="1600200"/>
              <a:chOff x="1344" y="1344"/>
              <a:chExt cx="202" cy="1008"/>
            </a:xfrm>
          </p:grpSpPr>
          <p:sp>
            <p:nvSpPr>
              <p:cNvPr id="91" name="Line 68"/>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2" name="Text Box 69"/>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endParaRPr lang="en-US" altLang="zh-CN" sz="2400" b="1">
                  <a:ea typeface="微软雅黑" panose="020B0503020204020204" pitchFamily="34" charset="-122"/>
                  <a:cs typeface="+mn-ea"/>
                  <a:sym typeface="Times New Roman" panose="02020603050405020304" pitchFamily="18" charset="0"/>
                </a:endParaRPr>
              </a:p>
            </p:txBody>
          </p:sp>
        </p:grpSp>
        <p:sp>
          <p:nvSpPr>
            <p:cNvPr id="80" name="Text Box 70"/>
            <p:cNvSpPr txBox="1">
              <a:spLocks noChangeArrowheads="1"/>
            </p:cNvSpPr>
            <p:nvPr/>
          </p:nvSpPr>
          <p:spPr bwMode="auto">
            <a:xfrm>
              <a:off x="9192914" y="41617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p>
          </p:txBody>
        </p:sp>
        <p:grpSp>
          <p:nvGrpSpPr>
            <p:cNvPr id="81" name="Group 71"/>
            <p:cNvGrpSpPr>
              <a:grpSpLocks/>
            </p:cNvGrpSpPr>
            <p:nvPr/>
          </p:nvGrpSpPr>
          <p:grpSpPr bwMode="auto">
            <a:xfrm>
              <a:off x="7516514" y="4237955"/>
              <a:ext cx="488950" cy="1828800"/>
              <a:chOff x="1536" y="768"/>
              <a:chExt cx="308" cy="1152"/>
            </a:xfrm>
          </p:grpSpPr>
          <p:grpSp>
            <p:nvGrpSpPr>
              <p:cNvPr id="87" name="Group 72"/>
              <p:cNvGrpSpPr>
                <a:grpSpLocks/>
              </p:cNvGrpSpPr>
              <p:nvPr/>
            </p:nvGrpSpPr>
            <p:grpSpPr bwMode="auto">
              <a:xfrm>
                <a:off x="1536" y="912"/>
                <a:ext cx="202" cy="1008"/>
                <a:chOff x="1344" y="1344"/>
                <a:chExt cx="202" cy="1008"/>
              </a:xfrm>
            </p:grpSpPr>
            <p:sp>
              <p:nvSpPr>
                <p:cNvPr id="89" name="Line 73"/>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0" name="Text Box 74"/>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sp>
            <p:nvSpPr>
              <p:cNvPr id="88" name="Text Box 75"/>
              <p:cNvSpPr txBox="1">
                <a:spLocks noChangeArrowheads="1"/>
              </p:cNvSpPr>
              <p:nvPr/>
            </p:nvSpPr>
            <p:spPr bwMode="auto">
              <a:xfrm>
                <a:off x="1632"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grpSp>
          <p:nvGrpSpPr>
            <p:cNvPr id="82" name="Group 76"/>
            <p:cNvGrpSpPr>
              <a:grpSpLocks/>
            </p:cNvGrpSpPr>
            <p:nvPr/>
          </p:nvGrpSpPr>
          <p:grpSpPr bwMode="auto">
            <a:xfrm>
              <a:off x="10793114" y="4161755"/>
              <a:ext cx="488950" cy="1876426"/>
              <a:chOff x="3504" y="768"/>
              <a:chExt cx="308" cy="1182"/>
            </a:xfrm>
          </p:grpSpPr>
          <p:grpSp>
            <p:nvGrpSpPr>
              <p:cNvPr id="83" name="Group 77"/>
              <p:cNvGrpSpPr>
                <a:grpSpLocks/>
              </p:cNvGrpSpPr>
              <p:nvPr/>
            </p:nvGrpSpPr>
            <p:grpSpPr bwMode="auto">
              <a:xfrm>
                <a:off x="3504" y="1008"/>
                <a:ext cx="192" cy="942"/>
                <a:chOff x="1344" y="1344"/>
                <a:chExt cx="202" cy="1041"/>
              </a:xfrm>
            </p:grpSpPr>
            <p:sp>
              <p:nvSpPr>
                <p:cNvPr id="85" name="Line 78"/>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6" name="Text Box 79"/>
                <p:cNvSpPr txBox="1">
                  <a:spLocks noChangeArrowheads="1"/>
                </p:cNvSpPr>
                <p:nvPr/>
              </p:nvSpPr>
              <p:spPr bwMode="auto">
                <a:xfrm>
                  <a:off x="1344" y="2064"/>
                  <a:ext cx="20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sp>
            <p:nvSpPr>
              <p:cNvPr id="84" name="Text Box 80"/>
              <p:cNvSpPr txBox="1">
                <a:spLocks noChangeArrowheads="1"/>
              </p:cNvSpPr>
              <p:nvPr/>
            </p:nvSpPr>
            <p:spPr bwMode="auto">
              <a:xfrm>
                <a:off x="3600"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grpSp>
      <p:grpSp>
        <p:nvGrpSpPr>
          <p:cNvPr id="115" name="Group 16"/>
          <p:cNvGrpSpPr>
            <a:grpSpLocks/>
          </p:cNvGrpSpPr>
          <p:nvPr/>
        </p:nvGrpSpPr>
        <p:grpSpPr bwMode="auto">
          <a:xfrm>
            <a:off x="7615123" y="1112049"/>
            <a:ext cx="2698750" cy="681038"/>
            <a:chOff x="288" y="387"/>
            <a:chExt cx="1700" cy="429"/>
          </a:xfrm>
        </p:grpSpPr>
        <p:sp>
          <p:nvSpPr>
            <p:cNvPr id="116" name="Text Box 2"/>
            <p:cNvSpPr txBox="1">
              <a:spLocks noChangeArrowheads="1"/>
            </p:cNvSpPr>
            <p:nvPr/>
          </p:nvSpPr>
          <p:spPr bwMode="auto">
            <a:xfrm>
              <a:off x="288" y="387"/>
              <a:ext cx="1700"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en-US" altLang="zh-CN" sz="2800" b="1" dirty="0">
                  <a:solidFill>
                    <a:srgbClr val="1CADE4"/>
                  </a:solidFill>
                  <a:ea typeface="微软雅黑" panose="020B0503020204020204" pitchFamily="34" charset="-122"/>
                  <a:cs typeface="+mn-ea"/>
                  <a:sym typeface="Times New Roman" panose="02020603050405020304" pitchFamily="18" charset="0"/>
                </a:rPr>
                <a:t>4</a:t>
              </a:r>
              <a:r>
                <a:rPr kumimoji="1" lang="zh-CN" altLang="en-US" sz="2800" b="1" dirty="0">
                  <a:solidFill>
                    <a:srgbClr val="1CADE4"/>
                  </a:solidFill>
                  <a:ea typeface="微软雅黑" panose="020B0503020204020204" pitchFamily="34" charset="-122"/>
                  <a:cs typeface="+mn-ea"/>
                  <a:sym typeface="Times New Roman" panose="02020603050405020304" pitchFamily="18" charset="0"/>
                </a:rPr>
                <a:t>、分段求          </a:t>
              </a:r>
            </a:p>
          </p:txBody>
        </p:sp>
        <p:graphicFrame>
          <p:nvGraphicFramePr>
            <p:cNvPr id="117" name="Object 3"/>
            <p:cNvGraphicFramePr>
              <a:graphicFrameLocks noChangeAspect="1"/>
            </p:cNvGraphicFramePr>
            <p:nvPr>
              <p:extLst>
                <p:ext uri="{D42A27DB-BD31-4B8C-83A1-F6EECF244321}">
                  <p14:modId xmlns:p14="http://schemas.microsoft.com/office/powerpoint/2010/main" val="1621819888"/>
                </p:ext>
              </p:extLst>
            </p:nvPr>
          </p:nvGraphicFramePr>
          <p:xfrm>
            <a:off x="1352" y="489"/>
            <a:ext cx="390" cy="327"/>
          </p:xfrm>
          <a:graphic>
            <a:graphicData uri="http://schemas.openxmlformats.org/presentationml/2006/ole">
              <mc:AlternateContent xmlns:mc="http://schemas.openxmlformats.org/markup-compatibility/2006">
                <mc:Choice xmlns:v="urn:schemas-microsoft-com:vml" Requires="v">
                  <p:oleObj spid="_x0000_s80058" name="Equation" r:id="rId11" imgW="304560" imgH="228600" progId="Equation.DSMT4">
                    <p:embed/>
                  </p:oleObj>
                </mc:Choice>
                <mc:Fallback>
                  <p:oleObj name="Equation" r:id="rId11" imgW="304560" imgH="228600" progId="Equation.DSMT4">
                    <p:embed/>
                    <p:pic>
                      <p:nvPicPr>
                        <p:cNvPr id="16391" name="Object 3"/>
                        <p:cNvPicPr>
                          <a:picLocks noChangeAspect="1" noChangeArrowheads="1"/>
                        </p:cNvPicPr>
                        <p:nvPr/>
                      </p:nvPicPr>
                      <p:blipFill>
                        <a:blip r:embed="rId12"/>
                        <a:srcRect/>
                        <a:stretch>
                          <a:fillRect/>
                        </a:stretch>
                      </p:blipFill>
                      <p:spPr bwMode="auto">
                        <a:xfrm>
                          <a:off x="1352" y="489"/>
                          <a:ext cx="390"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18" name="Object 5"/>
          <p:cNvGraphicFramePr>
            <a:graphicFrameLocks noChangeAspect="1"/>
          </p:cNvGraphicFramePr>
          <p:nvPr>
            <p:extLst>
              <p:ext uri="{D42A27DB-BD31-4B8C-83A1-F6EECF244321}">
                <p14:modId xmlns:p14="http://schemas.microsoft.com/office/powerpoint/2010/main" val="3474815711"/>
              </p:ext>
            </p:extLst>
          </p:nvPr>
        </p:nvGraphicFramePr>
        <p:xfrm>
          <a:off x="7615123" y="1938025"/>
          <a:ext cx="2447925" cy="895350"/>
        </p:xfrm>
        <a:graphic>
          <a:graphicData uri="http://schemas.openxmlformats.org/presentationml/2006/ole">
            <mc:AlternateContent xmlns:mc="http://schemas.openxmlformats.org/markup-compatibility/2006">
              <mc:Choice xmlns:v="urn:schemas-microsoft-com:vml" Requires="v">
                <p:oleObj spid="_x0000_s80059" name="Equation" r:id="rId13" imgW="990360" imgH="393480" progId="Equation.DSMT4">
                  <p:embed/>
                </p:oleObj>
              </mc:Choice>
              <mc:Fallback>
                <p:oleObj name="Equation" r:id="rId13" imgW="990360" imgH="393480" progId="Equation.DSMT4">
                  <p:embed/>
                  <p:pic>
                    <p:nvPicPr>
                      <p:cNvPr id="34821" name="Object 5"/>
                      <p:cNvPicPr>
                        <a:picLocks noChangeAspect="1" noChangeArrowheads="1"/>
                      </p:cNvPicPr>
                      <p:nvPr/>
                    </p:nvPicPr>
                    <p:blipFill>
                      <a:blip r:embed="rId14"/>
                      <a:srcRect/>
                      <a:stretch>
                        <a:fillRect/>
                      </a:stretch>
                    </p:blipFill>
                    <p:spPr bwMode="auto">
                      <a:xfrm>
                        <a:off x="7615123" y="1938025"/>
                        <a:ext cx="244792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 name="Object 6"/>
          <p:cNvGraphicFramePr>
            <a:graphicFrameLocks noChangeAspect="1"/>
          </p:cNvGraphicFramePr>
          <p:nvPr>
            <p:extLst>
              <p:ext uri="{D42A27DB-BD31-4B8C-83A1-F6EECF244321}">
                <p14:modId xmlns:p14="http://schemas.microsoft.com/office/powerpoint/2010/main" val="383421072"/>
              </p:ext>
            </p:extLst>
          </p:nvPr>
        </p:nvGraphicFramePr>
        <p:xfrm>
          <a:off x="7615123" y="2978313"/>
          <a:ext cx="2384425" cy="895350"/>
        </p:xfrm>
        <a:graphic>
          <a:graphicData uri="http://schemas.openxmlformats.org/presentationml/2006/ole">
            <mc:AlternateContent xmlns:mc="http://schemas.openxmlformats.org/markup-compatibility/2006">
              <mc:Choice xmlns:v="urn:schemas-microsoft-com:vml" Requires="v">
                <p:oleObj spid="_x0000_s80060" name="Equation" r:id="rId15" imgW="965160" imgH="393480" progId="Equation.DSMT4">
                  <p:embed/>
                </p:oleObj>
              </mc:Choice>
              <mc:Fallback>
                <p:oleObj name="Equation" r:id="rId15" imgW="965160" imgH="393480" progId="Equation.DSMT4">
                  <p:embed/>
                  <p:pic>
                    <p:nvPicPr>
                      <p:cNvPr id="34822" name="Object 6"/>
                      <p:cNvPicPr>
                        <a:picLocks noChangeAspect="1" noChangeArrowheads="1"/>
                      </p:cNvPicPr>
                      <p:nvPr/>
                    </p:nvPicPr>
                    <p:blipFill>
                      <a:blip r:embed="rId16"/>
                      <a:srcRect/>
                      <a:stretch>
                        <a:fillRect/>
                      </a:stretch>
                    </p:blipFill>
                    <p:spPr bwMode="auto">
                      <a:xfrm>
                        <a:off x="7615123" y="2978313"/>
                        <a:ext cx="238442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 name="Object 7"/>
          <p:cNvGraphicFramePr>
            <a:graphicFrameLocks noChangeAspect="1"/>
          </p:cNvGraphicFramePr>
          <p:nvPr>
            <p:extLst>
              <p:ext uri="{D42A27DB-BD31-4B8C-83A1-F6EECF244321}">
                <p14:modId xmlns:p14="http://schemas.microsoft.com/office/powerpoint/2010/main" val="871491385"/>
              </p:ext>
            </p:extLst>
          </p:nvPr>
        </p:nvGraphicFramePr>
        <p:xfrm>
          <a:off x="7615123" y="4018601"/>
          <a:ext cx="2730500" cy="895350"/>
        </p:xfrm>
        <a:graphic>
          <a:graphicData uri="http://schemas.openxmlformats.org/presentationml/2006/ole">
            <mc:AlternateContent xmlns:mc="http://schemas.openxmlformats.org/markup-compatibility/2006">
              <mc:Choice xmlns:v="urn:schemas-microsoft-com:vml" Requires="v">
                <p:oleObj spid="_x0000_s80061" name="Equation" r:id="rId17" imgW="1104840" imgH="393480" progId="Equation.DSMT4">
                  <p:embed/>
                </p:oleObj>
              </mc:Choice>
              <mc:Fallback>
                <p:oleObj name="Equation" r:id="rId17" imgW="1104840" imgH="393480" progId="Equation.DSMT4">
                  <p:embed/>
                  <p:pic>
                    <p:nvPicPr>
                      <p:cNvPr id="34823" name="Object 7"/>
                      <p:cNvPicPr>
                        <a:picLocks noChangeAspect="1" noChangeArrowheads="1"/>
                      </p:cNvPicPr>
                      <p:nvPr/>
                    </p:nvPicPr>
                    <p:blipFill>
                      <a:blip r:embed="rId18"/>
                      <a:srcRect/>
                      <a:stretch>
                        <a:fillRect/>
                      </a:stretch>
                    </p:blipFill>
                    <p:spPr bwMode="auto">
                      <a:xfrm>
                        <a:off x="7615123" y="4018601"/>
                        <a:ext cx="27305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 name="Text Box 8"/>
          <p:cNvSpPr txBox="1">
            <a:spLocks noChangeArrowheads="1"/>
          </p:cNvSpPr>
          <p:nvPr/>
        </p:nvSpPr>
        <p:spPr bwMode="auto">
          <a:xfrm>
            <a:off x="10329369" y="4161577"/>
            <a:ext cx="1901825"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b="1" dirty="0">
                <a:solidFill>
                  <a:schemeClr val="tx1"/>
                </a:solidFill>
                <a:ea typeface="微软雅黑" panose="020B0503020204020204" pitchFamily="34" charset="-122"/>
                <a:cs typeface="+mn-ea"/>
                <a:sym typeface="Times New Roman" panose="02020603050405020304" pitchFamily="18" charset="0"/>
              </a:rPr>
              <a:t>（在</a:t>
            </a:r>
            <a:r>
              <a:rPr kumimoji="1" lang="en-US" altLang="zh-CN" b="1" dirty="0">
                <a:solidFill>
                  <a:schemeClr val="tx1"/>
                </a:solidFill>
                <a:ea typeface="微软雅黑" panose="020B0503020204020204" pitchFamily="34" charset="-122"/>
                <a:cs typeface="+mn-ea"/>
                <a:sym typeface="Times New Roman" panose="02020603050405020304" pitchFamily="18" charset="0"/>
              </a:rPr>
              <a:t>CD</a:t>
            </a:r>
            <a:r>
              <a:rPr kumimoji="1" lang="zh-CN" altLang="en-US" b="1" dirty="0">
                <a:solidFill>
                  <a:schemeClr val="tx1"/>
                </a:solidFill>
                <a:ea typeface="微软雅黑" panose="020B0503020204020204" pitchFamily="34" charset="-122"/>
                <a:cs typeface="+mn-ea"/>
                <a:sym typeface="Times New Roman" panose="02020603050405020304" pitchFamily="18" charset="0"/>
              </a:rPr>
              <a:t>段）</a:t>
            </a:r>
          </a:p>
        </p:txBody>
      </p:sp>
      <p:grpSp>
        <p:nvGrpSpPr>
          <p:cNvPr id="122" name="Group 17"/>
          <p:cNvGrpSpPr>
            <a:grpSpLocks/>
          </p:cNvGrpSpPr>
          <p:nvPr/>
        </p:nvGrpSpPr>
        <p:grpSpPr bwMode="auto">
          <a:xfrm>
            <a:off x="7615123" y="5058889"/>
            <a:ext cx="1979613" cy="681038"/>
            <a:chOff x="288" y="2499"/>
            <a:chExt cx="1247" cy="429"/>
          </a:xfrm>
        </p:grpSpPr>
        <p:sp>
          <p:nvSpPr>
            <p:cNvPr id="123" name="Text Box 10"/>
            <p:cNvSpPr txBox="1">
              <a:spLocks noChangeArrowheads="1"/>
            </p:cNvSpPr>
            <p:nvPr/>
          </p:nvSpPr>
          <p:spPr bwMode="auto">
            <a:xfrm>
              <a:off x="288" y="2499"/>
              <a:ext cx="1247"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en-US" altLang="zh-CN" sz="2800" b="1" dirty="0">
                  <a:solidFill>
                    <a:srgbClr val="1CADE4"/>
                  </a:solidFill>
                  <a:ea typeface="微软雅黑" panose="020B0503020204020204" pitchFamily="34" charset="-122"/>
                  <a:cs typeface="+mn-ea"/>
                  <a:sym typeface="Times New Roman" panose="02020603050405020304" pitchFamily="18" charset="0"/>
                </a:rPr>
                <a:t>5</a:t>
              </a:r>
              <a:r>
                <a:rPr kumimoji="1" lang="zh-CN" altLang="en-US" sz="2800" b="1" dirty="0">
                  <a:solidFill>
                    <a:srgbClr val="1CADE4"/>
                  </a:solidFill>
                  <a:ea typeface="微软雅黑" panose="020B0503020204020204" pitchFamily="34" charset="-122"/>
                  <a:cs typeface="+mn-ea"/>
                  <a:sym typeface="Times New Roman" panose="02020603050405020304" pitchFamily="18" charset="0"/>
                </a:rPr>
                <a:t>、求          </a:t>
              </a:r>
            </a:p>
          </p:txBody>
        </p:sp>
        <p:graphicFrame>
          <p:nvGraphicFramePr>
            <p:cNvPr id="124" name="Object 11"/>
            <p:cNvGraphicFramePr>
              <a:graphicFrameLocks noChangeAspect="1"/>
            </p:cNvGraphicFramePr>
            <p:nvPr>
              <p:extLst>
                <p:ext uri="{D42A27DB-BD31-4B8C-83A1-F6EECF244321}">
                  <p14:modId xmlns:p14="http://schemas.microsoft.com/office/powerpoint/2010/main" val="266574237"/>
                </p:ext>
              </p:extLst>
            </p:nvPr>
          </p:nvGraphicFramePr>
          <p:xfrm>
            <a:off x="920" y="2601"/>
            <a:ext cx="342" cy="327"/>
          </p:xfrm>
          <a:graphic>
            <a:graphicData uri="http://schemas.openxmlformats.org/presentationml/2006/ole">
              <mc:AlternateContent xmlns:mc="http://schemas.openxmlformats.org/markup-compatibility/2006">
                <mc:Choice xmlns:v="urn:schemas-microsoft-com:vml" Requires="v">
                  <p:oleObj spid="_x0000_s80062" name="Equation" r:id="rId19" imgW="266400" imgH="228600" progId="Equation.DSMT4">
                    <p:embed/>
                  </p:oleObj>
                </mc:Choice>
                <mc:Fallback>
                  <p:oleObj name="Equation" r:id="rId19" imgW="266400" imgH="228600" progId="Equation.DSMT4">
                    <p:embed/>
                    <p:pic>
                      <p:nvPicPr>
                        <p:cNvPr id="16390" name="Object 11"/>
                        <p:cNvPicPr>
                          <a:picLocks noChangeAspect="1" noChangeArrowheads="1"/>
                        </p:cNvPicPr>
                        <p:nvPr/>
                      </p:nvPicPr>
                      <p:blipFill>
                        <a:blip r:embed="rId20"/>
                        <a:srcRect/>
                        <a:stretch>
                          <a:fillRect/>
                        </a:stretch>
                      </p:blipFill>
                      <p:spPr bwMode="auto">
                        <a:xfrm>
                          <a:off x="920" y="2601"/>
                          <a:ext cx="342"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25" name="Object 13"/>
          <p:cNvGraphicFramePr>
            <a:graphicFrameLocks noChangeAspect="1"/>
          </p:cNvGraphicFramePr>
          <p:nvPr>
            <p:extLst>
              <p:ext uri="{D42A27DB-BD31-4B8C-83A1-F6EECF244321}">
                <p14:modId xmlns:p14="http://schemas.microsoft.com/office/powerpoint/2010/main" val="3193291975"/>
              </p:ext>
            </p:extLst>
          </p:nvPr>
        </p:nvGraphicFramePr>
        <p:xfrm>
          <a:off x="7615123" y="5892638"/>
          <a:ext cx="2760662" cy="896937"/>
        </p:xfrm>
        <a:graphic>
          <a:graphicData uri="http://schemas.openxmlformats.org/presentationml/2006/ole">
            <mc:AlternateContent xmlns:mc="http://schemas.openxmlformats.org/markup-compatibility/2006">
              <mc:Choice xmlns:v="urn:schemas-microsoft-com:vml" Requires="v">
                <p:oleObj spid="_x0000_s80063" name="Equation" r:id="rId21" imgW="1117440" imgH="393480" progId="Equation.DSMT4">
                  <p:embed/>
                </p:oleObj>
              </mc:Choice>
              <mc:Fallback>
                <p:oleObj name="Equation" r:id="rId21" imgW="1117440" imgH="393480" progId="Equation.DSMT4">
                  <p:embed/>
                  <p:pic>
                    <p:nvPicPr>
                      <p:cNvPr id="34829" name="Object 13"/>
                      <p:cNvPicPr>
                        <a:picLocks noChangeAspect="1" noChangeArrowheads="1"/>
                      </p:cNvPicPr>
                      <p:nvPr/>
                    </p:nvPicPr>
                    <p:blipFill>
                      <a:blip r:embed="rId22"/>
                      <a:srcRect/>
                      <a:stretch>
                        <a:fillRect/>
                      </a:stretch>
                    </p:blipFill>
                    <p:spPr bwMode="auto">
                      <a:xfrm>
                        <a:off x="7615123" y="5892638"/>
                        <a:ext cx="2760662"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 name="Text Box 14"/>
          <p:cNvSpPr txBox="1">
            <a:spLocks noChangeArrowheads="1"/>
          </p:cNvSpPr>
          <p:nvPr/>
        </p:nvSpPr>
        <p:spPr bwMode="auto">
          <a:xfrm>
            <a:off x="10426534" y="5864053"/>
            <a:ext cx="2292036" cy="90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sz="2000" b="1" dirty="0">
                <a:solidFill>
                  <a:schemeClr val="tx1"/>
                </a:solidFill>
                <a:ea typeface="微软雅黑" panose="020B0503020204020204" pitchFamily="34" charset="-122"/>
                <a:cs typeface="+mn-ea"/>
                <a:sym typeface="Times New Roman" panose="02020603050405020304" pitchFamily="18" charset="0"/>
              </a:rPr>
              <a:t>（在</a:t>
            </a:r>
            <a:r>
              <a:rPr kumimoji="1" lang="en-US" altLang="zh-CN" sz="2000" b="1" dirty="0">
                <a:solidFill>
                  <a:schemeClr val="tx1"/>
                </a:solidFill>
                <a:ea typeface="微软雅黑" panose="020B0503020204020204" pitchFamily="34" charset="-122"/>
                <a:cs typeface="+mn-ea"/>
                <a:sym typeface="Times New Roman" panose="02020603050405020304" pitchFamily="18" charset="0"/>
              </a:rPr>
              <a:t>CD</a:t>
            </a:r>
            <a:r>
              <a:rPr kumimoji="1" lang="zh-CN" altLang="en-US" sz="2000" b="1" dirty="0">
                <a:solidFill>
                  <a:schemeClr val="tx1"/>
                </a:solidFill>
                <a:ea typeface="微软雅黑" panose="020B0503020204020204" pitchFamily="34" charset="-122"/>
                <a:cs typeface="+mn-ea"/>
                <a:sym typeface="Times New Roman" panose="02020603050405020304" pitchFamily="18" charset="0"/>
              </a:rPr>
              <a:t>段与杆</a:t>
            </a:r>
            <a:r>
              <a:rPr kumimoji="1" lang="zh-CN" altLang="en-US" sz="2000" b="1" dirty="0" smtClean="0">
                <a:solidFill>
                  <a:schemeClr val="tx1"/>
                </a:solidFill>
                <a:ea typeface="微软雅黑" panose="020B0503020204020204" pitchFamily="34" charset="-122"/>
                <a:cs typeface="+mn-ea"/>
                <a:sym typeface="Times New Roman" panose="02020603050405020304" pitchFamily="18" charset="0"/>
              </a:rPr>
              <a:t>轴成</a:t>
            </a:r>
            <a:r>
              <a:rPr kumimoji="1" lang="en-US" altLang="zh-CN" sz="2000" b="1" dirty="0">
                <a:solidFill>
                  <a:schemeClr val="tx1"/>
                </a:solidFill>
                <a:ea typeface="微软雅黑" panose="020B0503020204020204" pitchFamily="34" charset="-122"/>
                <a:cs typeface="+mn-ea"/>
                <a:sym typeface="Times New Roman" panose="02020603050405020304" pitchFamily="18" charset="0"/>
              </a:rPr>
              <a:t>45°</a:t>
            </a:r>
            <a:r>
              <a:rPr kumimoji="1" lang="zh-CN" altLang="en-US" sz="2000" b="1" dirty="0">
                <a:solidFill>
                  <a:schemeClr val="tx1"/>
                </a:solidFill>
                <a:ea typeface="微软雅黑" panose="020B0503020204020204" pitchFamily="34" charset="-122"/>
                <a:cs typeface="+mn-ea"/>
                <a:sym typeface="Times New Roman" panose="02020603050405020304" pitchFamily="18" charset="0"/>
              </a:rPr>
              <a:t>的斜面上）</a:t>
            </a: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3"/>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15944041"/>
      </p:ext>
    </p:extLst>
  </p:cSld>
  <p:clrMapOvr>
    <a:masterClrMapping/>
  </p:clrMapOvr>
  <mc:AlternateContent xmlns:mc="http://schemas.openxmlformats.org/markup-compatibility/2006" xmlns:p14="http://schemas.microsoft.com/office/powerpoint/2010/main">
    <mc:Choice Requires="p14">
      <p:transition p14:dur="0" advTm="10580"/>
    </mc:Choice>
    <mc:Fallback xmlns="">
      <p:transition advTm="10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aphicFrame>
        <p:nvGraphicFramePr>
          <p:cNvPr id="2" name="对象 1"/>
          <p:cNvGraphicFramePr>
            <a:graphicFrameLocks noChangeAspect="1"/>
          </p:cNvGraphicFramePr>
          <p:nvPr>
            <p:extLst>
              <p:ext uri="{D42A27DB-BD31-4B8C-83A1-F6EECF244321}">
                <p14:modId xmlns:p14="http://schemas.microsoft.com/office/powerpoint/2010/main" val="1175810789"/>
              </p:ext>
            </p:extLst>
          </p:nvPr>
        </p:nvGraphicFramePr>
        <p:xfrm>
          <a:off x="906254" y="4034886"/>
          <a:ext cx="7129463" cy="1125537"/>
        </p:xfrm>
        <a:graphic>
          <a:graphicData uri="http://schemas.openxmlformats.org/presentationml/2006/ole">
            <mc:AlternateContent xmlns:mc="http://schemas.openxmlformats.org/markup-compatibility/2006">
              <mc:Choice xmlns:v="urn:schemas-microsoft-com:vml" Requires="v">
                <p:oleObj spid="_x0000_s23056" name="Equation" r:id="rId7" imgW="2654280" imgH="419040" progId="Equation.DSMT4">
                  <p:embed/>
                </p:oleObj>
              </mc:Choice>
              <mc:Fallback>
                <p:oleObj name="Equation" r:id="rId7" imgW="2654280" imgH="419040" progId="Equation.DSMT4">
                  <p:embed/>
                  <p:pic>
                    <p:nvPicPr>
                      <p:cNvPr id="0" name=""/>
                      <p:cNvPicPr/>
                      <p:nvPr/>
                    </p:nvPicPr>
                    <p:blipFill>
                      <a:blip r:embed="rId8"/>
                      <a:stretch>
                        <a:fillRect/>
                      </a:stretch>
                    </p:blipFill>
                    <p:spPr>
                      <a:xfrm>
                        <a:off x="906254" y="4034886"/>
                        <a:ext cx="7129463" cy="1125537"/>
                      </a:xfrm>
                      <a:prstGeom prst="rect">
                        <a:avLst/>
                      </a:prstGeom>
                    </p:spPr>
                  </p:pic>
                </p:oleObj>
              </mc:Fallback>
            </mc:AlternateContent>
          </a:graphicData>
        </a:graphic>
      </p:graphicFrame>
      <p:grpSp>
        <p:nvGrpSpPr>
          <p:cNvPr id="8" name="组合 7"/>
          <p:cNvGrpSpPr/>
          <p:nvPr/>
        </p:nvGrpSpPr>
        <p:grpSpPr>
          <a:xfrm>
            <a:off x="695910" y="940500"/>
            <a:ext cx="5562600" cy="2057400"/>
            <a:chOff x="6830714" y="4085555"/>
            <a:chExt cx="5562600" cy="2057400"/>
          </a:xfrm>
        </p:grpSpPr>
        <p:grpSp>
          <p:nvGrpSpPr>
            <p:cNvPr id="9" name="Group 63"/>
            <p:cNvGrpSpPr>
              <a:grpSpLocks/>
            </p:cNvGrpSpPr>
            <p:nvPr/>
          </p:nvGrpSpPr>
          <p:grpSpPr bwMode="auto">
            <a:xfrm>
              <a:off x="6830714" y="4085555"/>
              <a:ext cx="5562600" cy="1676400"/>
              <a:chOff x="960" y="1872"/>
              <a:chExt cx="3504" cy="1056"/>
            </a:xfrm>
          </p:grpSpPr>
          <p:grpSp>
            <p:nvGrpSpPr>
              <p:cNvPr id="25" name="Group 35"/>
              <p:cNvGrpSpPr>
                <a:grpSpLocks/>
              </p:cNvGrpSpPr>
              <p:nvPr/>
            </p:nvGrpSpPr>
            <p:grpSpPr bwMode="auto">
              <a:xfrm>
                <a:off x="960" y="2064"/>
                <a:ext cx="3264" cy="864"/>
                <a:chOff x="960" y="2064"/>
                <a:chExt cx="3264" cy="864"/>
              </a:xfrm>
            </p:grpSpPr>
            <p:sp>
              <p:nvSpPr>
                <p:cNvPr id="39" name="Rectangle 28"/>
                <p:cNvSpPr>
                  <a:spLocks noChangeArrowheads="1"/>
                </p:cNvSpPr>
                <p:nvPr/>
              </p:nvSpPr>
              <p:spPr bwMode="auto">
                <a:xfrm>
                  <a:off x="1152" y="2256"/>
                  <a:ext cx="1680" cy="528"/>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pSp>
              <p:nvGrpSpPr>
                <p:cNvPr id="40" name="Group 7"/>
                <p:cNvGrpSpPr>
                  <a:grpSpLocks/>
                </p:cNvGrpSpPr>
                <p:nvPr/>
              </p:nvGrpSpPr>
              <p:grpSpPr bwMode="auto">
                <a:xfrm>
                  <a:off x="1104" y="2064"/>
                  <a:ext cx="48" cy="864"/>
                  <a:chOff x="816" y="1152"/>
                  <a:chExt cx="96" cy="528"/>
                </a:xfrm>
              </p:grpSpPr>
              <p:sp>
                <p:nvSpPr>
                  <p:cNvPr id="43" name="Line 8"/>
                  <p:cNvSpPr>
                    <a:spLocks noChangeShapeType="1"/>
                  </p:cNvSpPr>
                  <p:nvPr/>
                </p:nvSpPr>
                <p:spPr bwMode="auto">
                  <a:xfrm>
                    <a:off x="912" y="1152"/>
                    <a:ext cx="0" cy="528"/>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4" name="Line 9"/>
                  <p:cNvSpPr>
                    <a:spLocks noChangeShapeType="1"/>
                  </p:cNvSpPr>
                  <p:nvPr/>
                </p:nvSpPr>
                <p:spPr bwMode="auto">
                  <a:xfrm flipH="1">
                    <a:off x="816" y="1200"/>
                    <a:ext cx="96" cy="192"/>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5" name="Line 10"/>
                  <p:cNvSpPr>
                    <a:spLocks noChangeShapeType="1"/>
                  </p:cNvSpPr>
                  <p:nvPr/>
                </p:nvSpPr>
                <p:spPr bwMode="auto">
                  <a:xfrm flipH="1">
                    <a:off x="816" y="1344"/>
                    <a:ext cx="96" cy="192"/>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6" name="Line 11"/>
                  <p:cNvSpPr>
                    <a:spLocks noChangeShapeType="1"/>
                  </p:cNvSpPr>
                  <p:nvPr/>
                </p:nvSpPr>
                <p:spPr bwMode="auto">
                  <a:xfrm flipH="1">
                    <a:off x="816" y="1536"/>
                    <a:ext cx="96" cy="96"/>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41" name="Rectangle 34"/>
                <p:cNvSpPr>
                  <a:spLocks noChangeArrowheads="1"/>
                </p:cNvSpPr>
                <p:nvPr/>
              </p:nvSpPr>
              <p:spPr bwMode="auto">
                <a:xfrm>
                  <a:off x="2832" y="2352"/>
                  <a:ext cx="1200" cy="336"/>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42" name="Line 29"/>
                <p:cNvSpPr>
                  <a:spLocks noChangeShapeType="1"/>
                </p:cNvSpPr>
                <p:nvPr/>
              </p:nvSpPr>
              <p:spPr bwMode="auto">
                <a:xfrm>
                  <a:off x="960" y="2491"/>
                  <a:ext cx="326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26" name="Text Box 36"/>
              <p:cNvSpPr txBox="1">
                <a:spLocks noChangeArrowheads="1"/>
              </p:cNvSpPr>
              <p:nvPr/>
            </p:nvSpPr>
            <p:spPr bwMode="auto">
              <a:xfrm>
                <a:off x="960" y="1920"/>
                <a:ext cx="26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O</a:t>
                </a:r>
              </a:p>
            </p:txBody>
          </p:sp>
          <p:sp>
            <p:nvSpPr>
              <p:cNvPr id="27" name="Line 47"/>
              <p:cNvSpPr>
                <a:spLocks noChangeShapeType="1"/>
              </p:cNvSpPr>
              <p:nvPr/>
            </p:nvSpPr>
            <p:spPr bwMode="auto">
              <a:xfrm flipH="1">
                <a:off x="2400" y="2496"/>
                <a:ext cx="432" cy="0"/>
              </a:xfrm>
              <a:prstGeom prst="line">
                <a:avLst/>
              </a:prstGeom>
              <a:noFill/>
              <a:ln w="34925">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8" name="Text Box 48"/>
              <p:cNvSpPr txBox="1">
                <a:spLocks noChangeArrowheads="1"/>
              </p:cNvSpPr>
              <p:nvPr/>
            </p:nvSpPr>
            <p:spPr bwMode="auto">
              <a:xfrm>
                <a:off x="2544" y="2208"/>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3F</a:t>
                </a:r>
              </a:p>
            </p:txBody>
          </p:sp>
          <p:sp>
            <p:nvSpPr>
              <p:cNvPr id="29" name="Line 53"/>
              <p:cNvSpPr>
                <a:spLocks noChangeShapeType="1"/>
              </p:cNvSpPr>
              <p:nvPr/>
            </p:nvSpPr>
            <p:spPr bwMode="auto">
              <a:xfrm>
                <a:off x="2016" y="2256"/>
                <a:ext cx="0" cy="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30" name="Group 54"/>
              <p:cNvGrpSpPr>
                <a:grpSpLocks/>
              </p:cNvGrpSpPr>
              <p:nvPr/>
            </p:nvGrpSpPr>
            <p:grpSpPr bwMode="auto">
              <a:xfrm>
                <a:off x="1584" y="2208"/>
                <a:ext cx="432" cy="288"/>
                <a:chOff x="1536" y="1440"/>
                <a:chExt cx="432" cy="288"/>
              </a:xfrm>
            </p:grpSpPr>
            <p:sp>
              <p:nvSpPr>
                <p:cNvPr id="37" name="Line 55"/>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8" name="Text Box 56"/>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4F</a:t>
                  </a:r>
                </a:p>
              </p:txBody>
            </p:sp>
          </p:grpSp>
          <p:grpSp>
            <p:nvGrpSpPr>
              <p:cNvPr id="31" name="Group 57"/>
              <p:cNvGrpSpPr>
                <a:grpSpLocks/>
              </p:cNvGrpSpPr>
              <p:nvPr/>
            </p:nvGrpSpPr>
            <p:grpSpPr bwMode="auto">
              <a:xfrm>
                <a:off x="4032" y="2208"/>
                <a:ext cx="432" cy="288"/>
                <a:chOff x="1536" y="1440"/>
                <a:chExt cx="432" cy="288"/>
              </a:xfrm>
            </p:grpSpPr>
            <p:sp>
              <p:nvSpPr>
                <p:cNvPr id="35" name="Line 58"/>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6" name="Text Box 59"/>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2F</a:t>
                  </a:r>
                </a:p>
              </p:txBody>
            </p:sp>
          </p:grpSp>
          <p:sp>
            <p:nvSpPr>
              <p:cNvPr id="32" name="Text Box 60"/>
              <p:cNvSpPr txBox="1">
                <a:spLocks noChangeArrowheads="1"/>
              </p:cNvSpPr>
              <p:nvPr/>
            </p:nvSpPr>
            <p:spPr bwMode="auto">
              <a:xfrm>
                <a:off x="1862" y="1872"/>
                <a:ext cx="24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B</a:t>
                </a:r>
              </a:p>
            </p:txBody>
          </p:sp>
          <p:sp>
            <p:nvSpPr>
              <p:cNvPr id="33" name="Text Box 61"/>
              <p:cNvSpPr txBox="1">
                <a:spLocks noChangeArrowheads="1"/>
              </p:cNvSpPr>
              <p:nvPr/>
            </p:nvSpPr>
            <p:spPr bwMode="auto">
              <a:xfrm>
                <a:off x="2640" y="1872"/>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C</a:t>
                </a:r>
              </a:p>
            </p:txBody>
          </p:sp>
          <p:sp>
            <p:nvSpPr>
              <p:cNvPr id="34" name="Text Box 62"/>
              <p:cNvSpPr txBox="1">
                <a:spLocks noChangeArrowheads="1"/>
              </p:cNvSpPr>
              <p:nvPr/>
            </p:nvSpPr>
            <p:spPr bwMode="auto">
              <a:xfrm>
                <a:off x="3888" y="1920"/>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D</a:t>
                </a:r>
              </a:p>
            </p:txBody>
          </p:sp>
        </p:grpSp>
        <p:grpSp>
          <p:nvGrpSpPr>
            <p:cNvPr id="11" name="Group 67"/>
            <p:cNvGrpSpPr>
              <a:grpSpLocks/>
            </p:cNvGrpSpPr>
            <p:nvPr/>
          </p:nvGrpSpPr>
          <p:grpSpPr bwMode="auto">
            <a:xfrm>
              <a:off x="8888114" y="4542755"/>
              <a:ext cx="320675" cy="1600200"/>
              <a:chOff x="1344" y="1344"/>
              <a:chExt cx="202" cy="1008"/>
            </a:xfrm>
          </p:grpSpPr>
          <p:sp>
            <p:nvSpPr>
              <p:cNvPr id="23" name="Line 68"/>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 name="Text Box 69"/>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endParaRPr lang="en-US" altLang="zh-CN" sz="2400" b="1">
                  <a:ea typeface="微软雅黑" panose="020B0503020204020204" pitchFamily="34" charset="-122"/>
                  <a:cs typeface="+mn-ea"/>
                  <a:sym typeface="Times New Roman" panose="02020603050405020304" pitchFamily="18" charset="0"/>
                </a:endParaRPr>
              </a:p>
            </p:txBody>
          </p:sp>
        </p:grpSp>
        <p:sp>
          <p:nvSpPr>
            <p:cNvPr id="12" name="Text Box 70"/>
            <p:cNvSpPr txBox="1">
              <a:spLocks noChangeArrowheads="1"/>
            </p:cNvSpPr>
            <p:nvPr/>
          </p:nvSpPr>
          <p:spPr bwMode="auto">
            <a:xfrm>
              <a:off x="9192914" y="41617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p>
          </p:txBody>
        </p:sp>
        <p:grpSp>
          <p:nvGrpSpPr>
            <p:cNvPr id="13" name="Group 71"/>
            <p:cNvGrpSpPr>
              <a:grpSpLocks/>
            </p:cNvGrpSpPr>
            <p:nvPr/>
          </p:nvGrpSpPr>
          <p:grpSpPr bwMode="auto">
            <a:xfrm>
              <a:off x="7516514" y="4237955"/>
              <a:ext cx="488950" cy="1828800"/>
              <a:chOff x="1536" y="768"/>
              <a:chExt cx="308" cy="1152"/>
            </a:xfrm>
          </p:grpSpPr>
          <p:grpSp>
            <p:nvGrpSpPr>
              <p:cNvPr id="19" name="Group 72"/>
              <p:cNvGrpSpPr>
                <a:grpSpLocks/>
              </p:cNvGrpSpPr>
              <p:nvPr/>
            </p:nvGrpSpPr>
            <p:grpSpPr bwMode="auto">
              <a:xfrm>
                <a:off x="1536" y="912"/>
                <a:ext cx="202" cy="1008"/>
                <a:chOff x="1344" y="1344"/>
                <a:chExt cx="202" cy="1008"/>
              </a:xfrm>
            </p:grpSpPr>
            <p:sp>
              <p:nvSpPr>
                <p:cNvPr id="21" name="Line 73"/>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2" name="Text Box 74"/>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sp>
            <p:nvSpPr>
              <p:cNvPr id="20" name="Text Box 75"/>
              <p:cNvSpPr txBox="1">
                <a:spLocks noChangeArrowheads="1"/>
              </p:cNvSpPr>
              <p:nvPr/>
            </p:nvSpPr>
            <p:spPr bwMode="auto">
              <a:xfrm>
                <a:off x="1632"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grpSp>
          <p:nvGrpSpPr>
            <p:cNvPr id="14" name="Group 76"/>
            <p:cNvGrpSpPr>
              <a:grpSpLocks/>
            </p:cNvGrpSpPr>
            <p:nvPr/>
          </p:nvGrpSpPr>
          <p:grpSpPr bwMode="auto">
            <a:xfrm>
              <a:off x="10793114" y="4161755"/>
              <a:ext cx="488950" cy="1876426"/>
              <a:chOff x="3504" y="768"/>
              <a:chExt cx="308" cy="1182"/>
            </a:xfrm>
          </p:grpSpPr>
          <p:grpSp>
            <p:nvGrpSpPr>
              <p:cNvPr id="15" name="Group 77"/>
              <p:cNvGrpSpPr>
                <a:grpSpLocks/>
              </p:cNvGrpSpPr>
              <p:nvPr/>
            </p:nvGrpSpPr>
            <p:grpSpPr bwMode="auto">
              <a:xfrm>
                <a:off x="3504" y="1008"/>
                <a:ext cx="192" cy="942"/>
                <a:chOff x="1344" y="1344"/>
                <a:chExt cx="202" cy="1041"/>
              </a:xfrm>
            </p:grpSpPr>
            <p:sp>
              <p:nvSpPr>
                <p:cNvPr id="17" name="Line 78"/>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8" name="Text Box 79"/>
                <p:cNvSpPr txBox="1">
                  <a:spLocks noChangeArrowheads="1"/>
                </p:cNvSpPr>
                <p:nvPr/>
              </p:nvSpPr>
              <p:spPr bwMode="auto">
                <a:xfrm>
                  <a:off x="1344" y="2064"/>
                  <a:ext cx="20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sp>
            <p:nvSpPr>
              <p:cNvPr id="16" name="Text Box 80"/>
              <p:cNvSpPr txBox="1">
                <a:spLocks noChangeArrowheads="1"/>
              </p:cNvSpPr>
              <p:nvPr/>
            </p:nvSpPr>
            <p:spPr bwMode="auto">
              <a:xfrm>
                <a:off x="3600"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grpSp>
      <p:sp>
        <p:nvSpPr>
          <p:cNvPr id="3" name="文本框 2"/>
          <p:cNvSpPr txBox="1"/>
          <p:nvPr/>
        </p:nvSpPr>
        <p:spPr>
          <a:xfrm>
            <a:off x="906254" y="3328293"/>
            <a:ext cx="2167731" cy="523220"/>
          </a:xfrm>
          <a:prstGeom prst="rect">
            <a:avLst/>
          </a:prstGeom>
          <a:noFill/>
        </p:spPr>
        <p:txBody>
          <a:bodyPr wrap="square" rtlCol="0">
            <a:spAutoFit/>
          </a:bodyPr>
          <a:lstStyle/>
          <a:p>
            <a:r>
              <a:rPr lang="en-US" altLang="zh-CN" sz="2800" dirty="0" smtClean="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6</a:t>
            </a:r>
            <a:r>
              <a:rPr lang="zh-CN" altLang="en-US" sz="2800" dirty="0" smtClean="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、强度校核</a:t>
            </a:r>
            <a:endPar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22595325"/>
              </p:ext>
            </p:extLst>
          </p:nvPr>
        </p:nvGraphicFramePr>
        <p:xfrm>
          <a:off x="906254" y="5405351"/>
          <a:ext cx="5242849" cy="663652"/>
        </p:xfrm>
        <a:graphic>
          <a:graphicData uri="http://schemas.openxmlformats.org/presentationml/2006/ole">
            <mc:AlternateContent xmlns:mc="http://schemas.openxmlformats.org/markup-compatibility/2006">
              <mc:Choice xmlns:v="urn:schemas-microsoft-com:vml" Requires="v">
                <p:oleObj spid="_x0000_s23057" name="Equation" r:id="rId9" imgW="2006280" imgH="253800" progId="Equation.DSMT4">
                  <p:embed/>
                </p:oleObj>
              </mc:Choice>
              <mc:Fallback>
                <p:oleObj name="Equation" r:id="rId9" imgW="2006280" imgH="253800" progId="Equation.DSMT4">
                  <p:embed/>
                  <p:pic>
                    <p:nvPicPr>
                      <p:cNvPr id="0" name=""/>
                      <p:cNvPicPr/>
                      <p:nvPr/>
                    </p:nvPicPr>
                    <p:blipFill>
                      <a:blip r:embed="rId10"/>
                      <a:stretch>
                        <a:fillRect/>
                      </a:stretch>
                    </p:blipFill>
                    <p:spPr>
                      <a:xfrm>
                        <a:off x="906254" y="5405351"/>
                        <a:ext cx="5242849" cy="663652"/>
                      </a:xfrm>
                      <a:prstGeom prst="rect">
                        <a:avLst/>
                      </a:prstGeom>
                    </p:spPr>
                  </p:pic>
                </p:oleObj>
              </mc:Fallback>
            </mc:AlternateContent>
          </a:graphicData>
        </a:graphic>
      </p:graphicFrame>
      <p:sp>
        <p:nvSpPr>
          <p:cNvPr id="50" name="文本框 49"/>
          <p:cNvSpPr txBox="1"/>
          <p:nvPr/>
        </p:nvSpPr>
        <p:spPr>
          <a:xfrm>
            <a:off x="945544" y="6313931"/>
            <a:ext cx="5771863" cy="523220"/>
          </a:xfrm>
          <a:prstGeom prst="rect">
            <a:avLst/>
          </a:prstGeom>
          <a:noFill/>
        </p:spPr>
        <p:txBody>
          <a:bodyPr wrap="square" rtlCol="0">
            <a:spAutoFit/>
          </a:bodyPr>
          <a:lstStyle/>
          <a:p>
            <a:r>
              <a:rPr lang="zh-CN" altLang="en-US" sz="2800" dirty="0" smtClean="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此杆满足强度要求，能够正常工作</a:t>
            </a:r>
            <a:endPar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887236754"/>
      </p:ext>
    </p:extLst>
  </p:cSld>
  <p:clrMapOvr>
    <a:masterClrMapping/>
  </p:clrMapOvr>
  <mc:AlternateContent xmlns:mc="http://schemas.openxmlformats.org/markup-compatibility/2006" xmlns:p14="http://schemas.microsoft.com/office/powerpoint/2010/main">
    <mc:Choice Requires="p14">
      <p:transition p14:dur="0" advTm="11179"/>
    </mc:Choice>
    <mc:Fallback xmlns="">
      <p:transition advTm="11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Text Box 3"/>
          <p:cNvSpPr txBox="1">
            <a:spLocks noChangeArrowheads="1"/>
          </p:cNvSpPr>
          <p:nvPr/>
        </p:nvSpPr>
        <p:spPr bwMode="auto">
          <a:xfrm>
            <a:off x="255510" y="3573749"/>
            <a:ext cx="3724096"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en-US" altLang="zh-CN" b="1" dirty="0">
                <a:solidFill>
                  <a:srgbClr val="FFC000"/>
                </a:solidFill>
                <a:ea typeface="微软雅黑" panose="020B0503020204020204" pitchFamily="34" charset="-122"/>
                <a:cs typeface="+mn-ea"/>
                <a:sym typeface="Times New Roman" panose="02020603050405020304" pitchFamily="18" charset="0"/>
              </a:rPr>
              <a:t>1</a:t>
            </a:r>
            <a:r>
              <a:rPr kumimoji="1" lang="zh-CN" altLang="en-US" b="1" dirty="0">
                <a:solidFill>
                  <a:srgbClr val="FFC000"/>
                </a:solidFill>
                <a:ea typeface="微软雅黑" panose="020B0503020204020204" pitchFamily="34" charset="-122"/>
                <a:cs typeface="+mn-ea"/>
                <a:sym typeface="Times New Roman" panose="02020603050405020304" pitchFamily="18" charset="0"/>
              </a:rPr>
              <a:t>、轴向伸长（纵向变形）</a:t>
            </a:r>
          </a:p>
        </p:txBody>
      </p:sp>
      <p:sp>
        <p:nvSpPr>
          <p:cNvPr id="28" name="Rectangle 41"/>
          <p:cNvSpPr>
            <a:spLocks noChangeArrowheads="1"/>
          </p:cNvSpPr>
          <p:nvPr/>
        </p:nvSpPr>
        <p:spPr bwMode="auto">
          <a:xfrm>
            <a:off x="321856" y="4157365"/>
            <a:ext cx="2339102"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dirty="0">
                <a:solidFill>
                  <a:schemeClr val="tx1"/>
                </a:solidFill>
                <a:ea typeface="微软雅黑" panose="020B0503020204020204" pitchFamily="34" charset="-122"/>
                <a:cs typeface="+mn-ea"/>
                <a:sym typeface="Times New Roman" panose="02020603050405020304" pitchFamily="18" charset="0"/>
              </a:rPr>
              <a:t>纵向的绝对变形</a:t>
            </a:r>
          </a:p>
        </p:txBody>
      </p:sp>
      <p:graphicFrame>
        <p:nvGraphicFramePr>
          <p:cNvPr id="29" name="Object 3"/>
          <p:cNvGraphicFramePr>
            <a:graphicFrameLocks noChangeAspect="1"/>
          </p:cNvGraphicFramePr>
          <p:nvPr>
            <p:extLst>
              <p:ext uri="{D42A27DB-BD31-4B8C-83A1-F6EECF244321}">
                <p14:modId xmlns:p14="http://schemas.microsoft.com/office/powerpoint/2010/main" val="1786255929"/>
              </p:ext>
            </p:extLst>
          </p:nvPr>
        </p:nvGraphicFramePr>
        <p:xfrm>
          <a:off x="3386312" y="4215974"/>
          <a:ext cx="1706563" cy="512762"/>
        </p:xfrm>
        <a:graphic>
          <a:graphicData uri="http://schemas.openxmlformats.org/presentationml/2006/ole">
            <mc:AlternateContent xmlns:mc="http://schemas.openxmlformats.org/markup-compatibility/2006">
              <mc:Choice xmlns:v="urn:schemas-microsoft-com:vml" Requires="v">
                <p:oleObj spid="_x0000_s53245" name="Equation" r:id="rId7" imgW="609480" imgH="228600" progId="Equation.DSMT4">
                  <p:embed/>
                </p:oleObj>
              </mc:Choice>
              <mc:Fallback>
                <p:oleObj name="Equation" r:id="rId7" imgW="609480" imgH="228600" progId="Equation.DSMT4">
                  <p:embed/>
                  <p:pic>
                    <p:nvPicPr>
                      <p:cNvPr id="204803" name="Object 3"/>
                      <p:cNvPicPr>
                        <a:picLocks noChangeAspect="1" noChangeArrowheads="1"/>
                      </p:cNvPicPr>
                      <p:nvPr/>
                    </p:nvPicPr>
                    <p:blipFill>
                      <a:blip r:embed="rId8"/>
                      <a:srcRect/>
                      <a:stretch>
                        <a:fillRect/>
                      </a:stretch>
                    </p:blipFill>
                    <p:spPr bwMode="auto">
                      <a:xfrm>
                        <a:off x="3386312" y="4215974"/>
                        <a:ext cx="1706563"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Rectangle 43"/>
          <p:cNvSpPr>
            <a:spLocks noChangeArrowheads="1"/>
          </p:cNvSpPr>
          <p:nvPr/>
        </p:nvSpPr>
        <p:spPr bwMode="auto">
          <a:xfrm>
            <a:off x="321856" y="4795614"/>
            <a:ext cx="4493538"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dirty="0">
                <a:solidFill>
                  <a:schemeClr val="tx1"/>
                </a:solidFill>
                <a:ea typeface="微软雅黑" panose="020B0503020204020204" pitchFamily="34" charset="-122"/>
                <a:cs typeface="+mn-ea"/>
                <a:sym typeface="Times New Roman" panose="02020603050405020304" pitchFamily="18" charset="0"/>
              </a:rPr>
              <a:t>纵向的相对变形（轴向线变形）</a:t>
            </a:r>
          </a:p>
        </p:txBody>
      </p:sp>
      <p:graphicFrame>
        <p:nvGraphicFramePr>
          <p:cNvPr id="31" name="Object 4"/>
          <p:cNvGraphicFramePr>
            <a:graphicFrameLocks noChangeAspect="1"/>
          </p:cNvGraphicFramePr>
          <p:nvPr>
            <p:extLst>
              <p:ext uri="{D42A27DB-BD31-4B8C-83A1-F6EECF244321}">
                <p14:modId xmlns:p14="http://schemas.microsoft.com/office/powerpoint/2010/main" val="4135019318"/>
              </p:ext>
            </p:extLst>
          </p:nvPr>
        </p:nvGraphicFramePr>
        <p:xfrm>
          <a:off x="4738456" y="4679581"/>
          <a:ext cx="1243013" cy="885825"/>
        </p:xfrm>
        <a:graphic>
          <a:graphicData uri="http://schemas.openxmlformats.org/presentationml/2006/ole">
            <mc:AlternateContent xmlns:mc="http://schemas.openxmlformats.org/markup-compatibility/2006">
              <mc:Choice xmlns:v="urn:schemas-microsoft-com:vml" Requires="v">
                <p:oleObj spid="_x0000_s53246" name="Equation" r:id="rId9" imgW="444240" imgH="393480" progId="Equation.DSMT4">
                  <p:embed/>
                </p:oleObj>
              </mc:Choice>
              <mc:Fallback>
                <p:oleObj name="Equation" r:id="rId9" imgW="444240" imgH="393480" progId="Equation.DSMT4">
                  <p:embed/>
                  <p:pic>
                    <p:nvPicPr>
                      <p:cNvPr id="204804" name="Object 4"/>
                      <p:cNvPicPr>
                        <a:picLocks noChangeAspect="1" noChangeArrowheads="1"/>
                      </p:cNvPicPr>
                      <p:nvPr/>
                    </p:nvPicPr>
                    <p:blipFill>
                      <a:blip r:embed="rId10"/>
                      <a:srcRect/>
                      <a:stretch>
                        <a:fillRect/>
                      </a:stretch>
                    </p:blipFill>
                    <p:spPr bwMode="auto">
                      <a:xfrm>
                        <a:off x="4738456" y="4679581"/>
                        <a:ext cx="1243013"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组合 2"/>
          <p:cNvGrpSpPr/>
          <p:nvPr/>
        </p:nvGrpSpPr>
        <p:grpSpPr>
          <a:xfrm>
            <a:off x="2660035" y="721604"/>
            <a:ext cx="7010400" cy="2767012"/>
            <a:chOff x="931456" y="1372891"/>
            <a:chExt cx="7010400" cy="2767012"/>
          </a:xfrm>
        </p:grpSpPr>
        <p:grpSp>
          <p:nvGrpSpPr>
            <p:cNvPr id="8" name="Group 33"/>
            <p:cNvGrpSpPr>
              <a:grpSpLocks/>
            </p:cNvGrpSpPr>
            <p:nvPr/>
          </p:nvGrpSpPr>
          <p:grpSpPr bwMode="auto">
            <a:xfrm>
              <a:off x="1464856" y="2099965"/>
              <a:ext cx="4953000" cy="1447800"/>
              <a:chOff x="1104" y="2688"/>
              <a:chExt cx="3120" cy="912"/>
            </a:xfrm>
          </p:grpSpPr>
          <p:sp>
            <p:nvSpPr>
              <p:cNvPr id="9" name="Rectangle 4"/>
              <p:cNvSpPr>
                <a:spLocks noChangeArrowheads="1"/>
              </p:cNvSpPr>
              <p:nvPr/>
            </p:nvSpPr>
            <p:spPr bwMode="auto">
              <a:xfrm>
                <a:off x="1344" y="2688"/>
                <a:ext cx="2640" cy="432"/>
              </a:xfrm>
              <a:prstGeom prst="rect">
                <a:avLst/>
              </a:prstGeom>
              <a:solidFill>
                <a:srgbClr val="0070C0"/>
              </a:solidFill>
              <a:ln w="38100">
                <a:solidFill>
                  <a:srgbClr val="FFFFFF"/>
                </a:solidFill>
                <a:miter lim="800000"/>
                <a:headEnd type="none" w="sm" len="sm"/>
                <a:tailEnd type="none" w="sm" len="sm"/>
              </a:ln>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cs typeface="+mn-ea"/>
                  <a:sym typeface="Times New Roman" panose="02020603050405020304" pitchFamily="18" charset="0"/>
                </a:endParaRPr>
              </a:p>
            </p:txBody>
          </p:sp>
          <p:sp>
            <p:nvSpPr>
              <p:cNvPr id="11" name="Line 28"/>
              <p:cNvSpPr>
                <a:spLocks noChangeShapeType="1"/>
              </p:cNvSpPr>
              <p:nvPr/>
            </p:nvSpPr>
            <p:spPr bwMode="auto">
              <a:xfrm>
                <a:off x="1104" y="2880"/>
                <a:ext cx="3120" cy="0"/>
              </a:xfrm>
              <a:prstGeom prst="line">
                <a:avLst/>
              </a:prstGeom>
              <a:noFill/>
              <a:ln w="9525">
                <a:solidFill>
                  <a:srgbClr val="FFFFFF"/>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2" name="Line 29"/>
              <p:cNvSpPr>
                <a:spLocks noChangeShapeType="1"/>
              </p:cNvSpPr>
              <p:nvPr/>
            </p:nvSpPr>
            <p:spPr bwMode="auto">
              <a:xfrm>
                <a:off x="1344" y="3168"/>
                <a:ext cx="0" cy="4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3" name="Line 30"/>
              <p:cNvSpPr>
                <a:spLocks noChangeShapeType="1"/>
              </p:cNvSpPr>
              <p:nvPr/>
            </p:nvSpPr>
            <p:spPr bwMode="auto">
              <a:xfrm>
                <a:off x="3984" y="3168"/>
                <a:ext cx="0" cy="38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4" name="Line 31"/>
              <p:cNvSpPr>
                <a:spLocks noChangeShapeType="1"/>
              </p:cNvSpPr>
              <p:nvPr/>
            </p:nvSpPr>
            <p:spPr bwMode="auto">
              <a:xfrm>
                <a:off x="1344" y="3456"/>
                <a:ext cx="2640"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16" name="Group 8"/>
            <p:cNvGrpSpPr>
              <a:grpSpLocks/>
            </p:cNvGrpSpPr>
            <p:nvPr/>
          </p:nvGrpSpPr>
          <p:grpSpPr bwMode="auto">
            <a:xfrm>
              <a:off x="6036856" y="1930103"/>
              <a:ext cx="914400" cy="519112"/>
              <a:chOff x="3984" y="2313"/>
              <a:chExt cx="576" cy="327"/>
            </a:xfrm>
          </p:grpSpPr>
          <p:sp>
            <p:nvSpPr>
              <p:cNvPr id="17" name="AutoShape 9"/>
              <p:cNvSpPr>
                <a:spLocks noChangeArrowheads="1"/>
              </p:cNvSpPr>
              <p:nvPr/>
            </p:nvSpPr>
            <p:spPr bwMode="auto">
              <a:xfrm>
                <a:off x="3984" y="2580"/>
                <a:ext cx="576" cy="48"/>
              </a:xfrm>
              <a:prstGeom prst="rightArrow">
                <a:avLst>
                  <a:gd name="adj1" fmla="val 50000"/>
                  <a:gd name="adj2" fmla="val 300000"/>
                </a:avLst>
              </a:prstGeom>
              <a:solidFill>
                <a:srgbClr val="FF0000"/>
              </a:solidFill>
              <a:ln w="12700">
                <a:solidFill>
                  <a:schemeClr val="tx1"/>
                </a:solidFill>
                <a:miter lim="800000"/>
                <a:headEnd type="none" w="sm" len="sm"/>
                <a:tailEnd type="none" w="sm" len="sm"/>
              </a:ln>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cs typeface="+mn-ea"/>
                  <a:sym typeface="Times New Roman" panose="02020603050405020304" pitchFamily="18" charset="0"/>
                </a:endParaRPr>
              </a:p>
            </p:txBody>
          </p:sp>
          <p:sp>
            <p:nvSpPr>
              <p:cNvPr id="18" name="Text Box 10"/>
              <p:cNvSpPr txBox="1">
                <a:spLocks noChangeArrowheads="1"/>
              </p:cNvSpPr>
              <p:nvPr/>
            </p:nvSpPr>
            <p:spPr bwMode="auto">
              <a:xfrm>
                <a:off x="4272" y="2313"/>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r>
                  <a:rPr kumimoji="1" lang="en-US" altLang="zh-CN" sz="2800" b="1" i="1">
                    <a:solidFill>
                      <a:schemeClr val="tx1"/>
                    </a:solidFill>
                    <a:ea typeface="微软雅黑" panose="020B0503020204020204" pitchFamily="34" charset="-122"/>
                    <a:cs typeface="+mn-ea"/>
                    <a:sym typeface="Times New Roman" panose="02020603050405020304" pitchFamily="18" charset="0"/>
                  </a:rPr>
                  <a:t>F</a:t>
                </a:r>
                <a:endParaRPr kumimoji="1" lang="en-US" altLang="zh-CN" sz="3200" b="1">
                  <a:solidFill>
                    <a:srgbClr val="FFFF00"/>
                  </a:solidFill>
                  <a:ea typeface="微软雅黑" panose="020B0503020204020204" pitchFamily="34" charset="-122"/>
                  <a:cs typeface="+mn-ea"/>
                  <a:sym typeface="Times New Roman" panose="02020603050405020304" pitchFamily="18" charset="0"/>
                </a:endParaRPr>
              </a:p>
            </p:txBody>
          </p:sp>
        </p:grpSp>
        <p:grpSp>
          <p:nvGrpSpPr>
            <p:cNvPr id="19" name="Group 5"/>
            <p:cNvGrpSpPr>
              <a:grpSpLocks/>
            </p:cNvGrpSpPr>
            <p:nvPr/>
          </p:nvGrpSpPr>
          <p:grpSpPr bwMode="auto">
            <a:xfrm>
              <a:off x="931456" y="1930103"/>
              <a:ext cx="914400" cy="519112"/>
              <a:chOff x="1008" y="2313"/>
              <a:chExt cx="576" cy="327"/>
            </a:xfrm>
          </p:grpSpPr>
          <p:sp>
            <p:nvSpPr>
              <p:cNvPr id="20" name="AutoShape 6"/>
              <p:cNvSpPr>
                <a:spLocks noChangeArrowheads="1"/>
              </p:cNvSpPr>
              <p:nvPr/>
            </p:nvSpPr>
            <p:spPr bwMode="auto">
              <a:xfrm>
                <a:off x="1008" y="2580"/>
                <a:ext cx="576" cy="48"/>
              </a:xfrm>
              <a:prstGeom prst="leftArrow">
                <a:avLst>
                  <a:gd name="adj1" fmla="val 50000"/>
                  <a:gd name="adj2" fmla="val 300000"/>
                </a:avLst>
              </a:prstGeom>
              <a:solidFill>
                <a:srgbClr val="FF0000"/>
              </a:solidFill>
              <a:ln w="12700">
                <a:solidFill>
                  <a:schemeClr val="tx1"/>
                </a:solidFill>
                <a:miter lim="800000"/>
                <a:headEnd type="none" w="sm" len="sm"/>
                <a:tailEnd type="none" w="sm" len="sm"/>
              </a:ln>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cs typeface="+mn-ea"/>
                  <a:sym typeface="Times New Roman" panose="02020603050405020304" pitchFamily="18" charset="0"/>
                </a:endParaRPr>
              </a:p>
            </p:txBody>
          </p:sp>
          <p:sp>
            <p:nvSpPr>
              <p:cNvPr id="21" name="Text Box 7"/>
              <p:cNvSpPr txBox="1">
                <a:spLocks noChangeArrowheads="1"/>
              </p:cNvSpPr>
              <p:nvPr/>
            </p:nvSpPr>
            <p:spPr bwMode="auto">
              <a:xfrm>
                <a:off x="1094" y="2313"/>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r>
                  <a:rPr kumimoji="1" lang="en-US" altLang="zh-CN" sz="2800" b="1" i="1">
                    <a:solidFill>
                      <a:schemeClr val="tx1"/>
                    </a:solidFill>
                    <a:ea typeface="微软雅黑" panose="020B0503020204020204" pitchFamily="34" charset="-122"/>
                    <a:cs typeface="+mn-ea"/>
                    <a:sym typeface="Times New Roman" panose="02020603050405020304" pitchFamily="18" charset="0"/>
                  </a:rPr>
                  <a:t>F</a:t>
                </a:r>
                <a:endParaRPr kumimoji="1" lang="en-US" altLang="zh-CN" sz="3200" b="1">
                  <a:solidFill>
                    <a:srgbClr val="FFFF00"/>
                  </a:solidFill>
                  <a:ea typeface="微软雅黑" panose="020B0503020204020204" pitchFamily="34" charset="-122"/>
                  <a:cs typeface="+mn-ea"/>
                  <a:sym typeface="Times New Roman" panose="02020603050405020304" pitchFamily="18" charset="0"/>
                </a:endParaRPr>
              </a:p>
            </p:txBody>
          </p:sp>
        </p:grpSp>
        <p:sp>
          <p:nvSpPr>
            <p:cNvPr id="22" name="Rectangle 19"/>
            <p:cNvSpPr>
              <a:spLocks noChangeArrowheads="1"/>
            </p:cNvSpPr>
            <p:nvPr/>
          </p:nvSpPr>
          <p:spPr bwMode="auto">
            <a:xfrm>
              <a:off x="1617256" y="2176165"/>
              <a:ext cx="4724400" cy="457200"/>
            </a:xfrm>
            <a:prstGeom prst="rect">
              <a:avLst/>
            </a:prstGeom>
            <a:solidFill>
              <a:schemeClr val="accent1">
                <a:lumMod val="60000"/>
                <a:lumOff val="40000"/>
              </a:schemeClr>
            </a:solidFill>
            <a:ln w="25400">
              <a:solidFill>
                <a:schemeClr val="tx1"/>
              </a:solidFill>
              <a:prstDash val="dash"/>
              <a:miter lim="800000"/>
              <a:headEnd type="none" w="sm" len="sm"/>
              <a:tailEnd type="none" w="sm" len="sm"/>
            </a:ln>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cs typeface="+mn-ea"/>
                <a:sym typeface="Times New Roman" panose="02020603050405020304" pitchFamily="18" charset="0"/>
              </a:endParaRPr>
            </a:p>
          </p:txBody>
        </p:sp>
        <p:sp>
          <p:nvSpPr>
            <p:cNvPr id="23" name="Line 34"/>
            <p:cNvSpPr>
              <a:spLocks noChangeShapeType="1"/>
            </p:cNvSpPr>
            <p:nvPr/>
          </p:nvSpPr>
          <p:spPr bwMode="auto">
            <a:xfrm>
              <a:off x="1617256" y="2615903"/>
              <a:ext cx="0" cy="15240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4" name="Line 35"/>
            <p:cNvSpPr>
              <a:spLocks noChangeShapeType="1"/>
            </p:cNvSpPr>
            <p:nvPr/>
          </p:nvSpPr>
          <p:spPr bwMode="auto">
            <a:xfrm>
              <a:off x="6341656" y="2615903"/>
              <a:ext cx="0" cy="14478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 name="Line 36"/>
            <p:cNvSpPr>
              <a:spLocks noChangeShapeType="1"/>
            </p:cNvSpPr>
            <p:nvPr/>
          </p:nvSpPr>
          <p:spPr bwMode="auto">
            <a:xfrm>
              <a:off x="1617256" y="3987503"/>
              <a:ext cx="4724400"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6" name="Text Box 37"/>
            <p:cNvSpPr txBox="1">
              <a:spLocks noChangeArrowheads="1"/>
            </p:cNvSpPr>
            <p:nvPr/>
          </p:nvSpPr>
          <p:spPr bwMode="auto">
            <a:xfrm>
              <a:off x="3201581" y="3349328"/>
              <a:ext cx="184731" cy="55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endParaRPr kumimoji="1" lang="zh-CN" altLang="zh-CN" b="1">
                <a:solidFill>
                  <a:schemeClr val="tx1"/>
                </a:solidFill>
                <a:ea typeface="微软雅黑" panose="020B0503020204020204" pitchFamily="34" charset="-122"/>
                <a:cs typeface="+mn-ea"/>
                <a:sym typeface="Times New Roman" panose="02020603050405020304" pitchFamily="18" charset="0"/>
              </a:endParaRPr>
            </a:p>
          </p:txBody>
        </p:sp>
        <p:graphicFrame>
          <p:nvGraphicFramePr>
            <p:cNvPr id="27" name="Object 2"/>
            <p:cNvGraphicFramePr>
              <a:graphicFrameLocks noChangeAspect="1"/>
            </p:cNvGraphicFramePr>
            <p:nvPr>
              <p:extLst>
                <p:ext uri="{D42A27DB-BD31-4B8C-83A1-F6EECF244321}">
                  <p14:modId xmlns:p14="http://schemas.microsoft.com/office/powerpoint/2010/main" val="710690334"/>
                </p:ext>
              </p:extLst>
            </p:nvPr>
          </p:nvGraphicFramePr>
          <p:xfrm>
            <a:off x="3919975" y="3467100"/>
            <a:ext cx="315912" cy="512763"/>
          </p:xfrm>
          <a:graphic>
            <a:graphicData uri="http://schemas.openxmlformats.org/presentationml/2006/ole">
              <mc:AlternateContent xmlns:mc="http://schemas.openxmlformats.org/markup-compatibility/2006">
                <mc:Choice xmlns:v="urn:schemas-microsoft-com:vml" Requires="v">
                  <p:oleObj spid="_x0000_s53247" name="Equation" r:id="rId11" imgW="114120" imgH="228600" progId="Equation.DSMT4">
                    <p:embed/>
                  </p:oleObj>
                </mc:Choice>
                <mc:Fallback>
                  <p:oleObj name="Equation" r:id="rId11" imgW="114120" imgH="228600" progId="Equation.DSMT4">
                    <p:embed/>
                    <p:pic>
                      <p:nvPicPr>
                        <p:cNvPr id="204802" name="Object 2"/>
                        <p:cNvPicPr>
                          <a:picLocks noChangeAspect="1" noChangeArrowheads="1"/>
                        </p:cNvPicPr>
                        <p:nvPr/>
                      </p:nvPicPr>
                      <p:blipFill>
                        <a:blip r:embed="rId12"/>
                        <a:srcRect/>
                        <a:stretch>
                          <a:fillRect/>
                        </a:stretch>
                      </p:blipFill>
                      <p:spPr bwMode="auto">
                        <a:xfrm>
                          <a:off x="3919975" y="3467100"/>
                          <a:ext cx="315912"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ectangle 45"/>
            <p:cNvSpPr>
              <a:spLocks noChangeArrowheads="1"/>
            </p:cNvSpPr>
            <p:nvPr/>
          </p:nvSpPr>
          <p:spPr bwMode="auto">
            <a:xfrm>
              <a:off x="7103656" y="2082503"/>
              <a:ext cx="838200" cy="762000"/>
            </a:xfrm>
            <a:prstGeom prst="rect">
              <a:avLst/>
            </a:prstGeom>
            <a:solidFill>
              <a:srgbClr val="FFFFFF"/>
            </a:solidFill>
            <a:ln w="34925">
              <a:solidFill>
                <a:srgbClr val="339966"/>
              </a:solidFill>
              <a:miter lim="800000"/>
              <a:headEnd/>
              <a:tailEnd/>
            </a:ln>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cs typeface="+mn-ea"/>
                <a:sym typeface="Times New Roman" panose="02020603050405020304" pitchFamily="18" charset="0"/>
              </a:endParaRPr>
            </a:p>
          </p:txBody>
        </p:sp>
        <p:sp>
          <p:nvSpPr>
            <p:cNvPr id="33" name="Rectangle 46"/>
            <p:cNvSpPr>
              <a:spLocks noChangeArrowheads="1"/>
            </p:cNvSpPr>
            <p:nvPr/>
          </p:nvSpPr>
          <p:spPr bwMode="auto">
            <a:xfrm>
              <a:off x="7256056" y="2234903"/>
              <a:ext cx="533400" cy="457200"/>
            </a:xfrm>
            <a:prstGeom prst="rect">
              <a:avLst/>
            </a:prstGeom>
            <a:solidFill>
              <a:srgbClr val="FFFFFF"/>
            </a:solidFill>
            <a:ln w="9525">
              <a:solidFill>
                <a:srgbClr val="000000"/>
              </a:solidFill>
              <a:prstDash val="dash"/>
              <a:miter lim="800000"/>
              <a:headEnd/>
              <a:tailEnd/>
            </a:ln>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cs typeface="+mn-ea"/>
                <a:sym typeface="Times New Roman" panose="02020603050405020304" pitchFamily="18" charset="0"/>
              </a:endParaRPr>
            </a:p>
          </p:txBody>
        </p:sp>
        <p:grpSp>
          <p:nvGrpSpPr>
            <p:cNvPr id="34" name="Group 51"/>
            <p:cNvGrpSpPr>
              <a:grpSpLocks/>
            </p:cNvGrpSpPr>
            <p:nvPr/>
          </p:nvGrpSpPr>
          <p:grpSpPr bwMode="auto">
            <a:xfrm>
              <a:off x="7103656" y="2961978"/>
              <a:ext cx="838200" cy="568325"/>
              <a:chOff x="4656" y="1898"/>
              <a:chExt cx="528" cy="358"/>
            </a:xfrm>
          </p:grpSpPr>
          <p:sp>
            <p:nvSpPr>
              <p:cNvPr id="35" name="Line 47"/>
              <p:cNvSpPr>
                <a:spLocks noChangeShapeType="1"/>
              </p:cNvSpPr>
              <p:nvPr/>
            </p:nvSpPr>
            <p:spPr bwMode="auto">
              <a:xfrm>
                <a:off x="4656" y="1920"/>
                <a:ext cx="0" cy="33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6" name="Line 48"/>
              <p:cNvSpPr>
                <a:spLocks noChangeShapeType="1"/>
              </p:cNvSpPr>
              <p:nvPr/>
            </p:nvSpPr>
            <p:spPr bwMode="auto">
              <a:xfrm>
                <a:off x="5184" y="1920"/>
                <a:ext cx="0" cy="33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7" name="Line 49"/>
              <p:cNvSpPr>
                <a:spLocks noChangeShapeType="1"/>
              </p:cNvSpPr>
              <p:nvPr/>
            </p:nvSpPr>
            <p:spPr bwMode="auto">
              <a:xfrm>
                <a:off x="4656" y="2160"/>
                <a:ext cx="528"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8" name="Text Box 50"/>
              <p:cNvSpPr txBox="1">
                <a:spLocks noChangeArrowheads="1"/>
              </p:cNvSpPr>
              <p:nvPr/>
            </p:nvSpPr>
            <p:spPr bwMode="auto">
              <a:xfrm>
                <a:off x="4785" y="1898"/>
                <a:ext cx="223"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r>
                  <a:rPr kumimoji="1" lang="en-US" altLang="zh-CN" b="1">
                    <a:solidFill>
                      <a:schemeClr val="tx1"/>
                    </a:solidFill>
                    <a:ea typeface="微软雅黑" panose="020B0503020204020204" pitchFamily="34" charset="-122"/>
                    <a:cs typeface="+mn-ea"/>
                    <a:sym typeface="Times New Roman" panose="02020603050405020304" pitchFamily="18" charset="0"/>
                  </a:rPr>
                  <a:t>b</a:t>
                </a:r>
              </a:p>
            </p:txBody>
          </p:sp>
        </p:grpSp>
        <p:grpSp>
          <p:nvGrpSpPr>
            <p:cNvPr id="39" name="Group 58"/>
            <p:cNvGrpSpPr>
              <a:grpSpLocks/>
            </p:cNvGrpSpPr>
            <p:nvPr/>
          </p:nvGrpSpPr>
          <p:grpSpPr bwMode="auto">
            <a:xfrm>
              <a:off x="7256056" y="1372891"/>
              <a:ext cx="533400" cy="938213"/>
              <a:chOff x="4752" y="897"/>
              <a:chExt cx="336" cy="591"/>
            </a:xfrm>
          </p:grpSpPr>
          <p:sp>
            <p:nvSpPr>
              <p:cNvPr id="40" name="Line 52"/>
              <p:cNvSpPr>
                <a:spLocks noChangeShapeType="1"/>
              </p:cNvSpPr>
              <p:nvPr/>
            </p:nvSpPr>
            <p:spPr bwMode="auto">
              <a:xfrm flipV="1">
                <a:off x="4752" y="1008"/>
                <a:ext cx="0" cy="48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1" name="Line 53"/>
              <p:cNvSpPr>
                <a:spLocks noChangeShapeType="1"/>
              </p:cNvSpPr>
              <p:nvPr/>
            </p:nvSpPr>
            <p:spPr bwMode="auto">
              <a:xfrm flipV="1">
                <a:off x="5088" y="1008"/>
                <a:ext cx="0" cy="4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2" name="Line 54"/>
              <p:cNvSpPr>
                <a:spLocks noChangeShapeType="1"/>
              </p:cNvSpPr>
              <p:nvPr/>
            </p:nvSpPr>
            <p:spPr bwMode="auto">
              <a:xfrm>
                <a:off x="4752" y="1152"/>
                <a:ext cx="336"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43" name="Object 5"/>
              <p:cNvGraphicFramePr>
                <a:graphicFrameLocks noChangeAspect="1"/>
              </p:cNvGraphicFramePr>
              <p:nvPr>
                <p:extLst>
                  <p:ext uri="{D42A27DB-BD31-4B8C-83A1-F6EECF244321}">
                    <p14:modId xmlns:p14="http://schemas.microsoft.com/office/powerpoint/2010/main" val="334352815"/>
                  </p:ext>
                </p:extLst>
              </p:nvPr>
            </p:nvGraphicFramePr>
            <p:xfrm>
              <a:off x="4816" y="897"/>
              <a:ext cx="180" cy="258"/>
            </p:xfrm>
            <a:graphic>
              <a:graphicData uri="http://schemas.openxmlformats.org/presentationml/2006/ole">
                <mc:AlternateContent xmlns:mc="http://schemas.openxmlformats.org/markup-compatibility/2006">
                  <mc:Choice xmlns:v="urn:schemas-microsoft-com:vml" Requires="v">
                    <p:oleObj spid="_x0000_s86016" name="Equation" r:id="rId13" imgW="139680" imgH="228600" progId="Equation.DSMT4">
                      <p:embed/>
                    </p:oleObj>
                  </mc:Choice>
                  <mc:Fallback>
                    <p:oleObj name="Equation" r:id="rId13" imgW="139680" imgH="228600" progId="Equation.DSMT4">
                      <p:embed/>
                      <p:pic>
                        <p:nvPicPr>
                          <p:cNvPr id="3077" name="Object 5"/>
                          <p:cNvPicPr>
                            <a:picLocks noChangeAspect="1" noChangeArrowheads="1"/>
                          </p:cNvPicPr>
                          <p:nvPr/>
                        </p:nvPicPr>
                        <p:blipFill>
                          <a:blip r:embed="rId14"/>
                          <a:srcRect/>
                          <a:stretch>
                            <a:fillRect/>
                          </a:stretch>
                        </p:blipFill>
                        <p:spPr bwMode="auto">
                          <a:xfrm>
                            <a:off x="4816" y="897"/>
                            <a:ext cx="180"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 name="对象 1"/>
            <p:cNvGraphicFramePr>
              <a:graphicFrameLocks noChangeAspect="1"/>
            </p:cNvGraphicFramePr>
            <p:nvPr>
              <p:extLst>
                <p:ext uri="{D42A27DB-BD31-4B8C-83A1-F6EECF244321}">
                  <p14:modId xmlns:p14="http://schemas.microsoft.com/office/powerpoint/2010/main" val="507811498"/>
                </p:ext>
              </p:extLst>
            </p:nvPr>
          </p:nvGraphicFramePr>
          <p:xfrm>
            <a:off x="3949740" y="2836398"/>
            <a:ext cx="256382" cy="512763"/>
          </p:xfrm>
          <a:graphic>
            <a:graphicData uri="http://schemas.openxmlformats.org/presentationml/2006/ole">
              <mc:AlternateContent xmlns:mc="http://schemas.openxmlformats.org/markup-compatibility/2006">
                <mc:Choice xmlns:v="urn:schemas-microsoft-com:vml" Requires="v">
                  <p:oleObj spid="_x0000_s86017" name="Equation" r:id="rId15" imgW="88560" imgH="177480" progId="Equation.DSMT4">
                    <p:embed/>
                  </p:oleObj>
                </mc:Choice>
                <mc:Fallback>
                  <p:oleObj name="Equation" r:id="rId15" imgW="88560" imgH="177480" progId="Equation.DSMT4">
                    <p:embed/>
                    <p:pic>
                      <p:nvPicPr>
                        <p:cNvPr id="0" name=""/>
                        <p:cNvPicPr/>
                        <p:nvPr/>
                      </p:nvPicPr>
                      <p:blipFill>
                        <a:blip r:embed="rId16"/>
                        <a:stretch>
                          <a:fillRect/>
                        </a:stretch>
                      </p:blipFill>
                      <p:spPr>
                        <a:xfrm>
                          <a:off x="3949740" y="2836398"/>
                          <a:ext cx="256382" cy="512763"/>
                        </a:xfrm>
                        <a:prstGeom prst="rect">
                          <a:avLst/>
                        </a:prstGeom>
                      </p:spPr>
                    </p:pic>
                  </p:oleObj>
                </mc:Fallback>
              </mc:AlternateContent>
            </a:graphicData>
          </a:graphic>
        </p:graphicFrame>
      </p:grpSp>
      <p:sp>
        <p:nvSpPr>
          <p:cNvPr id="45" name="Text Box 23"/>
          <p:cNvSpPr txBox="1">
            <a:spLocks noChangeArrowheads="1"/>
          </p:cNvSpPr>
          <p:nvPr/>
        </p:nvSpPr>
        <p:spPr bwMode="auto">
          <a:xfrm>
            <a:off x="6829001" y="3634589"/>
            <a:ext cx="2954655"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en-US" altLang="zh-CN" b="1" dirty="0" smtClean="0">
                <a:solidFill>
                  <a:srgbClr val="FFC000"/>
                </a:solidFill>
                <a:ea typeface="微软雅黑" panose="020B0503020204020204" pitchFamily="34" charset="-122"/>
                <a:sym typeface="Times New Roman" panose="02020603050405020304" pitchFamily="18" charset="0"/>
              </a:rPr>
              <a:t>2</a:t>
            </a:r>
            <a:r>
              <a:rPr kumimoji="1" lang="zh-CN" altLang="en-US" b="1" dirty="0" smtClean="0">
                <a:solidFill>
                  <a:srgbClr val="FFC000"/>
                </a:solidFill>
                <a:ea typeface="微软雅黑" panose="020B0503020204020204" pitchFamily="34" charset="-122"/>
                <a:sym typeface="Times New Roman" panose="02020603050405020304" pitchFamily="18" charset="0"/>
              </a:rPr>
              <a:t>、横向</a:t>
            </a:r>
            <a:r>
              <a:rPr kumimoji="1" lang="zh-CN" altLang="en-US" b="1" dirty="0">
                <a:solidFill>
                  <a:srgbClr val="FFC000"/>
                </a:solidFill>
                <a:ea typeface="微软雅黑" panose="020B0503020204020204" pitchFamily="34" charset="-122"/>
                <a:sym typeface="Times New Roman" panose="02020603050405020304" pitchFamily="18" charset="0"/>
              </a:rPr>
              <a:t>变形  泊松比</a:t>
            </a:r>
          </a:p>
        </p:txBody>
      </p:sp>
      <p:sp>
        <p:nvSpPr>
          <p:cNvPr id="66" name="Text Box 42"/>
          <p:cNvSpPr txBox="1">
            <a:spLocks noChangeArrowheads="1"/>
          </p:cNvSpPr>
          <p:nvPr/>
        </p:nvSpPr>
        <p:spPr bwMode="auto">
          <a:xfrm>
            <a:off x="6829001" y="5742017"/>
            <a:ext cx="217963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dirty="0" smtClean="0">
                <a:solidFill>
                  <a:schemeClr val="tx1"/>
                </a:solidFill>
                <a:ea typeface="微软雅黑" panose="020B0503020204020204" pitchFamily="34" charset="-122"/>
                <a:sym typeface="Times New Roman" panose="02020603050405020304" pitchFamily="18" charset="0"/>
              </a:rPr>
              <a:t>定义：</a:t>
            </a:r>
            <a:endParaRPr kumimoji="1" lang="zh-CN" altLang="en-US" dirty="0">
              <a:solidFill>
                <a:schemeClr val="tx1"/>
              </a:solidFill>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70" name="Text Box 46"/>
              <p:cNvSpPr txBox="1">
                <a:spLocks noChangeArrowheads="1"/>
              </p:cNvSpPr>
              <p:nvPr/>
            </p:nvSpPr>
            <p:spPr bwMode="auto">
              <a:xfrm>
                <a:off x="6829001" y="6446031"/>
                <a:ext cx="5837111" cy="6093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14:m>
                  <m:oMath xmlns:m="http://schemas.openxmlformats.org/officeDocument/2006/math">
                    <m:r>
                      <a:rPr kumimoji="1" lang="zh-CN" altLang="en-US" b="0" i="1" smtClean="0">
                        <a:solidFill>
                          <a:schemeClr val="tx1"/>
                        </a:solidFill>
                        <a:latin typeface="Cambria Math" panose="02040503050406030204" pitchFamily="18" charset="0"/>
                        <a:ea typeface="微软雅黑" panose="020B0503020204020204" pitchFamily="34" charset="-122"/>
                        <a:sym typeface="Times New Roman" panose="02020603050405020304" pitchFamily="18" charset="0"/>
                      </a:rPr>
                      <m:t>𝜀</m:t>
                    </m:r>
                  </m:oMath>
                </a14:m>
                <a:r>
                  <a:rPr kumimoji="1" lang="zh-CN" altLang="en-US" dirty="0" smtClean="0">
                    <a:solidFill>
                      <a:schemeClr val="tx1"/>
                    </a:solidFill>
                    <a:ea typeface="微软雅黑" panose="020B0503020204020204" pitchFamily="34" charset="-122"/>
                    <a:sym typeface="Times New Roman" panose="02020603050405020304" pitchFamily="18" charset="0"/>
                  </a:rPr>
                  <a:t>称为</a:t>
                </a:r>
                <a:r>
                  <a:rPr kumimoji="1" lang="zh-CN" altLang="en-US" dirty="0">
                    <a:solidFill>
                      <a:srgbClr val="4BC1DD"/>
                    </a:solidFill>
                    <a:ea typeface="微软雅黑" panose="020B0503020204020204" pitchFamily="34" charset="-122"/>
                    <a:sym typeface="Times New Roman" panose="02020603050405020304" pitchFamily="18" charset="0"/>
                  </a:rPr>
                  <a:t>泊松比</a:t>
                </a:r>
                <a:r>
                  <a:rPr kumimoji="1" lang="zh-CN" altLang="en-US" dirty="0">
                    <a:solidFill>
                      <a:schemeClr val="tx1"/>
                    </a:solidFill>
                    <a:ea typeface="微软雅黑" panose="020B0503020204020204" pitchFamily="34" charset="-122"/>
                    <a:sym typeface="Times New Roman" panose="02020603050405020304" pitchFamily="18" charset="0"/>
                  </a:rPr>
                  <a:t>，如一般钢材</a:t>
                </a:r>
                <a:r>
                  <a:rPr kumimoji="1" lang="zh-CN" altLang="en-US" dirty="0" smtClean="0">
                    <a:solidFill>
                      <a:schemeClr val="tx1"/>
                    </a:solidFill>
                    <a:ea typeface="微软雅黑" panose="020B0503020204020204" pitchFamily="34" charset="-122"/>
                    <a:sym typeface="Times New Roman" panose="02020603050405020304" pitchFamily="18" charset="0"/>
                  </a:rPr>
                  <a:t>，</a:t>
                </a:r>
                <a14:m>
                  <m:oMath xmlns:m="http://schemas.openxmlformats.org/officeDocument/2006/math">
                    <m:r>
                      <a:rPr kumimoji="1" lang="zh-CN" altLang="en-US" b="0" i="1" smtClean="0">
                        <a:solidFill>
                          <a:schemeClr val="tx1"/>
                        </a:solidFill>
                        <a:latin typeface="Cambria Math" panose="02040503050406030204" pitchFamily="18" charset="0"/>
                        <a:ea typeface="微软雅黑" panose="020B0503020204020204" pitchFamily="34" charset="-122"/>
                        <a:sym typeface="Times New Roman" panose="02020603050405020304" pitchFamily="18" charset="0"/>
                      </a:rPr>
                      <m:t>𝜀</m:t>
                    </m:r>
                  </m:oMath>
                </a14:m>
                <a:r>
                  <a:rPr kumimoji="1" lang="en-US" altLang="zh-CN" dirty="0" smtClean="0">
                    <a:solidFill>
                      <a:schemeClr val="tx1"/>
                    </a:solidFill>
                    <a:ea typeface="微软雅黑" panose="020B0503020204020204" pitchFamily="34" charset="-122"/>
                    <a:sym typeface="Times New Roman" panose="02020603050405020304" pitchFamily="18" charset="0"/>
                  </a:rPr>
                  <a:t>=</a:t>
                </a:r>
                <a:r>
                  <a:rPr kumimoji="1" lang="en-US" altLang="zh-CN" dirty="0">
                    <a:solidFill>
                      <a:schemeClr val="tx1"/>
                    </a:solidFill>
                    <a:ea typeface="微软雅黑" panose="020B0503020204020204" pitchFamily="34" charset="-122"/>
                    <a:sym typeface="Times New Roman" panose="02020603050405020304" pitchFamily="18" charset="0"/>
                  </a:rPr>
                  <a:t>0.25-0.33</a:t>
                </a:r>
                <a:r>
                  <a:rPr kumimoji="1" lang="zh-CN" altLang="en-US" dirty="0">
                    <a:solidFill>
                      <a:schemeClr val="tx1"/>
                    </a:solidFill>
                    <a:ea typeface="微软雅黑" panose="020B0503020204020204" pitchFamily="34" charset="-122"/>
                    <a:sym typeface="Times New Roman" panose="02020603050405020304" pitchFamily="18" charset="0"/>
                  </a:rPr>
                  <a:t>。</a:t>
                </a:r>
              </a:p>
            </p:txBody>
          </p:sp>
        </mc:Choice>
        <mc:Fallback xmlns="">
          <p:sp>
            <p:nvSpPr>
              <p:cNvPr id="70" name="Text Box 46"/>
              <p:cNvSpPr txBox="1">
                <a:spLocks noRot="1" noChangeAspect="1" noMove="1" noResize="1" noEditPoints="1" noAdjustHandles="1" noChangeArrowheads="1" noChangeShapeType="1" noTextEdit="1"/>
              </p:cNvSpPr>
              <p:nvPr/>
            </p:nvSpPr>
            <p:spPr bwMode="auto">
              <a:xfrm>
                <a:off x="6829001" y="6446031"/>
                <a:ext cx="5837111" cy="609398"/>
              </a:xfrm>
              <a:prstGeom prst="rect">
                <a:avLst/>
              </a:prstGeom>
              <a:blipFill>
                <a:blip r:embed="rId17"/>
                <a:stretch>
                  <a:fillRect r="-731" b="-13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2223520181"/>
              </p:ext>
            </p:extLst>
          </p:nvPr>
        </p:nvGraphicFramePr>
        <p:xfrm>
          <a:off x="8375684" y="5535420"/>
          <a:ext cx="1188155" cy="1035828"/>
        </p:xfrm>
        <a:graphic>
          <a:graphicData uri="http://schemas.openxmlformats.org/presentationml/2006/ole">
            <mc:AlternateContent xmlns:mc="http://schemas.openxmlformats.org/markup-compatibility/2006">
              <mc:Choice xmlns:v="urn:schemas-microsoft-com:vml" Requires="v">
                <p:oleObj spid="_x0000_s86018" name="Equation" r:id="rId18" imgW="495000" imgH="431640" progId="Equation.DSMT4">
                  <p:embed/>
                </p:oleObj>
              </mc:Choice>
              <mc:Fallback>
                <p:oleObj name="Equation" r:id="rId18" imgW="495000" imgH="431640" progId="Equation.DSMT4">
                  <p:embed/>
                  <p:pic>
                    <p:nvPicPr>
                      <p:cNvPr id="0" name=""/>
                      <p:cNvPicPr/>
                      <p:nvPr/>
                    </p:nvPicPr>
                    <p:blipFill>
                      <a:blip r:embed="rId19"/>
                      <a:stretch>
                        <a:fillRect/>
                      </a:stretch>
                    </p:blipFill>
                    <p:spPr>
                      <a:xfrm>
                        <a:off x="8375684" y="5535420"/>
                        <a:ext cx="1188155" cy="1035828"/>
                      </a:xfrm>
                      <a:prstGeom prst="rect">
                        <a:avLst/>
                      </a:prstGeom>
                    </p:spPr>
                  </p:pic>
                </p:oleObj>
              </mc:Fallback>
            </mc:AlternateContent>
          </a:graphicData>
        </a:graphic>
      </p:graphicFrame>
      <p:sp>
        <p:nvSpPr>
          <p:cNvPr id="71" name="Rectangle 36"/>
          <p:cNvSpPr>
            <a:spLocks noChangeArrowheads="1"/>
          </p:cNvSpPr>
          <p:nvPr/>
        </p:nvSpPr>
        <p:spPr bwMode="auto">
          <a:xfrm>
            <a:off x="6829001" y="4338604"/>
            <a:ext cx="2746375"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dirty="0">
                <a:solidFill>
                  <a:schemeClr val="tx1"/>
                </a:solidFill>
                <a:ea typeface="微软雅黑" panose="020B0503020204020204" pitchFamily="34" charset="-122"/>
                <a:sym typeface="Times New Roman" panose="02020603050405020304" pitchFamily="18" charset="0"/>
              </a:rPr>
              <a:t>横向的绝对变形</a:t>
            </a:r>
          </a:p>
        </p:txBody>
      </p:sp>
      <p:graphicFrame>
        <p:nvGraphicFramePr>
          <p:cNvPr id="72" name="Object 37"/>
          <p:cNvGraphicFramePr>
            <a:graphicFrameLocks noChangeAspect="1"/>
          </p:cNvGraphicFramePr>
          <p:nvPr>
            <p:extLst>
              <p:ext uri="{D42A27DB-BD31-4B8C-83A1-F6EECF244321}">
                <p14:modId xmlns:p14="http://schemas.microsoft.com/office/powerpoint/2010/main" val="3209296746"/>
              </p:ext>
            </p:extLst>
          </p:nvPr>
        </p:nvGraphicFramePr>
        <p:xfrm>
          <a:off x="9913504" y="4423993"/>
          <a:ext cx="1917700" cy="511175"/>
        </p:xfrm>
        <a:graphic>
          <a:graphicData uri="http://schemas.openxmlformats.org/presentationml/2006/ole">
            <mc:AlternateContent xmlns:mc="http://schemas.openxmlformats.org/markup-compatibility/2006">
              <mc:Choice xmlns:v="urn:schemas-microsoft-com:vml" Requires="v">
                <p:oleObj spid="_x0000_s86019" name="Equation" r:id="rId20" imgW="685800" imgH="228600" progId="Equation.DSMT4">
                  <p:embed/>
                </p:oleObj>
              </mc:Choice>
              <mc:Fallback>
                <p:oleObj name="Equation" r:id="rId20" imgW="685800" imgH="228600" progId="Equation.DSMT4">
                  <p:embed/>
                  <p:pic>
                    <p:nvPicPr>
                      <p:cNvPr id="63" name="Object 37"/>
                      <p:cNvPicPr>
                        <a:picLocks noChangeAspect="1" noChangeArrowheads="1"/>
                      </p:cNvPicPr>
                      <p:nvPr/>
                    </p:nvPicPr>
                    <p:blipFill>
                      <a:blip r:embed="rId21"/>
                      <a:srcRect/>
                      <a:stretch>
                        <a:fillRect/>
                      </a:stretch>
                    </p:blipFill>
                    <p:spPr bwMode="auto">
                      <a:xfrm>
                        <a:off x="9913504" y="4423993"/>
                        <a:ext cx="191770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Rectangle 38"/>
          <p:cNvSpPr>
            <a:spLocks noChangeArrowheads="1"/>
          </p:cNvSpPr>
          <p:nvPr/>
        </p:nvSpPr>
        <p:spPr bwMode="auto">
          <a:xfrm>
            <a:off x="6829001" y="5047682"/>
            <a:ext cx="449353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dirty="0">
                <a:solidFill>
                  <a:schemeClr val="tx1"/>
                </a:solidFill>
                <a:ea typeface="微软雅黑" panose="020B0503020204020204" pitchFamily="34" charset="-122"/>
                <a:sym typeface="Times New Roman" panose="02020603050405020304" pitchFamily="18" charset="0"/>
              </a:rPr>
              <a:t>横向的相对变形（横向线变形）</a:t>
            </a:r>
          </a:p>
        </p:txBody>
      </p:sp>
      <p:graphicFrame>
        <p:nvGraphicFramePr>
          <p:cNvPr id="74" name="Object 39"/>
          <p:cNvGraphicFramePr>
            <a:graphicFrameLocks noChangeAspect="1"/>
          </p:cNvGraphicFramePr>
          <p:nvPr>
            <p:extLst>
              <p:ext uri="{D42A27DB-BD31-4B8C-83A1-F6EECF244321}">
                <p14:modId xmlns:p14="http://schemas.microsoft.com/office/powerpoint/2010/main" val="3313207239"/>
              </p:ext>
            </p:extLst>
          </p:nvPr>
        </p:nvGraphicFramePr>
        <p:xfrm>
          <a:off x="11258565" y="4879044"/>
          <a:ext cx="1420812" cy="885825"/>
        </p:xfrm>
        <a:graphic>
          <a:graphicData uri="http://schemas.openxmlformats.org/presentationml/2006/ole">
            <mc:AlternateContent xmlns:mc="http://schemas.openxmlformats.org/markup-compatibility/2006">
              <mc:Choice xmlns:v="urn:schemas-microsoft-com:vml" Requires="v">
                <p:oleObj spid="_x0000_s86020" name="Equation" r:id="rId22" imgW="507960" imgH="393480" progId="Equation.DSMT4">
                  <p:embed/>
                </p:oleObj>
              </mc:Choice>
              <mc:Fallback>
                <p:oleObj name="Equation" r:id="rId22" imgW="507960" imgH="393480" progId="Equation.DSMT4">
                  <p:embed/>
                  <p:pic>
                    <p:nvPicPr>
                      <p:cNvPr id="65" name="Object 39"/>
                      <p:cNvPicPr>
                        <a:picLocks noChangeAspect="1" noChangeArrowheads="1"/>
                      </p:cNvPicPr>
                      <p:nvPr/>
                    </p:nvPicPr>
                    <p:blipFill>
                      <a:blip r:embed="rId23"/>
                      <a:srcRect/>
                      <a:stretch>
                        <a:fillRect/>
                      </a:stretch>
                    </p:blipFill>
                    <p:spPr bwMode="auto">
                      <a:xfrm>
                        <a:off x="11258565" y="4879044"/>
                        <a:ext cx="1420812"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6" name="音频 4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4"/>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4173822278"/>
      </p:ext>
    </p:extLst>
  </p:cSld>
  <p:clrMapOvr>
    <a:masterClrMapping/>
  </p:clrMapOvr>
  <mc:AlternateContent xmlns:mc="http://schemas.openxmlformats.org/markup-compatibility/2006" xmlns:p14="http://schemas.microsoft.com/office/powerpoint/2010/main">
    <mc:Choice Requires="p14">
      <p:transition p14:dur="0" advTm="38549"/>
    </mc:Choice>
    <mc:Fallback xmlns="">
      <p:transition advTm="38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Text Box 2"/>
          <p:cNvSpPr txBox="1">
            <a:spLocks noChangeArrowheads="1"/>
          </p:cNvSpPr>
          <p:nvPr/>
        </p:nvSpPr>
        <p:spPr bwMode="auto">
          <a:xfrm>
            <a:off x="452711" y="821209"/>
            <a:ext cx="2471738" cy="62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en-US" altLang="zh-CN" sz="2800" b="1" dirty="0" smtClean="0">
                <a:solidFill>
                  <a:srgbClr val="FFC000"/>
                </a:solidFill>
                <a:ea typeface="微软雅黑" panose="020B0503020204020204" pitchFamily="34" charset="-122"/>
                <a:sym typeface="Times New Roman" panose="02020603050405020304" pitchFamily="18" charset="0"/>
              </a:rPr>
              <a:t>3</a:t>
            </a:r>
            <a:r>
              <a:rPr kumimoji="1" lang="zh-CN" altLang="en-US" sz="2800" b="1" dirty="0" smtClean="0">
                <a:solidFill>
                  <a:srgbClr val="FFC000"/>
                </a:solidFill>
                <a:ea typeface="微软雅黑" panose="020B0503020204020204" pitchFamily="34" charset="-122"/>
                <a:sym typeface="Times New Roman" panose="02020603050405020304" pitchFamily="18" charset="0"/>
              </a:rPr>
              <a:t>、</a:t>
            </a:r>
            <a:r>
              <a:rPr kumimoji="1" lang="zh-CN" altLang="en-US" sz="2800" b="1" dirty="0">
                <a:solidFill>
                  <a:srgbClr val="FFC000"/>
                </a:solidFill>
                <a:ea typeface="微软雅黑" panose="020B0503020204020204" pitchFamily="34" charset="-122"/>
                <a:sym typeface="Times New Roman" panose="02020603050405020304" pitchFamily="18" charset="0"/>
              </a:rPr>
              <a:t>虎克定律</a:t>
            </a:r>
          </a:p>
        </p:txBody>
      </p:sp>
      <p:sp>
        <p:nvSpPr>
          <p:cNvPr id="8" name="Text Box 3"/>
          <p:cNvSpPr txBox="1">
            <a:spLocks noChangeArrowheads="1"/>
          </p:cNvSpPr>
          <p:nvPr/>
        </p:nvSpPr>
        <p:spPr bwMode="auto">
          <a:xfrm>
            <a:off x="452711" y="1804900"/>
            <a:ext cx="1980029" cy="62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sz="2800" b="1" dirty="0">
                <a:solidFill>
                  <a:schemeClr val="tx1"/>
                </a:solidFill>
                <a:ea typeface="微软雅黑" panose="020B0503020204020204" pitchFamily="34" charset="-122"/>
                <a:sym typeface="Times New Roman" panose="02020603050405020304" pitchFamily="18" charset="0"/>
              </a:rPr>
              <a:t>实验证明：</a:t>
            </a:r>
          </a:p>
        </p:txBody>
      </p:sp>
      <p:graphicFrame>
        <p:nvGraphicFramePr>
          <p:cNvPr id="9" name="Object 4"/>
          <p:cNvGraphicFramePr>
            <a:graphicFrameLocks noChangeAspect="1"/>
          </p:cNvGraphicFramePr>
          <p:nvPr>
            <p:extLst>
              <p:ext uri="{D42A27DB-BD31-4B8C-83A1-F6EECF244321}">
                <p14:modId xmlns:p14="http://schemas.microsoft.com/office/powerpoint/2010/main" val="2457106673"/>
              </p:ext>
            </p:extLst>
          </p:nvPr>
        </p:nvGraphicFramePr>
        <p:xfrm>
          <a:off x="2574894" y="1675840"/>
          <a:ext cx="1733550" cy="882650"/>
        </p:xfrm>
        <a:graphic>
          <a:graphicData uri="http://schemas.openxmlformats.org/presentationml/2006/ole">
            <mc:AlternateContent xmlns:mc="http://schemas.openxmlformats.org/markup-compatibility/2006">
              <mc:Choice xmlns:v="urn:schemas-microsoft-com:vml" Requires="v">
                <p:oleObj spid="_x0000_s29170" name="Equation" r:id="rId7" imgW="533160" imgH="393480" progId="Equation.DSMT4">
                  <p:embed/>
                </p:oleObj>
              </mc:Choice>
              <mc:Fallback>
                <p:oleObj name="Equation" r:id="rId7" imgW="533160" imgH="393480" progId="Equation.DSMT4">
                  <p:embed/>
                  <p:pic>
                    <p:nvPicPr>
                      <p:cNvPr id="40964" name="Object 4"/>
                      <p:cNvPicPr>
                        <a:picLocks noChangeAspect="1" noChangeArrowheads="1"/>
                      </p:cNvPicPr>
                      <p:nvPr/>
                    </p:nvPicPr>
                    <p:blipFill>
                      <a:blip r:embed="rId8"/>
                      <a:srcRect/>
                      <a:stretch>
                        <a:fillRect/>
                      </a:stretch>
                    </p:blipFill>
                    <p:spPr bwMode="auto">
                      <a:xfrm>
                        <a:off x="2574894" y="1675840"/>
                        <a:ext cx="1733550"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5"/>
          <p:cNvSpPr txBox="1">
            <a:spLocks noChangeArrowheads="1"/>
          </p:cNvSpPr>
          <p:nvPr/>
        </p:nvSpPr>
        <p:spPr bwMode="auto">
          <a:xfrm>
            <a:off x="4557167" y="1769378"/>
            <a:ext cx="3007555" cy="62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sz="2800" dirty="0">
                <a:solidFill>
                  <a:schemeClr val="tx1"/>
                </a:solidFill>
                <a:ea typeface="微软雅黑" panose="020B0503020204020204" pitchFamily="34" charset="-122"/>
                <a:sym typeface="Times New Roman" panose="02020603050405020304" pitchFamily="18" charset="0"/>
              </a:rPr>
              <a:t>引入比例常数</a:t>
            </a:r>
            <a:r>
              <a:rPr kumimoji="1" lang="en-US" altLang="zh-CN" sz="2800" dirty="0">
                <a:solidFill>
                  <a:schemeClr val="tx1"/>
                </a:solidFill>
                <a:ea typeface="微软雅黑" panose="020B0503020204020204" pitchFamily="34" charset="-122"/>
                <a:sym typeface="Times New Roman" panose="02020603050405020304" pitchFamily="18" charset="0"/>
              </a:rPr>
              <a:t>E,</a:t>
            </a:r>
            <a:r>
              <a:rPr kumimoji="1" lang="zh-CN" altLang="en-US" sz="2800" dirty="0">
                <a:solidFill>
                  <a:schemeClr val="tx1"/>
                </a:solidFill>
                <a:ea typeface="微软雅黑" panose="020B0503020204020204" pitchFamily="34" charset="-122"/>
                <a:sym typeface="Times New Roman" panose="02020603050405020304" pitchFamily="18" charset="0"/>
              </a:rPr>
              <a:t>则</a:t>
            </a:r>
          </a:p>
        </p:txBody>
      </p:sp>
      <p:graphicFrame>
        <p:nvGraphicFramePr>
          <p:cNvPr id="12" name="Object 6"/>
          <p:cNvGraphicFramePr>
            <a:graphicFrameLocks noChangeAspect="1"/>
          </p:cNvGraphicFramePr>
          <p:nvPr>
            <p:extLst>
              <p:ext uri="{D42A27DB-BD31-4B8C-83A1-F6EECF244321}">
                <p14:modId xmlns:p14="http://schemas.microsoft.com/office/powerpoint/2010/main" val="2561407042"/>
              </p:ext>
            </p:extLst>
          </p:nvPr>
        </p:nvGraphicFramePr>
        <p:xfrm>
          <a:off x="4029398" y="2537580"/>
          <a:ext cx="3086100" cy="884237"/>
        </p:xfrm>
        <a:graphic>
          <a:graphicData uri="http://schemas.openxmlformats.org/presentationml/2006/ole">
            <mc:AlternateContent xmlns:mc="http://schemas.openxmlformats.org/markup-compatibility/2006">
              <mc:Choice xmlns:v="urn:schemas-microsoft-com:vml" Requires="v">
                <p:oleObj spid="_x0000_s29171" name="Equation" r:id="rId9" imgW="952200" imgH="393480" progId="Equation.DSMT4">
                  <p:embed/>
                </p:oleObj>
              </mc:Choice>
              <mc:Fallback>
                <p:oleObj name="Equation" r:id="rId9" imgW="952200" imgH="393480" progId="Equation.DSMT4">
                  <p:embed/>
                  <p:pic>
                    <p:nvPicPr>
                      <p:cNvPr id="40966" name="Object 6"/>
                      <p:cNvPicPr>
                        <a:picLocks noChangeAspect="1" noChangeArrowheads="1"/>
                      </p:cNvPicPr>
                      <p:nvPr/>
                    </p:nvPicPr>
                    <p:blipFill>
                      <a:blip r:embed="rId10"/>
                      <a:srcRect/>
                      <a:stretch>
                        <a:fillRect/>
                      </a:stretch>
                    </p:blipFill>
                    <p:spPr bwMode="auto">
                      <a:xfrm>
                        <a:off x="4029398" y="2537580"/>
                        <a:ext cx="3086100"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8"/>
          <p:cNvSpPr txBox="1">
            <a:spLocks noChangeArrowheads="1"/>
          </p:cNvSpPr>
          <p:nvPr/>
        </p:nvSpPr>
        <p:spPr bwMode="auto">
          <a:xfrm>
            <a:off x="7365479" y="2678073"/>
            <a:ext cx="2031325"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b="1" dirty="0">
                <a:solidFill>
                  <a:schemeClr val="tx1"/>
                </a:solidFill>
                <a:ea typeface="微软雅黑" panose="020B0503020204020204" pitchFamily="34" charset="-122"/>
                <a:sym typeface="Times New Roman" panose="02020603050405020304" pitchFamily="18" charset="0"/>
              </a:rPr>
              <a:t>（虎克定律）</a:t>
            </a:r>
          </a:p>
        </p:txBody>
      </p:sp>
      <p:sp>
        <p:nvSpPr>
          <p:cNvPr id="16" name="Text Box 16"/>
          <p:cNvSpPr txBox="1">
            <a:spLocks noChangeArrowheads="1"/>
          </p:cNvSpPr>
          <p:nvPr/>
        </p:nvSpPr>
        <p:spPr bwMode="auto">
          <a:xfrm>
            <a:off x="452711" y="3427732"/>
            <a:ext cx="11307049" cy="123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en-US" altLang="zh-CN" sz="2800" dirty="0">
                <a:solidFill>
                  <a:schemeClr val="tx1"/>
                </a:solidFill>
                <a:ea typeface="微软雅黑" panose="020B0503020204020204" pitchFamily="34" charset="-122"/>
                <a:sym typeface="Times New Roman" panose="02020603050405020304" pitchFamily="18" charset="0"/>
              </a:rPr>
              <a:t>E——</a:t>
            </a:r>
            <a:r>
              <a:rPr kumimoji="1" lang="zh-CN" altLang="en-US" sz="2800" dirty="0">
                <a:solidFill>
                  <a:schemeClr val="tx1"/>
                </a:solidFill>
                <a:ea typeface="微软雅黑" panose="020B0503020204020204" pitchFamily="34" charset="-122"/>
                <a:sym typeface="Times New Roman" panose="02020603050405020304" pitchFamily="18" charset="0"/>
              </a:rPr>
              <a:t>表示材料弹性性质的一个常数，称为</a:t>
            </a:r>
            <a:r>
              <a:rPr kumimoji="1" lang="zh-CN" altLang="en-US" sz="2800" dirty="0">
                <a:solidFill>
                  <a:srgbClr val="FFC000"/>
                </a:solidFill>
                <a:ea typeface="微软雅黑" panose="020B0503020204020204" pitchFamily="34" charset="-122"/>
                <a:sym typeface="Times New Roman" panose="02020603050405020304" pitchFamily="18" charset="0"/>
              </a:rPr>
              <a:t>拉压</a:t>
            </a:r>
            <a:r>
              <a:rPr kumimoji="1" lang="zh-CN" altLang="en-US" sz="2800" dirty="0" smtClean="0">
                <a:solidFill>
                  <a:srgbClr val="FFC000"/>
                </a:solidFill>
                <a:ea typeface="微软雅黑" panose="020B0503020204020204" pitchFamily="34" charset="-122"/>
                <a:sym typeface="Times New Roman" panose="02020603050405020304" pitchFamily="18" charset="0"/>
              </a:rPr>
              <a:t>弹性模量</a:t>
            </a:r>
            <a:r>
              <a:rPr kumimoji="1" lang="zh-CN" altLang="en-US" sz="2800" dirty="0">
                <a:solidFill>
                  <a:schemeClr val="tx1"/>
                </a:solidFill>
                <a:ea typeface="微软雅黑" panose="020B0503020204020204" pitchFamily="34" charset="-122"/>
                <a:sym typeface="Times New Roman" panose="02020603050405020304" pitchFamily="18" charset="0"/>
              </a:rPr>
              <a:t>，亦称</a:t>
            </a:r>
            <a:r>
              <a:rPr kumimoji="1" lang="zh-CN" altLang="en-US" sz="2800" dirty="0" smtClean="0">
                <a:solidFill>
                  <a:srgbClr val="FFC000"/>
                </a:solidFill>
                <a:ea typeface="微软雅黑" panose="020B0503020204020204" pitchFamily="34" charset="-122"/>
                <a:sym typeface="Times New Roman" panose="02020603050405020304" pitchFamily="18" charset="0"/>
              </a:rPr>
              <a:t>杨氏模量</a:t>
            </a:r>
            <a:r>
              <a:rPr kumimoji="1" lang="zh-CN" altLang="en-US" sz="2800" dirty="0">
                <a:solidFill>
                  <a:schemeClr val="tx1"/>
                </a:solidFill>
                <a:ea typeface="微软雅黑" panose="020B0503020204020204" pitchFamily="34" charset="-122"/>
                <a:sym typeface="Times New Roman" panose="02020603050405020304" pitchFamily="18" charset="0"/>
              </a:rPr>
              <a:t>（</a:t>
            </a:r>
            <a:r>
              <a:rPr kumimoji="1" lang="zh-CN" altLang="en-US" sz="2800" dirty="0" smtClean="0">
                <a:solidFill>
                  <a:schemeClr val="tx1"/>
                </a:solidFill>
                <a:ea typeface="微软雅黑" panose="020B0503020204020204" pitchFamily="34" charset="-122"/>
                <a:sym typeface="Times New Roman" panose="02020603050405020304" pitchFamily="18" charset="0"/>
              </a:rPr>
              <a:t>单位</a:t>
            </a:r>
            <a:r>
              <a:rPr kumimoji="1" lang="zh-CN" altLang="en-US" sz="2800" dirty="0">
                <a:solidFill>
                  <a:schemeClr val="tx1"/>
                </a:solidFill>
                <a:ea typeface="微软雅黑" panose="020B0503020204020204" pitchFamily="34" charset="-122"/>
                <a:sym typeface="Times New Roman" panose="02020603050405020304" pitchFamily="18" charset="0"/>
              </a:rPr>
              <a:t>：</a:t>
            </a:r>
            <a:r>
              <a:rPr kumimoji="1" lang="en-US" altLang="zh-CN" sz="2800" dirty="0" err="1">
                <a:solidFill>
                  <a:schemeClr val="tx1"/>
                </a:solidFill>
                <a:ea typeface="微软雅黑" panose="020B0503020204020204" pitchFamily="34" charset="-122"/>
                <a:sym typeface="Times New Roman" panose="02020603050405020304" pitchFamily="18" charset="0"/>
              </a:rPr>
              <a:t>Mpa</a:t>
            </a:r>
            <a:r>
              <a:rPr kumimoji="1" lang="zh-CN" altLang="en-US" sz="2800" dirty="0">
                <a:solidFill>
                  <a:schemeClr val="tx1"/>
                </a:solidFill>
                <a:ea typeface="微软雅黑" panose="020B0503020204020204" pitchFamily="34" charset="-122"/>
                <a:sym typeface="Times New Roman" panose="02020603050405020304" pitchFamily="18" charset="0"/>
              </a:rPr>
              <a:t>、</a:t>
            </a:r>
            <a:r>
              <a:rPr kumimoji="1" lang="en-US" altLang="zh-CN" sz="2800" dirty="0" err="1" smtClean="0">
                <a:solidFill>
                  <a:schemeClr val="tx1"/>
                </a:solidFill>
                <a:ea typeface="微软雅黑" panose="020B0503020204020204" pitchFamily="34" charset="-122"/>
                <a:sym typeface="Times New Roman" panose="02020603050405020304" pitchFamily="18" charset="0"/>
              </a:rPr>
              <a:t>Gpa</a:t>
            </a:r>
            <a:r>
              <a:rPr kumimoji="1" lang="zh-CN" altLang="en-US" sz="2800" dirty="0" smtClean="0">
                <a:solidFill>
                  <a:schemeClr val="tx1"/>
                </a:solidFill>
                <a:ea typeface="微软雅黑" panose="020B0503020204020204" pitchFamily="34" charset="-122"/>
                <a:sym typeface="Times New Roman" panose="02020603050405020304" pitchFamily="18" charset="0"/>
              </a:rPr>
              <a:t>）。</a:t>
            </a:r>
            <a:r>
              <a:rPr kumimoji="1" lang="zh-CN" altLang="en-US" sz="2800" dirty="0">
                <a:solidFill>
                  <a:schemeClr val="tx1"/>
                </a:solidFill>
                <a:ea typeface="微软雅黑" panose="020B0503020204020204" pitchFamily="34" charset="-122"/>
                <a:sym typeface="Times New Roman" panose="02020603050405020304" pitchFamily="18" charset="0"/>
              </a:rPr>
              <a:t>例如一般</a:t>
            </a:r>
            <a:r>
              <a:rPr kumimoji="1" lang="zh-CN" altLang="en-US" sz="2800" dirty="0" smtClean="0">
                <a:solidFill>
                  <a:schemeClr val="tx1"/>
                </a:solidFill>
                <a:ea typeface="微软雅黑" panose="020B0503020204020204" pitchFamily="34" charset="-122"/>
                <a:sym typeface="Times New Roman" panose="02020603050405020304" pitchFamily="18" charset="0"/>
              </a:rPr>
              <a:t>钢材</a:t>
            </a:r>
            <a:r>
              <a:rPr kumimoji="1" lang="en-US" altLang="zh-CN" sz="2800" dirty="0" smtClean="0">
                <a:solidFill>
                  <a:schemeClr val="tx1"/>
                </a:solidFill>
                <a:ea typeface="微软雅黑" panose="020B0503020204020204" pitchFamily="34" charset="-122"/>
                <a:sym typeface="Times New Roman" panose="02020603050405020304" pitchFamily="18" charset="0"/>
              </a:rPr>
              <a:t>Q235: E=210GPa</a:t>
            </a:r>
            <a:r>
              <a:rPr kumimoji="1" lang="zh-CN" altLang="en-US" sz="2800" dirty="0" smtClean="0">
                <a:solidFill>
                  <a:schemeClr val="tx1"/>
                </a:solidFill>
                <a:ea typeface="微软雅黑" panose="020B0503020204020204" pitchFamily="34" charset="-122"/>
                <a:sym typeface="Times New Roman" panose="02020603050405020304" pitchFamily="18" charset="0"/>
              </a:rPr>
              <a:t>。</a:t>
            </a:r>
            <a:endParaRPr kumimoji="1" lang="zh-CN" altLang="en-US" sz="2800" dirty="0">
              <a:solidFill>
                <a:schemeClr val="tx1"/>
              </a:solidFill>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452711" y="4801913"/>
                <a:ext cx="12272200" cy="1689822"/>
              </a:xfrm>
              <a:prstGeom prst="rect">
                <a:avLst/>
              </a:prstGeom>
            </p:spPr>
            <p:txBody>
              <a:bodyPr wrap="square">
                <a:spAutoFit/>
              </a:bodyPr>
              <a:lstStyle/>
              <a:p>
                <a:pPr>
                  <a:lnSpc>
                    <a:spcPct val="140000"/>
                  </a:lnSpc>
                </a:pPr>
                <a:r>
                  <a:rPr kumimoji="1" lang="zh-CN" altLang="en-US" sz="2400" b="1" dirty="0" smtClean="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虎克定律的适用条件：</a:t>
                </a:r>
                <a:endParaRPr kumimoji="1" lang="en-US" altLang="zh-CN" sz="2400" b="1" dirty="0" smtClean="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40000"/>
                  </a:lnSpc>
                </a:pPr>
                <a:r>
                  <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r>
                  <a:rPr kumimoji="1"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a:t>
                </a:r>
                <a:r>
                  <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）材料在线弹性范围内工作，即 </a:t>
                </a:r>
                <a14:m>
                  <m:oMath xmlns:m="http://schemas.openxmlformats.org/officeDocument/2006/math">
                    <m:r>
                      <a:rPr kumimoji="1" lang="zh-CN" altLang="en-US" sz="2400" b="0" i="1" smtClean="0">
                        <a:latin typeface="Cambria Math" panose="02040503050406030204" pitchFamily="18" charset="0"/>
                        <a:sym typeface="Times New Roman" panose="02020603050405020304" pitchFamily="18" charset="0"/>
                      </a:rPr>
                      <m:t>𝜎</m:t>
                    </m:r>
                    <m:r>
                      <a:rPr kumimoji="1" lang="zh-CN" altLang="en-US" sz="2400" b="0" i="1" smtClean="0">
                        <a:latin typeface="Cambria Math" panose="02040503050406030204" pitchFamily="18" charset="0"/>
                        <a:sym typeface="Times New Roman" panose="02020603050405020304" pitchFamily="18" charset="0"/>
                      </a:rPr>
                      <m:t>≤</m:t>
                    </m:r>
                    <m:sSub>
                      <m:sSubPr>
                        <m:ctrlPr>
                          <a:rPr kumimoji="1" lang="en-US" altLang="zh-CN" sz="2400" i="1" smtClean="0">
                            <a:latin typeface="Cambria Math" panose="02040503050406030204" pitchFamily="18" charset="0"/>
                            <a:sym typeface="Times New Roman" panose="02020603050405020304" pitchFamily="18" charset="0"/>
                          </a:rPr>
                        </m:ctrlPr>
                      </m:sSubPr>
                      <m:e>
                        <m:r>
                          <a:rPr kumimoji="1" lang="zh-CN" altLang="en-US" sz="2400" b="0" i="1" smtClean="0">
                            <a:latin typeface="Cambria Math" panose="02040503050406030204" pitchFamily="18" charset="0"/>
                            <a:sym typeface="Times New Roman" panose="02020603050405020304" pitchFamily="18" charset="0"/>
                          </a:rPr>
                          <m:t>𝜎</m:t>
                        </m:r>
                      </m:e>
                      <m:sub>
                        <m:r>
                          <a:rPr kumimoji="1" lang="en-US" altLang="zh-CN" sz="2400" b="0" i="1" smtClean="0">
                            <a:latin typeface="Cambria Math" panose="02040503050406030204" pitchFamily="18" charset="0"/>
                            <a:sym typeface="Times New Roman" panose="02020603050405020304" pitchFamily="18" charset="0"/>
                          </a:rPr>
                          <m:t>𝑝</m:t>
                        </m:r>
                      </m:sub>
                    </m:sSub>
                  </m:oMath>
                </a14:m>
                <a:r>
                  <a:rPr kumimoji="1"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 </a:t>
                </a:r>
                <a:r>
                  <a:rPr kumimoji="1"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a:t>
                </a:r>
                <a:r>
                  <a:rPr kumimoji="1"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kumimoji="1" lang="en-US" altLang="zh-CN" sz="2400" i="1" smtClean="0">
                            <a:latin typeface="Cambria Math" panose="02040503050406030204" pitchFamily="18" charset="0"/>
                            <a:sym typeface="Times New Roman" panose="02020603050405020304" pitchFamily="18" charset="0"/>
                          </a:rPr>
                        </m:ctrlPr>
                      </m:sSubPr>
                      <m:e>
                        <m:r>
                          <a:rPr kumimoji="1" lang="zh-CN" altLang="en-US" sz="2400" b="0" i="1" smtClean="0">
                            <a:latin typeface="Cambria Math" panose="02040503050406030204" pitchFamily="18" charset="0"/>
                            <a:sym typeface="Times New Roman" panose="02020603050405020304" pitchFamily="18" charset="0"/>
                          </a:rPr>
                          <m:t>𝜎</m:t>
                        </m:r>
                      </m:e>
                      <m:sub>
                        <m:r>
                          <a:rPr kumimoji="1" lang="en-US" altLang="zh-CN" sz="2400" b="0" i="1" smtClean="0">
                            <a:latin typeface="Cambria Math" panose="02040503050406030204" pitchFamily="18" charset="0"/>
                            <a:sym typeface="Times New Roman" panose="02020603050405020304" pitchFamily="18" charset="0"/>
                          </a:rPr>
                          <m:t>𝑝</m:t>
                        </m:r>
                      </m:sub>
                    </m:sSub>
                  </m:oMath>
                </a14:m>
                <a:r>
                  <a:rPr kumimoji="1"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称为</a:t>
                </a:r>
                <a:r>
                  <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比例极限</a:t>
                </a:r>
                <a:r>
                  <a:rPr kumimoji="1"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r>
                  <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p>
              <a:p>
                <a:pPr>
                  <a:lnSpc>
                    <a:spcPct val="140000"/>
                  </a:lnSpc>
                </a:pPr>
                <a:r>
                  <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r>
                  <a:rPr kumimoji="1"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2</a:t>
                </a:r>
                <a:r>
                  <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）在计算杆件的</a:t>
                </a:r>
                <a:r>
                  <a:rPr kumimoji="1"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伸长</a:t>
                </a:r>
                <a14:m>
                  <m:oMath xmlns:m="http://schemas.openxmlformats.org/officeDocument/2006/math">
                    <m:r>
                      <a:rPr kumimoji="1" lang="zh-CN" altLang="en-US" sz="2400" b="0" i="1" smtClean="0">
                        <a:latin typeface="Cambria Math" panose="02040503050406030204" pitchFamily="18" charset="0"/>
                        <a:sym typeface="Times New Roman" panose="02020603050405020304" pitchFamily="18" charset="0"/>
                      </a:rPr>
                      <m:t>∆</m:t>
                    </m:r>
                    <m:r>
                      <m:rPr>
                        <m:sty m:val="p"/>
                      </m:rPr>
                      <a:rPr kumimoji="1" lang="en-US" altLang="zh-CN" sz="2400" b="0" i="0" smtClean="0">
                        <a:latin typeface="Cambria Math" panose="02040503050406030204" pitchFamily="18" charset="0"/>
                        <a:sym typeface="Times New Roman" panose="02020603050405020304" pitchFamily="18" charset="0"/>
                      </a:rPr>
                      <m:t>l</m:t>
                    </m:r>
                  </m:oMath>
                </a14:m>
                <a:r>
                  <a:rPr kumimoji="1"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时</a:t>
                </a:r>
                <a:r>
                  <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a:t>
                </a:r>
                <a:r>
                  <a:rPr kumimoji="1" lang="en-US" altLang="zh-CN" sz="2400" i="1" dirty="0">
                    <a:latin typeface="Times New Roman" panose="02020603050405020304" pitchFamily="18" charset="0"/>
                    <a:ea typeface="微软雅黑" panose="020B0503020204020204" pitchFamily="34" charset="-122"/>
                    <a:sym typeface="Times New Roman" panose="02020603050405020304" pitchFamily="18" charset="0"/>
                  </a:rPr>
                  <a:t>l</a:t>
                </a:r>
                <a:r>
                  <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长度内</a:t>
                </a:r>
                <a:r>
                  <a:rPr kumimoji="1"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其</a:t>
                </a:r>
                <a14:m>
                  <m:oMath xmlns:m="http://schemas.openxmlformats.org/officeDocument/2006/math">
                    <m:sSub>
                      <m:sSubPr>
                        <m:ctrlPr>
                          <a:rPr kumimoji="1" lang="en-US" altLang="zh-CN" sz="2400" i="1" smtClean="0">
                            <a:latin typeface="Cambria Math" panose="02040503050406030204" pitchFamily="18" charset="0"/>
                            <a:sym typeface="Times New Roman" panose="02020603050405020304" pitchFamily="18" charset="0"/>
                          </a:rPr>
                        </m:ctrlPr>
                      </m:sSubPr>
                      <m:e>
                        <m:r>
                          <a:rPr kumimoji="1" lang="en-US" altLang="zh-CN" sz="2400" b="0" i="1" smtClean="0">
                            <a:latin typeface="Cambria Math" panose="02040503050406030204" pitchFamily="18" charset="0"/>
                            <a:sym typeface="Times New Roman" panose="02020603050405020304" pitchFamily="18" charset="0"/>
                          </a:rPr>
                          <m:t>𝐹</m:t>
                        </m:r>
                      </m:e>
                      <m:sub>
                        <m:r>
                          <a:rPr kumimoji="1" lang="en-US" altLang="zh-CN" sz="2400" b="0" i="1" smtClean="0">
                            <a:latin typeface="Cambria Math" panose="02040503050406030204" pitchFamily="18" charset="0"/>
                            <a:sym typeface="Times New Roman" panose="02020603050405020304" pitchFamily="18" charset="0"/>
                          </a:rPr>
                          <m:t>𝑁</m:t>
                        </m:r>
                      </m:sub>
                    </m:sSub>
                    <m:r>
                      <a:rPr kumimoji="1" lang="en-US" altLang="zh-CN" sz="2400" b="0" i="1" smtClean="0">
                        <a:latin typeface="Cambria Math" panose="02040503050406030204" pitchFamily="18" charset="0"/>
                        <a:sym typeface="Times New Roman" panose="02020603050405020304" pitchFamily="18" charset="0"/>
                      </a:rPr>
                      <m:t>,</m:t>
                    </m:r>
                    <m:r>
                      <a:rPr kumimoji="1" lang="en-US" altLang="zh-CN" sz="2400" b="0" i="1" smtClean="0">
                        <a:latin typeface="Cambria Math" panose="02040503050406030204" pitchFamily="18" charset="0"/>
                        <a:sym typeface="Times New Roman" panose="02020603050405020304" pitchFamily="18" charset="0"/>
                      </a:rPr>
                      <m:t>𝐸</m:t>
                    </m:r>
                    <m:r>
                      <a:rPr kumimoji="1" lang="en-US" altLang="zh-CN" sz="2400" b="0" i="1" smtClean="0">
                        <a:latin typeface="Cambria Math" panose="02040503050406030204" pitchFamily="18" charset="0"/>
                        <a:sym typeface="Times New Roman" panose="02020603050405020304" pitchFamily="18" charset="0"/>
                      </a:rPr>
                      <m:t>,</m:t>
                    </m:r>
                    <m:r>
                      <a:rPr kumimoji="1" lang="en-US" altLang="zh-CN" sz="2400" b="0" i="1" smtClean="0">
                        <a:latin typeface="Cambria Math" panose="02040503050406030204" pitchFamily="18" charset="0"/>
                        <a:sym typeface="Times New Roman" panose="02020603050405020304" pitchFamily="18" charset="0"/>
                      </a:rPr>
                      <m:t>𝐴</m:t>
                    </m:r>
                  </m:oMath>
                </a14:m>
                <a:r>
                  <a:rPr kumimoji="1"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均</a:t>
                </a:r>
                <a:r>
                  <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应为常数，否则应分段计算或进行积分</a:t>
                </a:r>
                <a:r>
                  <a:rPr kumimoji="1"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endParaRPr kumimoji="1"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52711" y="4801913"/>
                <a:ext cx="12272200" cy="1689822"/>
              </a:xfrm>
              <a:prstGeom prst="rect">
                <a:avLst/>
              </a:prstGeom>
              <a:blipFill>
                <a:blip r:embed="rId11"/>
                <a:stretch>
                  <a:fillRect l="-745" r="-3279" b="-3610"/>
                </a:stretch>
              </a:blipFill>
            </p:spPr>
            <p:txBody>
              <a:bodyPr/>
              <a:lstStyle/>
              <a:p>
                <a:r>
                  <a:rPr lang="zh-CN" altLang="en-US">
                    <a:noFill/>
                  </a:rPr>
                  <a:t> </a:t>
                </a:r>
              </a:p>
            </p:txBody>
          </p:sp>
        </mc:Fallback>
      </mc:AlternateContent>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948171614"/>
      </p:ext>
    </p:extLst>
  </p:cSld>
  <p:clrMapOvr>
    <a:masterClrMapping/>
  </p:clrMapOvr>
  <mc:AlternateContent xmlns:mc="http://schemas.openxmlformats.org/markup-compatibility/2006" xmlns:p14="http://schemas.microsoft.com/office/powerpoint/2010/main">
    <mc:Choice Requires="p14">
      <p:transition p14:dur="0" advTm="52764"/>
    </mc:Choice>
    <mc:Fallback xmlns="">
      <p:transition advTm="52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50" name="Text Box 107"/>
          <p:cNvSpPr txBox="1">
            <a:spLocks noChangeArrowheads="1"/>
          </p:cNvSpPr>
          <p:nvPr/>
        </p:nvSpPr>
        <p:spPr bwMode="auto">
          <a:xfrm>
            <a:off x="761903" y="811021"/>
            <a:ext cx="6711845"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r>
              <a:rPr kumimoji="1" lang="zh-CN" altLang="en-US" b="1" dirty="0" smtClean="0">
                <a:solidFill>
                  <a:srgbClr val="4BC1DD"/>
                </a:solidFill>
                <a:ea typeface="微软雅黑" panose="020B0503020204020204" pitchFamily="34" charset="-122"/>
                <a:sym typeface="Times New Roman" panose="02020603050405020304" pitchFamily="18" charset="0"/>
              </a:rPr>
              <a:t>例 阶梯</a:t>
            </a:r>
            <a:r>
              <a:rPr kumimoji="1" lang="zh-CN" altLang="en-US" b="1" dirty="0">
                <a:solidFill>
                  <a:srgbClr val="4BC1DD"/>
                </a:solidFill>
                <a:ea typeface="微软雅黑" panose="020B0503020204020204" pitchFamily="34" charset="-122"/>
                <a:sym typeface="Times New Roman" panose="02020603050405020304" pitchFamily="18" charset="0"/>
              </a:rPr>
              <a:t>杆，各</a:t>
            </a:r>
            <a:r>
              <a:rPr kumimoji="1" lang="zh-CN" altLang="en-US" b="1" dirty="0" smtClean="0">
                <a:solidFill>
                  <a:srgbClr val="4BC1DD"/>
                </a:solidFill>
                <a:ea typeface="微软雅黑" panose="020B0503020204020204" pitchFamily="34" charset="-122"/>
                <a:sym typeface="Times New Roman" panose="02020603050405020304" pitchFamily="18" charset="0"/>
              </a:rPr>
              <a:t>段弹性模量</a:t>
            </a:r>
            <a:r>
              <a:rPr kumimoji="1" lang="en-US" altLang="zh-CN" b="1" i="1" dirty="0" smtClean="0">
                <a:solidFill>
                  <a:srgbClr val="4BC1DD"/>
                </a:solidFill>
                <a:ea typeface="微软雅黑" panose="020B0503020204020204" pitchFamily="34" charset="-122"/>
                <a:sym typeface="Times New Roman" panose="02020603050405020304" pitchFamily="18" charset="0"/>
              </a:rPr>
              <a:t>E</a:t>
            </a:r>
            <a:r>
              <a:rPr kumimoji="1" lang="zh-CN" altLang="en-US" b="1" i="1" dirty="0" smtClean="0">
                <a:solidFill>
                  <a:srgbClr val="4BC1DD"/>
                </a:solidFill>
                <a:ea typeface="微软雅黑" panose="020B0503020204020204" pitchFamily="34" charset="-122"/>
                <a:sym typeface="Times New Roman" panose="02020603050405020304" pitchFamily="18" charset="0"/>
              </a:rPr>
              <a:t>相同</a:t>
            </a:r>
            <a:r>
              <a:rPr kumimoji="1" lang="zh-CN" altLang="en-US" b="1" dirty="0" smtClean="0">
                <a:solidFill>
                  <a:srgbClr val="4BC1DD"/>
                </a:solidFill>
                <a:ea typeface="微软雅黑" panose="020B0503020204020204" pitchFamily="34" charset="-122"/>
                <a:sym typeface="Times New Roman" panose="02020603050405020304" pitchFamily="18" charset="0"/>
              </a:rPr>
              <a:t>，截面积</a:t>
            </a:r>
            <a:r>
              <a:rPr kumimoji="1" lang="en-US" altLang="zh-CN" b="1" i="1" dirty="0" smtClean="0">
                <a:solidFill>
                  <a:srgbClr val="4BC1DD"/>
                </a:solidFill>
                <a:ea typeface="微软雅黑" panose="020B0503020204020204" pitchFamily="34" charset="-122"/>
                <a:sym typeface="Times New Roman" panose="02020603050405020304" pitchFamily="18" charset="0"/>
              </a:rPr>
              <a:t>A</a:t>
            </a:r>
            <a:r>
              <a:rPr kumimoji="1" lang="zh-CN" altLang="en-US" b="1" dirty="0" smtClean="0">
                <a:solidFill>
                  <a:srgbClr val="4BC1DD"/>
                </a:solidFill>
                <a:ea typeface="微软雅黑" panose="020B0503020204020204" pitchFamily="34" charset="-122"/>
                <a:sym typeface="Times New Roman" panose="02020603050405020304" pitchFamily="18" charset="0"/>
              </a:rPr>
              <a:t>不同</a:t>
            </a:r>
            <a:r>
              <a:rPr kumimoji="1" lang="zh-CN" altLang="en-US" b="1" dirty="0">
                <a:solidFill>
                  <a:srgbClr val="4BC1DD"/>
                </a:solidFill>
                <a:ea typeface="微软雅黑" panose="020B0503020204020204" pitchFamily="34" charset="-122"/>
                <a:sym typeface="Times New Roman" panose="02020603050405020304" pitchFamily="18" charset="0"/>
              </a:rPr>
              <a:t>，计算总变形</a:t>
            </a:r>
            <a:r>
              <a:rPr kumimoji="1" lang="zh-CN" altLang="en-US" b="1" dirty="0" smtClean="0">
                <a:solidFill>
                  <a:srgbClr val="4BC1DD"/>
                </a:solidFill>
                <a:ea typeface="微软雅黑" panose="020B0503020204020204" pitchFamily="34" charset="-122"/>
                <a:sym typeface="Times New Roman" panose="02020603050405020304" pitchFamily="18" charset="0"/>
              </a:rPr>
              <a:t>。</a:t>
            </a:r>
            <a:r>
              <a:rPr kumimoji="1" lang="en-US" altLang="zh-CN" sz="2000" b="1" dirty="0">
                <a:solidFill>
                  <a:schemeClr val="tx1"/>
                </a:solidFill>
                <a:ea typeface="微软雅黑" panose="020B0503020204020204" pitchFamily="34" charset="-122"/>
                <a:sym typeface="Times New Roman" panose="02020603050405020304" pitchFamily="18" charset="0"/>
              </a:rPr>
              <a:t>(OB</a:t>
            </a:r>
            <a:r>
              <a:rPr kumimoji="1" lang="zh-CN" altLang="en-US" sz="2000" b="1" dirty="0">
                <a:solidFill>
                  <a:schemeClr val="tx1"/>
                </a:solidFill>
                <a:ea typeface="微软雅黑" panose="020B0503020204020204" pitchFamily="34" charset="-122"/>
                <a:sym typeface="Times New Roman" panose="02020603050405020304" pitchFamily="18" charset="0"/>
              </a:rPr>
              <a:t>段、</a:t>
            </a:r>
            <a:r>
              <a:rPr kumimoji="1" lang="en-US" altLang="zh-CN" sz="2000" b="1" dirty="0">
                <a:solidFill>
                  <a:schemeClr val="tx1"/>
                </a:solidFill>
                <a:ea typeface="微软雅黑" panose="020B0503020204020204" pitchFamily="34" charset="-122"/>
                <a:sym typeface="Times New Roman" panose="02020603050405020304" pitchFamily="18" charset="0"/>
              </a:rPr>
              <a:t>BC</a:t>
            </a:r>
            <a:r>
              <a:rPr kumimoji="1" lang="zh-CN" altLang="en-US" sz="2000" b="1" dirty="0">
                <a:solidFill>
                  <a:schemeClr val="tx1"/>
                </a:solidFill>
                <a:ea typeface="微软雅黑" panose="020B0503020204020204" pitchFamily="34" charset="-122"/>
                <a:sym typeface="Times New Roman" panose="02020603050405020304" pitchFamily="18" charset="0"/>
              </a:rPr>
              <a:t>段、</a:t>
            </a:r>
            <a:r>
              <a:rPr kumimoji="1" lang="en-US" altLang="zh-CN" sz="2000" b="1" dirty="0">
                <a:solidFill>
                  <a:schemeClr val="tx1"/>
                </a:solidFill>
                <a:ea typeface="微软雅黑" panose="020B0503020204020204" pitchFamily="34" charset="-122"/>
                <a:sym typeface="Times New Roman" panose="02020603050405020304" pitchFamily="18" charset="0"/>
              </a:rPr>
              <a:t>CD</a:t>
            </a:r>
            <a:r>
              <a:rPr kumimoji="1" lang="zh-CN" altLang="en-US" sz="2000" b="1" dirty="0">
                <a:solidFill>
                  <a:schemeClr val="tx1"/>
                </a:solidFill>
                <a:ea typeface="微软雅黑" panose="020B0503020204020204" pitchFamily="34" charset="-122"/>
                <a:sym typeface="Times New Roman" panose="02020603050405020304" pitchFamily="18" charset="0"/>
              </a:rPr>
              <a:t>段长度</a:t>
            </a:r>
            <a:r>
              <a:rPr kumimoji="1" lang="zh-CN" altLang="en-US" sz="2000" b="1" dirty="0" smtClean="0">
                <a:solidFill>
                  <a:schemeClr val="tx1"/>
                </a:solidFill>
                <a:ea typeface="微软雅黑" panose="020B0503020204020204" pitchFamily="34" charset="-122"/>
                <a:sym typeface="Times New Roman" panose="02020603050405020304" pitchFamily="18" charset="0"/>
              </a:rPr>
              <a:t>均为</a:t>
            </a:r>
            <a:r>
              <a:rPr kumimoji="1" lang="en-US" altLang="zh-CN" sz="2000" b="1" i="1" dirty="0">
                <a:solidFill>
                  <a:schemeClr val="tx1"/>
                </a:solidFill>
                <a:ea typeface="微软雅黑" panose="020B0503020204020204" pitchFamily="34" charset="-122"/>
                <a:sym typeface="Times New Roman" panose="02020603050405020304" pitchFamily="18" charset="0"/>
              </a:rPr>
              <a:t>l</a:t>
            </a:r>
            <a:r>
              <a:rPr kumimoji="1" lang="zh-CN" altLang="en-US" sz="2000" b="1" dirty="0">
                <a:solidFill>
                  <a:schemeClr val="tx1"/>
                </a:solidFill>
                <a:ea typeface="微软雅黑" panose="020B0503020204020204" pitchFamily="34" charset="-122"/>
                <a:sym typeface="Times New Roman" panose="02020603050405020304" pitchFamily="18" charset="0"/>
              </a:rPr>
              <a:t>，</a:t>
            </a:r>
            <a:r>
              <a:rPr kumimoji="1" lang="en-US" altLang="zh-CN" sz="2000" b="1" dirty="0">
                <a:solidFill>
                  <a:schemeClr val="tx1"/>
                </a:solidFill>
                <a:ea typeface="微软雅黑" panose="020B0503020204020204" pitchFamily="34" charset="-122"/>
                <a:sym typeface="Times New Roman" panose="02020603050405020304" pitchFamily="18" charset="0"/>
              </a:rPr>
              <a:t>OC</a:t>
            </a:r>
            <a:r>
              <a:rPr kumimoji="1" lang="zh-CN" altLang="en-US" sz="2000" b="1" dirty="0">
                <a:solidFill>
                  <a:schemeClr val="tx1"/>
                </a:solidFill>
                <a:ea typeface="微软雅黑" panose="020B0503020204020204" pitchFamily="34" charset="-122"/>
                <a:sym typeface="Times New Roman" panose="02020603050405020304" pitchFamily="18" charset="0"/>
              </a:rPr>
              <a:t>段的横截面 面积是</a:t>
            </a:r>
            <a:r>
              <a:rPr kumimoji="1" lang="en-US" altLang="zh-CN" sz="2000" b="1" dirty="0">
                <a:solidFill>
                  <a:schemeClr val="tx1"/>
                </a:solidFill>
                <a:ea typeface="微软雅黑" panose="020B0503020204020204" pitchFamily="34" charset="-122"/>
                <a:sym typeface="Times New Roman" panose="02020603050405020304" pitchFamily="18" charset="0"/>
              </a:rPr>
              <a:t>CD</a:t>
            </a:r>
            <a:r>
              <a:rPr kumimoji="1" lang="zh-CN" altLang="en-US" sz="2000" b="1" dirty="0">
                <a:solidFill>
                  <a:schemeClr val="tx1"/>
                </a:solidFill>
                <a:ea typeface="微软雅黑" panose="020B0503020204020204" pitchFamily="34" charset="-122"/>
                <a:sym typeface="Times New Roman" panose="02020603050405020304" pitchFamily="18" charset="0"/>
              </a:rPr>
              <a:t>段横截面面积</a:t>
            </a:r>
            <a:r>
              <a:rPr kumimoji="1" lang="en-US" altLang="zh-CN" sz="2000" b="1" dirty="0">
                <a:solidFill>
                  <a:schemeClr val="tx1"/>
                </a:solidFill>
                <a:ea typeface="微软雅黑" panose="020B0503020204020204" pitchFamily="34" charset="-122"/>
                <a:sym typeface="Times New Roman" panose="02020603050405020304" pitchFamily="18" charset="0"/>
              </a:rPr>
              <a:t>A</a:t>
            </a:r>
            <a:r>
              <a:rPr kumimoji="1" lang="zh-CN" altLang="en-US" sz="2000" b="1" dirty="0">
                <a:solidFill>
                  <a:schemeClr val="tx1"/>
                </a:solidFill>
                <a:ea typeface="微软雅黑" panose="020B0503020204020204" pitchFamily="34" charset="-122"/>
                <a:sym typeface="Times New Roman" panose="02020603050405020304" pitchFamily="18" charset="0"/>
              </a:rPr>
              <a:t>的</a:t>
            </a:r>
            <a:r>
              <a:rPr kumimoji="1" lang="en-US" altLang="zh-CN" sz="2000" b="1" dirty="0">
                <a:solidFill>
                  <a:schemeClr val="tx1"/>
                </a:solidFill>
                <a:ea typeface="微软雅黑" panose="020B0503020204020204" pitchFamily="34" charset="-122"/>
                <a:sym typeface="Times New Roman" panose="02020603050405020304" pitchFamily="18" charset="0"/>
              </a:rPr>
              <a:t>2</a:t>
            </a:r>
            <a:r>
              <a:rPr kumimoji="1" lang="zh-CN" altLang="en-US" sz="2000" b="1" dirty="0">
                <a:solidFill>
                  <a:schemeClr val="tx1"/>
                </a:solidFill>
                <a:ea typeface="微软雅黑" panose="020B0503020204020204" pitchFamily="34" charset="-122"/>
                <a:sym typeface="Times New Roman" panose="02020603050405020304" pitchFamily="18" charset="0"/>
              </a:rPr>
              <a:t>倍</a:t>
            </a:r>
            <a:r>
              <a:rPr kumimoji="1" lang="en-US" altLang="zh-CN" sz="2000" b="1" dirty="0">
                <a:solidFill>
                  <a:schemeClr val="tx1"/>
                </a:solidFill>
                <a:ea typeface="微软雅黑" panose="020B0503020204020204" pitchFamily="34" charset="-122"/>
                <a:sym typeface="Times New Roman" panose="02020603050405020304" pitchFamily="18" charset="0"/>
              </a:rPr>
              <a:t>)</a:t>
            </a:r>
          </a:p>
          <a:p>
            <a:pPr eaLnBrk="1" hangingPunct="1"/>
            <a:r>
              <a:rPr kumimoji="1" lang="zh-CN" altLang="en-US" dirty="0" smtClean="0">
                <a:solidFill>
                  <a:srgbClr val="4BC1DD"/>
                </a:solidFill>
                <a:ea typeface="微软雅黑" panose="020B0503020204020204" pitchFamily="34" charset="-122"/>
                <a:sym typeface="Times New Roman" panose="02020603050405020304" pitchFamily="18" charset="0"/>
              </a:rPr>
              <a:t> </a:t>
            </a:r>
            <a:endParaRPr kumimoji="1" lang="zh-CN" altLang="en-US" dirty="0">
              <a:solidFill>
                <a:srgbClr val="4BC1DD"/>
              </a:solidFill>
              <a:ea typeface="微软雅黑" panose="020B0503020204020204" pitchFamily="34" charset="-122"/>
              <a:sym typeface="Times New Roman" panose="02020603050405020304" pitchFamily="18" charset="0"/>
            </a:endParaRPr>
          </a:p>
        </p:txBody>
      </p:sp>
      <p:grpSp>
        <p:nvGrpSpPr>
          <p:cNvPr id="53" name="组合 52"/>
          <p:cNvGrpSpPr/>
          <p:nvPr/>
        </p:nvGrpSpPr>
        <p:grpSpPr>
          <a:xfrm>
            <a:off x="884759" y="1832811"/>
            <a:ext cx="5562600" cy="2057400"/>
            <a:chOff x="6830714" y="4085555"/>
            <a:chExt cx="5562600" cy="2057400"/>
          </a:xfrm>
        </p:grpSpPr>
        <p:grpSp>
          <p:nvGrpSpPr>
            <p:cNvPr id="54" name="Group 63"/>
            <p:cNvGrpSpPr>
              <a:grpSpLocks/>
            </p:cNvGrpSpPr>
            <p:nvPr/>
          </p:nvGrpSpPr>
          <p:grpSpPr bwMode="auto">
            <a:xfrm>
              <a:off x="6830714" y="4085555"/>
              <a:ext cx="5562600" cy="1676400"/>
              <a:chOff x="960" y="1872"/>
              <a:chExt cx="3504" cy="1056"/>
            </a:xfrm>
          </p:grpSpPr>
          <p:grpSp>
            <p:nvGrpSpPr>
              <p:cNvPr id="69" name="Group 35"/>
              <p:cNvGrpSpPr>
                <a:grpSpLocks/>
              </p:cNvGrpSpPr>
              <p:nvPr/>
            </p:nvGrpSpPr>
            <p:grpSpPr bwMode="auto">
              <a:xfrm>
                <a:off x="960" y="2064"/>
                <a:ext cx="3264" cy="864"/>
                <a:chOff x="960" y="2064"/>
                <a:chExt cx="3264" cy="864"/>
              </a:xfrm>
            </p:grpSpPr>
            <p:sp>
              <p:nvSpPr>
                <p:cNvPr id="83" name="Rectangle 28"/>
                <p:cNvSpPr>
                  <a:spLocks noChangeArrowheads="1"/>
                </p:cNvSpPr>
                <p:nvPr/>
              </p:nvSpPr>
              <p:spPr bwMode="auto">
                <a:xfrm>
                  <a:off x="1152" y="2256"/>
                  <a:ext cx="1680" cy="528"/>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grpSp>
              <p:nvGrpSpPr>
                <p:cNvPr id="84" name="Group 7"/>
                <p:cNvGrpSpPr>
                  <a:grpSpLocks/>
                </p:cNvGrpSpPr>
                <p:nvPr/>
              </p:nvGrpSpPr>
              <p:grpSpPr bwMode="auto">
                <a:xfrm>
                  <a:off x="1104" y="2064"/>
                  <a:ext cx="48" cy="864"/>
                  <a:chOff x="816" y="1152"/>
                  <a:chExt cx="96" cy="528"/>
                </a:xfrm>
              </p:grpSpPr>
              <p:sp>
                <p:nvSpPr>
                  <p:cNvPr id="87" name="Line 8"/>
                  <p:cNvSpPr>
                    <a:spLocks noChangeShapeType="1"/>
                  </p:cNvSpPr>
                  <p:nvPr/>
                </p:nvSpPr>
                <p:spPr bwMode="auto">
                  <a:xfrm>
                    <a:off x="912" y="1152"/>
                    <a:ext cx="0" cy="528"/>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8" name="Line 9"/>
                  <p:cNvSpPr>
                    <a:spLocks noChangeShapeType="1"/>
                  </p:cNvSpPr>
                  <p:nvPr/>
                </p:nvSpPr>
                <p:spPr bwMode="auto">
                  <a:xfrm flipH="1">
                    <a:off x="816" y="1200"/>
                    <a:ext cx="96" cy="192"/>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9" name="Line 10"/>
                  <p:cNvSpPr>
                    <a:spLocks noChangeShapeType="1"/>
                  </p:cNvSpPr>
                  <p:nvPr/>
                </p:nvSpPr>
                <p:spPr bwMode="auto">
                  <a:xfrm flipH="1">
                    <a:off x="816" y="1344"/>
                    <a:ext cx="96" cy="192"/>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0" name="Line 11"/>
                  <p:cNvSpPr>
                    <a:spLocks noChangeShapeType="1"/>
                  </p:cNvSpPr>
                  <p:nvPr/>
                </p:nvSpPr>
                <p:spPr bwMode="auto">
                  <a:xfrm flipH="1">
                    <a:off x="816" y="1536"/>
                    <a:ext cx="96" cy="96"/>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85" name="Rectangle 34"/>
                <p:cNvSpPr>
                  <a:spLocks noChangeArrowheads="1"/>
                </p:cNvSpPr>
                <p:nvPr/>
              </p:nvSpPr>
              <p:spPr bwMode="auto">
                <a:xfrm>
                  <a:off x="2832" y="2352"/>
                  <a:ext cx="1200" cy="336"/>
                </a:xfrm>
                <a:prstGeom prst="rect">
                  <a:avLst/>
                </a:prstGeom>
                <a:solidFill>
                  <a:srgbClr val="FFFFFF"/>
                </a:solidFill>
                <a:ln w="38100">
                  <a:solidFill>
                    <a:srgbClr val="3399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a:solidFill>
                      <a:srgbClr val="FF33CC"/>
                    </a:solidFill>
                    <a:ea typeface="微软雅黑" panose="020B0503020204020204" pitchFamily="34" charset="-122"/>
                    <a:cs typeface="+mn-ea"/>
                    <a:sym typeface="Times New Roman" panose="02020603050405020304" pitchFamily="18" charset="0"/>
                  </a:endParaRPr>
                </a:p>
              </p:txBody>
            </p:sp>
            <p:sp>
              <p:nvSpPr>
                <p:cNvPr id="86" name="Line 29"/>
                <p:cNvSpPr>
                  <a:spLocks noChangeShapeType="1"/>
                </p:cNvSpPr>
                <p:nvPr/>
              </p:nvSpPr>
              <p:spPr bwMode="auto">
                <a:xfrm>
                  <a:off x="960" y="2491"/>
                  <a:ext cx="326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70" name="Text Box 36"/>
              <p:cNvSpPr txBox="1">
                <a:spLocks noChangeArrowheads="1"/>
              </p:cNvSpPr>
              <p:nvPr/>
            </p:nvSpPr>
            <p:spPr bwMode="auto">
              <a:xfrm>
                <a:off x="960" y="1920"/>
                <a:ext cx="26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O</a:t>
                </a:r>
              </a:p>
            </p:txBody>
          </p:sp>
          <p:sp>
            <p:nvSpPr>
              <p:cNvPr id="71" name="Line 47"/>
              <p:cNvSpPr>
                <a:spLocks noChangeShapeType="1"/>
              </p:cNvSpPr>
              <p:nvPr/>
            </p:nvSpPr>
            <p:spPr bwMode="auto">
              <a:xfrm flipH="1">
                <a:off x="2400" y="2496"/>
                <a:ext cx="432" cy="0"/>
              </a:xfrm>
              <a:prstGeom prst="line">
                <a:avLst/>
              </a:prstGeom>
              <a:noFill/>
              <a:ln w="34925">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72" name="Text Box 48"/>
              <p:cNvSpPr txBox="1">
                <a:spLocks noChangeArrowheads="1"/>
              </p:cNvSpPr>
              <p:nvPr/>
            </p:nvSpPr>
            <p:spPr bwMode="auto">
              <a:xfrm>
                <a:off x="2544" y="2208"/>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3F</a:t>
                </a:r>
              </a:p>
            </p:txBody>
          </p:sp>
          <p:sp>
            <p:nvSpPr>
              <p:cNvPr id="73" name="Line 53"/>
              <p:cNvSpPr>
                <a:spLocks noChangeShapeType="1"/>
              </p:cNvSpPr>
              <p:nvPr/>
            </p:nvSpPr>
            <p:spPr bwMode="auto">
              <a:xfrm>
                <a:off x="2016" y="2256"/>
                <a:ext cx="0" cy="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74" name="Group 54"/>
              <p:cNvGrpSpPr>
                <a:grpSpLocks/>
              </p:cNvGrpSpPr>
              <p:nvPr/>
            </p:nvGrpSpPr>
            <p:grpSpPr bwMode="auto">
              <a:xfrm>
                <a:off x="1584" y="2208"/>
                <a:ext cx="432" cy="288"/>
                <a:chOff x="1536" y="1440"/>
                <a:chExt cx="432" cy="288"/>
              </a:xfrm>
            </p:grpSpPr>
            <p:sp>
              <p:nvSpPr>
                <p:cNvPr id="81" name="Line 55"/>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2" name="Text Box 56"/>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dirty="0">
                      <a:solidFill>
                        <a:schemeClr val="bg1"/>
                      </a:solidFill>
                      <a:ea typeface="微软雅黑" panose="020B0503020204020204" pitchFamily="34" charset="-122"/>
                      <a:cs typeface="+mn-ea"/>
                      <a:sym typeface="Times New Roman" panose="02020603050405020304" pitchFamily="18" charset="0"/>
                    </a:rPr>
                    <a:t>4F</a:t>
                  </a:r>
                </a:p>
              </p:txBody>
            </p:sp>
          </p:grpSp>
          <p:grpSp>
            <p:nvGrpSpPr>
              <p:cNvPr id="75" name="Group 57"/>
              <p:cNvGrpSpPr>
                <a:grpSpLocks/>
              </p:cNvGrpSpPr>
              <p:nvPr/>
            </p:nvGrpSpPr>
            <p:grpSpPr bwMode="auto">
              <a:xfrm>
                <a:off x="4032" y="2208"/>
                <a:ext cx="432" cy="288"/>
                <a:chOff x="1536" y="1440"/>
                <a:chExt cx="432" cy="288"/>
              </a:xfrm>
            </p:grpSpPr>
            <p:sp>
              <p:nvSpPr>
                <p:cNvPr id="79" name="Line 58"/>
                <p:cNvSpPr>
                  <a:spLocks noChangeShapeType="1"/>
                </p:cNvSpPr>
                <p:nvPr/>
              </p:nvSpPr>
              <p:spPr bwMode="auto">
                <a:xfrm flipH="1">
                  <a:off x="1536" y="1728"/>
                  <a:ext cx="432" cy="0"/>
                </a:xfrm>
                <a:prstGeom prst="line">
                  <a:avLst/>
                </a:prstGeom>
                <a:noFill/>
                <a:ln w="34925">
                  <a:solidFill>
                    <a:srgbClr val="8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0" name="Text Box 59"/>
                <p:cNvSpPr txBox="1">
                  <a:spLocks noChangeArrowheads="1"/>
                </p:cNvSpPr>
                <p:nvPr/>
              </p:nvSpPr>
              <p:spPr bwMode="auto">
                <a:xfrm>
                  <a:off x="1632" y="144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ea typeface="微软雅黑" panose="020B0503020204020204" pitchFamily="34" charset="-122"/>
                      <a:cs typeface="+mn-ea"/>
                      <a:sym typeface="Times New Roman" panose="02020603050405020304" pitchFamily="18" charset="0"/>
                    </a:rPr>
                    <a:t>2F</a:t>
                  </a:r>
                </a:p>
              </p:txBody>
            </p:sp>
          </p:grpSp>
          <p:sp>
            <p:nvSpPr>
              <p:cNvPr id="76" name="Text Box 60"/>
              <p:cNvSpPr txBox="1">
                <a:spLocks noChangeArrowheads="1"/>
              </p:cNvSpPr>
              <p:nvPr/>
            </p:nvSpPr>
            <p:spPr bwMode="auto">
              <a:xfrm>
                <a:off x="1862" y="1872"/>
                <a:ext cx="24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B</a:t>
                </a:r>
              </a:p>
            </p:txBody>
          </p:sp>
          <p:sp>
            <p:nvSpPr>
              <p:cNvPr id="77" name="Text Box 61"/>
              <p:cNvSpPr txBox="1">
                <a:spLocks noChangeArrowheads="1"/>
              </p:cNvSpPr>
              <p:nvPr/>
            </p:nvSpPr>
            <p:spPr bwMode="auto">
              <a:xfrm>
                <a:off x="2640" y="1872"/>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C</a:t>
                </a:r>
              </a:p>
            </p:txBody>
          </p:sp>
          <p:sp>
            <p:nvSpPr>
              <p:cNvPr id="78" name="Text Box 62"/>
              <p:cNvSpPr txBox="1">
                <a:spLocks noChangeArrowheads="1"/>
              </p:cNvSpPr>
              <p:nvPr/>
            </p:nvSpPr>
            <p:spPr bwMode="auto">
              <a:xfrm>
                <a:off x="3888" y="1920"/>
                <a:ext cx="2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en-US" altLang="zh-CN" sz="2400" b="1">
                    <a:ea typeface="微软雅黑" panose="020B0503020204020204" pitchFamily="34" charset="-122"/>
                    <a:cs typeface="+mn-ea"/>
                    <a:sym typeface="Times New Roman" panose="02020603050405020304" pitchFamily="18" charset="0"/>
                  </a:rPr>
                  <a:t>D</a:t>
                </a:r>
              </a:p>
            </p:txBody>
          </p:sp>
        </p:grpSp>
        <p:grpSp>
          <p:nvGrpSpPr>
            <p:cNvPr id="55" name="Group 67"/>
            <p:cNvGrpSpPr>
              <a:grpSpLocks/>
            </p:cNvGrpSpPr>
            <p:nvPr/>
          </p:nvGrpSpPr>
          <p:grpSpPr bwMode="auto">
            <a:xfrm>
              <a:off x="8888114" y="4542755"/>
              <a:ext cx="320675" cy="1600200"/>
              <a:chOff x="1344" y="1344"/>
              <a:chExt cx="202" cy="1008"/>
            </a:xfrm>
          </p:grpSpPr>
          <p:sp>
            <p:nvSpPr>
              <p:cNvPr id="67" name="Line 68"/>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8" name="Text Box 69"/>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endParaRPr lang="en-US" altLang="zh-CN" sz="2400" b="1">
                  <a:ea typeface="微软雅黑" panose="020B0503020204020204" pitchFamily="34" charset="-122"/>
                  <a:cs typeface="+mn-ea"/>
                  <a:sym typeface="Times New Roman" panose="02020603050405020304" pitchFamily="18" charset="0"/>
                </a:endParaRPr>
              </a:p>
            </p:txBody>
          </p:sp>
        </p:grpSp>
        <p:sp>
          <p:nvSpPr>
            <p:cNvPr id="56" name="Text Box 70"/>
            <p:cNvSpPr txBox="1">
              <a:spLocks noChangeArrowheads="1"/>
            </p:cNvSpPr>
            <p:nvPr/>
          </p:nvSpPr>
          <p:spPr bwMode="auto">
            <a:xfrm>
              <a:off x="9192914" y="41617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2</a:t>
              </a:r>
            </a:p>
          </p:txBody>
        </p:sp>
        <p:grpSp>
          <p:nvGrpSpPr>
            <p:cNvPr id="57" name="Group 71"/>
            <p:cNvGrpSpPr>
              <a:grpSpLocks/>
            </p:cNvGrpSpPr>
            <p:nvPr/>
          </p:nvGrpSpPr>
          <p:grpSpPr bwMode="auto">
            <a:xfrm>
              <a:off x="7516514" y="4237955"/>
              <a:ext cx="488950" cy="1828800"/>
              <a:chOff x="1536" y="768"/>
              <a:chExt cx="308" cy="1152"/>
            </a:xfrm>
          </p:grpSpPr>
          <p:grpSp>
            <p:nvGrpSpPr>
              <p:cNvPr id="63" name="Group 72"/>
              <p:cNvGrpSpPr>
                <a:grpSpLocks/>
              </p:cNvGrpSpPr>
              <p:nvPr/>
            </p:nvGrpSpPr>
            <p:grpSpPr bwMode="auto">
              <a:xfrm>
                <a:off x="1536" y="912"/>
                <a:ext cx="202" cy="1008"/>
                <a:chOff x="1344" y="1344"/>
                <a:chExt cx="202" cy="1008"/>
              </a:xfrm>
            </p:grpSpPr>
            <p:sp>
              <p:nvSpPr>
                <p:cNvPr id="65" name="Line 73"/>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6" name="Text Box 74"/>
                <p:cNvSpPr txBox="1">
                  <a:spLocks noChangeArrowheads="1"/>
                </p:cNvSpPr>
                <p:nvPr/>
              </p:nvSpPr>
              <p:spPr bwMode="auto">
                <a:xfrm>
                  <a:off x="1344" y="2064"/>
                  <a:ext cx="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sp>
            <p:nvSpPr>
              <p:cNvPr id="64" name="Text Box 75"/>
              <p:cNvSpPr txBox="1">
                <a:spLocks noChangeArrowheads="1"/>
              </p:cNvSpPr>
              <p:nvPr/>
            </p:nvSpPr>
            <p:spPr bwMode="auto">
              <a:xfrm>
                <a:off x="1632"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9900"/>
                    </a:solidFill>
                    <a:ea typeface="微软雅黑" panose="020B0503020204020204" pitchFamily="34" charset="-122"/>
                    <a:cs typeface="+mn-ea"/>
                    <a:sym typeface="Times New Roman" panose="02020603050405020304" pitchFamily="18" charset="0"/>
                  </a:rPr>
                  <a:t>1</a:t>
                </a:r>
                <a:endParaRPr lang="en-US" altLang="zh-CN" sz="2400" b="1">
                  <a:ea typeface="微软雅黑" panose="020B0503020204020204" pitchFamily="34" charset="-122"/>
                  <a:cs typeface="+mn-ea"/>
                  <a:sym typeface="Times New Roman" panose="02020603050405020304" pitchFamily="18" charset="0"/>
                </a:endParaRPr>
              </a:p>
            </p:txBody>
          </p:sp>
        </p:grpSp>
        <p:grpSp>
          <p:nvGrpSpPr>
            <p:cNvPr id="58" name="Group 76"/>
            <p:cNvGrpSpPr>
              <a:grpSpLocks/>
            </p:cNvGrpSpPr>
            <p:nvPr/>
          </p:nvGrpSpPr>
          <p:grpSpPr bwMode="auto">
            <a:xfrm>
              <a:off x="10793114" y="4161755"/>
              <a:ext cx="488950" cy="1876426"/>
              <a:chOff x="3504" y="768"/>
              <a:chExt cx="308" cy="1182"/>
            </a:xfrm>
          </p:grpSpPr>
          <p:grpSp>
            <p:nvGrpSpPr>
              <p:cNvPr id="59" name="Group 77"/>
              <p:cNvGrpSpPr>
                <a:grpSpLocks/>
              </p:cNvGrpSpPr>
              <p:nvPr/>
            </p:nvGrpSpPr>
            <p:grpSpPr bwMode="auto">
              <a:xfrm>
                <a:off x="3504" y="1008"/>
                <a:ext cx="192" cy="942"/>
                <a:chOff x="1344" y="1344"/>
                <a:chExt cx="202" cy="1041"/>
              </a:xfrm>
            </p:grpSpPr>
            <p:sp>
              <p:nvSpPr>
                <p:cNvPr id="61" name="Line 78"/>
                <p:cNvSpPr>
                  <a:spLocks noChangeShapeType="1"/>
                </p:cNvSpPr>
                <p:nvPr/>
              </p:nvSpPr>
              <p:spPr bwMode="auto">
                <a:xfrm>
                  <a:off x="1536" y="1344"/>
                  <a:ext cx="0" cy="816"/>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62" name="Text Box 79"/>
                <p:cNvSpPr txBox="1">
                  <a:spLocks noChangeArrowheads="1"/>
                </p:cNvSpPr>
                <p:nvPr/>
              </p:nvSpPr>
              <p:spPr bwMode="auto">
                <a:xfrm>
                  <a:off x="1344" y="2064"/>
                  <a:ext cx="20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sp>
            <p:nvSpPr>
              <p:cNvPr id="60" name="Text Box 80"/>
              <p:cNvSpPr txBox="1">
                <a:spLocks noChangeArrowheads="1"/>
              </p:cNvSpPr>
              <p:nvPr/>
            </p:nvSpPr>
            <p:spPr bwMode="auto">
              <a:xfrm>
                <a:off x="3600" y="7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b="1">
                    <a:solidFill>
                      <a:srgbClr val="FF6600"/>
                    </a:solidFill>
                    <a:ea typeface="微软雅黑" panose="020B0503020204020204" pitchFamily="34" charset="-122"/>
                    <a:cs typeface="+mn-ea"/>
                    <a:sym typeface="Times New Roman" panose="02020603050405020304" pitchFamily="18" charset="0"/>
                  </a:rPr>
                  <a:t>3</a:t>
                </a:r>
                <a:endParaRPr lang="en-US" altLang="zh-CN" sz="2400" b="1">
                  <a:ea typeface="微软雅黑" panose="020B0503020204020204" pitchFamily="34" charset="-122"/>
                  <a:cs typeface="+mn-ea"/>
                  <a:sym typeface="Times New Roman" panose="02020603050405020304" pitchFamily="18" charset="0"/>
                </a:endParaRPr>
              </a:p>
            </p:txBody>
          </p:sp>
        </p:grpSp>
      </p:grpSp>
      <p:sp>
        <p:nvSpPr>
          <p:cNvPr id="91" name="Rectangle 2"/>
          <p:cNvSpPr>
            <a:spLocks noChangeArrowheads="1"/>
          </p:cNvSpPr>
          <p:nvPr/>
        </p:nvSpPr>
        <p:spPr bwMode="auto">
          <a:xfrm>
            <a:off x="761903" y="4174130"/>
            <a:ext cx="2954655"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b="1" dirty="0">
                <a:solidFill>
                  <a:schemeClr val="tx1"/>
                </a:solidFill>
                <a:ea typeface="微软雅黑" panose="020B0503020204020204" pitchFamily="34" charset="-122"/>
                <a:sym typeface="Times New Roman" panose="02020603050405020304" pitchFamily="18" charset="0"/>
              </a:rPr>
              <a:t>应分段计算</a:t>
            </a:r>
            <a:r>
              <a:rPr kumimoji="1" lang="zh-CN" altLang="en-US" b="1" dirty="0" smtClean="0">
                <a:solidFill>
                  <a:schemeClr val="tx1"/>
                </a:solidFill>
                <a:ea typeface="微软雅黑" panose="020B0503020204020204" pitchFamily="34" charset="-122"/>
                <a:sym typeface="Times New Roman" panose="02020603050405020304" pitchFamily="18" charset="0"/>
              </a:rPr>
              <a:t>总变形：</a:t>
            </a:r>
            <a:endParaRPr kumimoji="1" lang="zh-CN" altLang="en-US" b="1" dirty="0">
              <a:solidFill>
                <a:schemeClr val="tx1"/>
              </a:solidFill>
              <a:ea typeface="微软雅黑" panose="020B0503020204020204" pitchFamily="34" charset="-122"/>
              <a:sym typeface="Times New Roman" panose="02020603050405020304" pitchFamily="18" charset="0"/>
            </a:endParaRPr>
          </a:p>
        </p:txBody>
      </p:sp>
      <p:sp>
        <p:nvSpPr>
          <p:cNvPr id="93" name="Text Box 4"/>
          <p:cNvSpPr txBox="1">
            <a:spLocks noChangeArrowheads="1"/>
          </p:cNvSpPr>
          <p:nvPr/>
        </p:nvSpPr>
        <p:spPr bwMode="auto">
          <a:xfrm>
            <a:off x="761903" y="5312779"/>
            <a:ext cx="492443"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40000"/>
              </a:lnSpc>
            </a:pPr>
            <a:r>
              <a:rPr kumimoji="1" lang="zh-CN" altLang="en-US" b="1" dirty="0">
                <a:solidFill>
                  <a:schemeClr val="tx1"/>
                </a:solidFill>
                <a:ea typeface="微软雅黑" panose="020B0503020204020204" pitchFamily="34" charset="-122"/>
                <a:sym typeface="Times New Roman" panose="02020603050405020304" pitchFamily="18" charset="0"/>
              </a:rPr>
              <a:t>即</a:t>
            </a:r>
          </a:p>
        </p:txBody>
      </p:sp>
      <p:graphicFrame>
        <p:nvGraphicFramePr>
          <p:cNvPr id="94" name="Object 5"/>
          <p:cNvGraphicFramePr>
            <a:graphicFrameLocks noChangeAspect="1"/>
          </p:cNvGraphicFramePr>
          <p:nvPr>
            <p:extLst>
              <p:ext uri="{D42A27DB-BD31-4B8C-83A1-F6EECF244321}">
                <p14:modId xmlns:p14="http://schemas.microsoft.com/office/powerpoint/2010/main" val="778812921"/>
              </p:ext>
            </p:extLst>
          </p:nvPr>
        </p:nvGraphicFramePr>
        <p:xfrm>
          <a:off x="1536894" y="5312779"/>
          <a:ext cx="5351721" cy="1764180"/>
        </p:xfrm>
        <a:graphic>
          <a:graphicData uri="http://schemas.openxmlformats.org/presentationml/2006/ole">
            <mc:AlternateContent xmlns:mc="http://schemas.openxmlformats.org/markup-compatibility/2006">
              <mc:Choice xmlns:v="urn:schemas-microsoft-com:vml" Requires="v">
                <p:oleObj spid="_x0000_s30424" name="Equation" r:id="rId7" imgW="2679480" imgH="888840" progId="Equation.DSMT4">
                  <p:embed/>
                </p:oleObj>
              </mc:Choice>
              <mc:Fallback>
                <p:oleObj name="Equation" r:id="rId7" imgW="2679480" imgH="888840" progId="Equation.DSMT4">
                  <p:embed/>
                  <p:pic>
                    <p:nvPicPr>
                      <p:cNvPr id="242693" name="Object 5"/>
                      <p:cNvPicPr>
                        <a:picLocks noChangeAspect="1" noChangeArrowheads="1"/>
                      </p:cNvPicPr>
                      <p:nvPr/>
                    </p:nvPicPr>
                    <p:blipFill>
                      <a:blip r:embed="rId8"/>
                      <a:srcRect/>
                      <a:stretch>
                        <a:fillRect/>
                      </a:stretch>
                    </p:blipFill>
                    <p:spPr bwMode="auto">
                      <a:xfrm>
                        <a:off x="1536894" y="5312779"/>
                        <a:ext cx="5351721" cy="1764180"/>
                      </a:xfrm>
                      <a:prstGeom prst="rect">
                        <a:avLst/>
                      </a:prstGeom>
                      <a:noFill/>
                      <a:ln>
                        <a:noFill/>
                      </a:ln>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175844325"/>
              </p:ext>
            </p:extLst>
          </p:nvPr>
        </p:nvGraphicFramePr>
        <p:xfrm>
          <a:off x="4212755" y="4049365"/>
          <a:ext cx="1728192" cy="945105"/>
        </p:xfrm>
        <a:graphic>
          <a:graphicData uri="http://schemas.openxmlformats.org/presentationml/2006/ole">
            <mc:AlternateContent xmlns:mc="http://schemas.openxmlformats.org/markup-compatibility/2006">
              <mc:Choice xmlns:v="urn:schemas-microsoft-com:vml" Requires="v">
                <p:oleObj spid="_x0000_s30425" name="Equation" r:id="rId9" imgW="812520" imgH="444240" progId="Equation.DSMT4">
                  <p:embed/>
                </p:oleObj>
              </mc:Choice>
              <mc:Fallback>
                <p:oleObj name="Equation" r:id="rId9" imgW="812520" imgH="444240" progId="Equation.DSMT4">
                  <p:embed/>
                  <p:pic>
                    <p:nvPicPr>
                      <p:cNvPr id="0" name=""/>
                      <p:cNvPicPr/>
                      <p:nvPr/>
                    </p:nvPicPr>
                    <p:blipFill>
                      <a:blip r:embed="rId10"/>
                      <a:stretch>
                        <a:fillRect/>
                      </a:stretch>
                    </p:blipFill>
                    <p:spPr>
                      <a:xfrm>
                        <a:off x="4212755" y="4049365"/>
                        <a:ext cx="1728192" cy="945105"/>
                      </a:xfrm>
                      <a:prstGeom prst="rect">
                        <a:avLst/>
                      </a:prstGeom>
                    </p:spPr>
                  </p:pic>
                </p:oleObj>
              </mc:Fallback>
            </mc:AlternateContent>
          </a:graphicData>
        </a:graphic>
      </p:graphicFrame>
      <p:cxnSp>
        <p:nvCxnSpPr>
          <p:cNvPr id="4" name="直接连接符 3"/>
          <p:cNvCxnSpPr/>
          <p:nvPr/>
        </p:nvCxnSpPr>
        <p:spPr>
          <a:xfrm>
            <a:off x="7869535" y="1150185"/>
            <a:ext cx="0" cy="512265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9772972" y="968417"/>
            <a:ext cx="1246188" cy="2986088"/>
            <a:chOff x="8784636" y="968417"/>
            <a:chExt cx="1246188" cy="2986088"/>
          </a:xfrm>
        </p:grpSpPr>
        <p:grpSp>
          <p:nvGrpSpPr>
            <p:cNvPr id="98" name="Group 5"/>
            <p:cNvGrpSpPr>
              <a:grpSpLocks/>
            </p:cNvGrpSpPr>
            <p:nvPr/>
          </p:nvGrpSpPr>
          <p:grpSpPr bwMode="auto">
            <a:xfrm>
              <a:off x="8784636" y="968417"/>
              <a:ext cx="1246188" cy="2986088"/>
              <a:chOff x="1164" y="568"/>
              <a:chExt cx="785" cy="1881"/>
            </a:xfrm>
          </p:grpSpPr>
          <p:sp>
            <p:nvSpPr>
              <p:cNvPr id="99" name="Rectangle 6"/>
              <p:cNvSpPr>
                <a:spLocks noChangeArrowheads="1"/>
              </p:cNvSpPr>
              <p:nvPr/>
            </p:nvSpPr>
            <p:spPr bwMode="auto">
              <a:xfrm rot="5400000">
                <a:off x="767" y="1249"/>
                <a:ext cx="1537" cy="480"/>
              </a:xfrm>
              <a:prstGeom prst="rect">
                <a:avLst/>
              </a:prstGeom>
              <a:solidFill>
                <a:srgbClr val="FFFFFF"/>
              </a:solidFill>
              <a:ln w="38100">
                <a:solidFill>
                  <a:srgbClr val="339966"/>
                </a:solidFill>
                <a:miter lim="800000"/>
                <a:headEnd/>
                <a:tailEnd/>
              </a:ln>
            </p:spPr>
            <p:txBody>
              <a:bodyPr wrap="none" anchor="ct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endParaRPr lang="zh-CN" altLang="en-US">
                  <a:ea typeface="微软雅黑" panose="020B0503020204020204" pitchFamily="34" charset="-122"/>
                  <a:sym typeface="Times New Roman" panose="02020603050405020304" pitchFamily="18" charset="0"/>
                </a:endParaRPr>
              </a:p>
            </p:txBody>
          </p:sp>
          <p:grpSp>
            <p:nvGrpSpPr>
              <p:cNvPr id="100" name="Group 7"/>
              <p:cNvGrpSpPr>
                <a:grpSpLocks/>
              </p:cNvGrpSpPr>
              <p:nvPr/>
            </p:nvGrpSpPr>
            <p:grpSpPr bwMode="auto">
              <a:xfrm rot="5400000">
                <a:off x="1538" y="309"/>
                <a:ext cx="38" cy="785"/>
                <a:chOff x="816" y="1152"/>
                <a:chExt cx="96" cy="528"/>
              </a:xfrm>
            </p:grpSpPr>
            <p:sp>
              <p:nvSpPr>
                <p:cNvPr id="102" name="Line 8"/>
                <p:cNvSpPr>
                  <a:spLocks noChangeShapeType="1"/>
                </p:cNvSpPr>
                <p:nvPr/>
              </p:nvSpPr>
              <p:spPr bwMode="auto">
                <a:xfrm>
                  <a:off x="912" y="1152"/>
                  <a:ext cx="0" cy="528"/>
                </a:xfrm>
                <a:prstGeom prst="line">
                  <a:avLst/>
                </a:prstGeom>
                <a:noFill/>
                <a:ln w="3175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3" name="Line 9"/>
                <p:cNvSpPr>
                  <a:spLocks noChangeShapeType="1"/>
                </p:cNvSpPr>
                <p:nvPr/>
              </p:nvSpPr>
              <p:spPr bwMode="auto">
                <a:xfrm flipH="1">
                  <a:off x="816" y="1200"/>
                  <a:ext cx="96" cy="192"/>
                </a:xfrm>
                <a:prstGeom prst="line">
                  <a:avLst/>
                </a:prstGeom>
                <a:noFill/>
                <a:ln w="3175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 name="Line 10"/>
                <p:cNvSpPr>
                  <a:spLocks noChangeShapeType="1"/>
                </p:cNvSpPr>
                <p:nvPr/>
              </p:nvSpPr>
              <p:spPr bwMode="auto">
                <a:xfrm flipH="1">
                  <a:off x="816" y="1344"/>
                  <a:ext cx="96" cy="192"/>
                </a:xfrm>
                <a:prstGeom prst="line">
                  <a:avLst/>
                </a:prstGeom>
                <a:noFill/>
                <a:ln w="3175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5" name="Line 11"/>
                <p:cNvSpPr>
                  <a:spLocks noChangeShapeType="1"/>
                </p:cNvSpPr>
                <p:nvPr/>
              </p:nvSpPr>
              <p:spPr bwMode="auto">
                <a:xfrm flipH="1">
                  <a:off x="816" y="1536"/>
                  <a:ext cx="96" cy="96"/>
                </a:xfrm>
                <a:prstGeom prst="line">
                  <a:avLst/>
                </a:prstGeom>
                <a:noFill/>
                <a:ln w="31750">
                  <a:solidFill>
                    <a:srgbClr val="80008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1" name="Line 12"/>
              <p:cNvSpPr>
                <a:spLocks noChangeShapeType="1"/>
              </p:cNvSpPr>
              <p:nvPr/>
            </p:nvSpPr>
            <p:spPr bwMode="auto">
              <a:xfrm rot="5400000">
                <a:off x="619" y="1507"/>
                <a:ext cx="1881" cy="4"/>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06" name="Group 14"/>
            <p:cNvGrpSpPr>
              <a:grpSpLocks/>
            </p:cNvGrpSpPr>
            <p:nvPr/>
          </p:nvGrpSpPr>
          <p:grpSpPr bwMode="auto">
            <a:xfrm>
              <a:off x="8913224" y="1349417"/>
              <a:ext cx="481012" cy="2286000"/>
              <a:chOff x="1233" y="816"/>
              <a:chExt cx="303" cy="1440"/>
            </a:xfrm>
          </p:grpSpPr>
          <p:sp>
            <p:nvSpPr>
              <p:cNvPr id="107" name="Line 15"/>
              <p:cNvSpPr>
                <a:spLocks noChangeShapeType="1"/>
              </p:cNvSpPr>
              <p:nvPr/>
            </p:nvSpPr>
            <p:spPr bwMode="auto">
              <a:xfrm>
                <a:off x="1536" y="816"/>
                <a:ext cx="0" cy="240"/>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8" name="Line 16"/>
              <p:cNvSpPr>
                <a:spLocks noChangeShapeType="1"/>
              </p:cNvSpPr>
              <p:nvPr/>
            </p:nvSpPr>
            <p:spPr bwMode="auto">
              <a:xfrm>
                <a:off x="1536" y="1776"/>
                <a:ext cx="0" cy="240"/>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9" name="Line 17"/>
              <p:cNvSpPr>
                <a:spLocks noChangeShapeType="1"/>
              </p:cNvSpPr>
              <p:nvPr/>
            </p:nvSpPr>
            <p:spPr bwMode="auto">
              <a:xfrm>
                <a:off x="1536" y="1536"/>
                <a:ext cx="0" cy="240"/>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0" name="Line 18"/>
              <p:cNvSpPr>
                <a:spLocks noChangeShapeType="1"/>
              </p:cNvSpPr>
              <p:nvPr/>
            </p:nvSpPr>
            <p:spPr bwMode="auto">
              <a:xfrm>
                <a:off x="1536" y="1296"/>
                <a:ext cx="0" cy="240"/>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1" name="Line 19"/>
              <p:cNvSpPr>
                <a:spLocks noChangeShapeType="1"/>
              </p:cNvSpPr>
              <p:nvPr/>
            </p:nvSpPr>
            <p:spPr bwMode="auto">
              <a:xfrm>
                <a:off x="1536" y="1056"/>
                <a:ext cx="0" cy="240"/>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2" name="Line 20"/>
              <p:cNvSpPr>
                <a:spLocks noChangeShapeType="1"/>
              </p:cNvSpPr>
              <p:nvPr/>
            </p:nvSpPr>
            <p:spPr bwMode="auto">
              <a:xfrm>
                <a:off x="1536" y="2016"/>
                <a:ext cx="0" cy="240"/>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3" name="Text Box 21"/>
              <p:cNvSpPr txBox="1">
                <a:spLocks noChangeArrowheads="1"/>
              </p:cNvSpPr>
              <p:nvPr/>
            </p:nvSpPr>
            <p:spPr bwMode="auto">
              <a:xfrm>
                <a:off x="1233" y="170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r>
                  <a:rPr kumimoji="1" lang="en-US" altLang="zh-CN" b="1" dirty="0">
                    <a:solidFill>
                      <a:schemeClr val="bg1"/>
                    </a:solidFill>
                    <a:ea typeface="微软雅黑" panose="020B0503020204020204" pitchFamily="34" charset="-122"/>
                    <a:sym typeface="Times New Roman" panose="02020603050405020304" pitchFamily="18" charset="0"/>
                  </a:rPr>
                  <a:t>q</a:t>
                </a:r>
              </a:p>
            </p:txBody>
          </p:sp>
        </p:grpSp>
      </p:grpSp>
      <p:sp>
        <p:nvSpPr>
          <p:cNvPr id="114" name="Text Box 13"/>
          <p:cNvSpPr txBox="1">
            <a:spLocks noChangeArrowheads="1"/>
          </p:cNvSpPr>
          <p:nvPr/>
        </p:nvSpPr>
        <p:spPr bwMode="auto">
          <a:xfrm>
            <a:off x="8159845" y="4195556"/>
            <a:ext cx="45342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gn="just" eaLnBrk="1" hangingPunct="1"/>
            <a:r>
              <a:rPr kumimoji="1" lang="zh-CN" altLang="en-US" b="1" dirty="0" smtClean="0">
                <a:solidFill>
                  <a:srgbClr val="4BC1DD"/>
                </a:solidFill>
                <a:ea typeface="微软雅黑" panose="020B0503020204020204" pitchFamily="34" charset="-122"/>
                <a:sym typeface="Times New Roman" panose="02020603050405020304" pitchFamily="18" charset="0"/>
              </a:rPr>
              <a:t>假设某柱体悬挂于上壁，考虑自重给该柱体带的</a:t>
            </a:r>
            <a:r>
              <a:rPr kumimoji="1" lang="zh-CN" altLang="en-US" b="1" dirty="0">
                <a:solidFill>
                  <a:srgbClr val="4BC1DD"/>
                </a:solidFill>
                <a:ea typeface="微软雅黑" panose="020B0503020204020204" pitchFamily="34" charset="-122"/>
                <a:sym typeface="Times New Roman" panose="02020603050405020304" pitchFamily="18" charset="0"/>
              </a:rPr>
              <a:t>变形。</a:t>
            </a:r>
          </a:p>
        </p:txBody>
      </p:sp>
      <p:graphicFrame>
        <p:nvGraphicFramePr>
          <p:cNvPr id="115" name="Object 22"/>
          <p:cNvGraphicFramePr>
            <a:graphicFrameLocks noChangeAspect="1"/>
          </p:cNvGraphicFramePr>
          <p:nvPr>
            <p:extLst>
              <p:ext uri="{D42A27DB-BD31-4B8C-83A1-F6EECF244321}">
                <p14:modId xmlns:p14="http://schemas.microsoft.com/office/powerpoint/2010/main" val="4140673269"/>
              </p:ext>
            </p:extLst>
          </p:nvPr>
        </p:nvGraphicFramePr>
        <p:xfrm>
          <a:off x="8700227" y="5327736"/>
          <a:ext cx="3453463" cy="945105"/>
        </p:xfrm>
        <a:graphic>
          <a:graphicData uri="http://schemas.openxmlformats.org/presentationml/2006/ole">
            <mc:AlternateContent xmlns:mc="http://schemas.openxmlformats.org/markup-compatibility/2006">
              <mc:Choice xmlns:v="urn:schemas-microsoft-com:vml" Requires="v">
                <p:oleObj spid="_x0000_s30426" name="Equation" r:id="rId11" imgW="990360" imgH="393480" progId="Equation.DSMT4">
                  <p:embed/>
                </p:oleObj>
              </mc:Choice>
              <mc:Fallback>
                <p:oleObj name="Equation" r:id="rId11" imgW="990360" imgH="393480" progId="Equation.DSMT4">
                  <p:embed/>
                  <p:pic>
                    <p:nvPicPr>
                      <p:cNvPr id="243734" name="Object 22"/>
                      <p:cNvPicPr>
                        <a:picLocks noChangeAspect="1" noChangeArrowheads="1"/>
                      </p:cNvPicPr>
                      <p:nvPr/>
                    </p:nvPicPr>
                    <p:blipFill>
                      <a:blip r:embed="rId12"/>
                      <a:srcRect/>
                      <a:stretch>
                        <a:fillRect/>
                      </a:stretch>
                    </p:blipFill>
                    <p:spPr bwMode="auto">
                      <a:xfrm>
                        <a:off x="8700227" y="5327736"/>
                        <a:ext cx="3453463" cy="945105"/>
                      </a:xfrm>
                      <a:prstGeom prst="rect">
                        <a:avLst/>
                      </a:prstGeom>
                      <a:noFill/>
                    </p:spPr>
                  </p:pic>
                </p:oleObj>
              </mc:Fallback>
            </mc:AlternateContent>
          </a:graphicData>
        </a:graphic>
      </p:graphicFrame>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740648552"/>
      </p:ext>
    </p:extLst>
  </p:cSld>
  <p:clrMapOvr>
    <a:masterClrMapping/>
  </p:clrMapOvr>
  <mc:AlternateContent xmlns:mc="http://schemas.openxmlformats.org/markup-compatibility/2006" xmlns:p14="http://schemas.microsoft.com/office/powerpoint/2010/main">
    <mc:Choice Requires="p14">
      <p:transition p14:dur="0" advTm="8774"/>
    </mc:Choice>
    <mc:Fallback xmlns="">
      <p:transition advTm="8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拉伸压缩变形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7" name="Picture 2" descr="pf3-p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767" y="3609655"/>
            <a:ext cx="4233991" cy="3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Text Box 3"/>
              <p:cNvSpPr txBox="1">
                <a:spLocks noChangeArrowheads="1"/>
              </p:cNvSpPr>
              <p:nvPr/>
            </p:nvSpPr>
            <p:spPr bwMode="auto">
              <a:xfrm>
                <a:off x="288981" y="942414"/>
                <a:ext cx="6932482" cy="249299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a:tailEnd/>
                  </a14:hiddenLine>
                </a:ext>
              </a:extLst>
            </p:spPr>
            <p:txBody>
              <a:bodyPr wrap="square" anchor="ct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lnSpc>
                    <a:spcPct val="130000"/>
                  </a:lnSpc>
                </a:pPr>
                <a:r>
                  <a:rPr kumimoji="1" lang="zh-CN" altLang="en-US" b="1" dirty="0">
                    <a:solidFill>
                      <a:srgbClr val="4BC1DD"/>
                    </a:solidFill>
                    <a:ea typeface="微软雅黑" panose="020B0503020204020204" pitchFamily="34" charset="-122"/>
                    <a:sym typeface="Times New Roman" panose="02020603050405020304" pitchFamily="18" charset="0"/>
                  </a:rPr>
                  <a:t>例</a:t>
                </a:r>
                <a:r>
                  <a:rPr kumimoji="1" lang="zh-CN" altLang="en-US" b="1" dirty="0">
                    <a:solidFill>
                      <a:srgbClr val="CC0000"/>
                    </a:solidFill>
                    <a:ea typeface="微软雅黑" panose="020B0503020204020204" pitchFamily="34" charset="-122"/>
                    <a:sym typeface="Times New Roman" panose="02020603050405020304" pitchFamily="18" charset="0"/>
                  </a:rPr>
                  <a:t> </a:t>
                </a:r>
                <a:r>
                  <a:rPr kumimoji="1" lang="zh-CN" altLang="en-US" b="1" dirty="0">
                    <a:solidFill>
                      <a:schemeClr val="tx1"/>
                    </a:solidFill>
                    <a:ea typeface="微软雅黑" panose="020B0503020204020204" pitchFamily="34" charset="-122"/>
                    <a:sym typeface="Times New Roman" panose="02020603050405020304" pitchFamily="18" charset="0"/>
                  </a:rPr>
                  <a:t>已知：</a:t>
                </a:r>
                <a:r>
                  <a:rPr kumimoji="1" lang="en-US" altLang="zh-CN" b="1" i="1" dirty="0">
                    <a:solidFill>
                      <a:schemeClr val="tx1"/>
                    </a:solidFill>
                    <a:ea typeface="微软雅黑" panose="020B0503020204020204" pitchFamily="34" charset="-122"/>
                    <a:sym typeface="Times New Roman" panose="02020603050405020304" pitchFamily="18" charset="0"/>
                  </a:rPr>
                  <a:t>l </a:t>
                </a:r>
                <a:r>
                  <a:rPr kumimoji="1" lang="en-US" altLang="zh-CN" b="1" dirty="0">
                    <a:solidFill>
                      <a:schemeClr val="tx1"/>
                    </a:solidFill>
                    <a:ea typeface="微软雅黑" panose="020B0503020204020204" pitchFamily="34" charset="-122"/>
                    <a:sym typeface="Times New Roman" panose="02020603050405020304" pitchFamily="18" charset="0"/>
                  </a:rPr>
                  <a:t>= 54 mm </a:t>
                </a:r>
                <a:r>
                  <a:rPr kumimoji="1" lang="zh-CN" altLang="en-US" b="1" dirty="0">
                    <a:solidFill>
                      <a:schemeClr val="tx1"/>
                    </a:solidFill>
                    <a:ea typeface="微软雅黑" panose="020B0503020204020204" pitchFamily="34" charset="-122"/>
                    <a:sym typeface="Times New Roman" panose="02020603050405020304" pitchFamily="18" charset="0"/>
                  </a:rPr>
                  <a:t>，</a:t>
                </a:r>
                <a:r>
                  <a:rPr kumimoji="1" lang="en-US" altLang="zh-CN" b="1" i="1" dirty="0">
                    <a:solidFill>
                      <a:schemeClr val="tx1"/>
                    </a:solidFill>
                    <a:ea typeface="微软雅黑" panose="020B0503020204020204" pitchFamily="34" charset="-122"/>
                    <a:sym typeface="Times New Roman" panose="02020603050405020304" pitchFamily="18" charset="0"/>
                  </a:rPr>
                  <a:t>d</a:t>
                </a:r>
                <a:r>
                  <a:rPr kumimoji="1" lang="en-US" altLang="zh-CN" b="1" baseline="-25000" dirty="0">
                    <a:solidFill>
                      <a:schemeClr val="tx1"/>
                    </a:solidFill>
                    <a:ea typeface="微软雅黑" panose="020B0503020204020204" pitchFamily="34" charset="-122"/>
                    <a:sym typeface="Times New Roman" panose="02020603050405020304" pitchFamily="18" charset="0"/>
                  </a:rPr>
                  <a:t>i </a:t>
                </a:r>
                <a:r>
                  <a:rPr kumimoji="1" lang="en-US" altLang="zh-CN" b="1" dirty="0">
                    <a:solidFill>
                      <a:schemeClr val="tx1"/>
                    </a:solidFill>
                    <a:ea typeface="微软雅黑" panose="020B0503020204020204" pitchFamily="34" charset="-122"/>
                    <a:sym typeface="Times New Roman" panose="02020603050405020304" pitchFamily="18" charset="0"/>
                  </a:rPr>
                  <a:t>= 15.3 mm</a:t>
                </a:r>
                <a:r>
                  <a:rPr kumimoji="1" lang="zh-CN" altLang="en-US" b="1" dirty="0">
                    <a:solidFill>
                      <a:schemeClr val="tx1"/>
                    </a:solidFill>
                    <a:ea typeface="微软雅黑" panose="020B0503020204020204" pitchFamily="34" charset="-122"/>
                    <a:sym typeface="Times New Roman" panose="02020603050405020304" pitchFamily="18" charset="0"/>
                  </a:rPr>
                  <a:t>，</a:t>
                </a:r>
                <a:r>
                  <a:rPr kumimoji="1" lang="en-US" altLang="zh-CN" b="1" i="1" dirty="0">
                    <a:solidFill>
                      <a:schemeClr val="tx1"/>
                    </a:solidFill>
                    <a:ea typeface="微软雅黑" panose="020B0503020204020204" pitchFamily="34" charset="-122"/>
                    <a:sym typeface="Times New Roman" panose="02020603050405020304" pitchFamily="18" charset="0"/>
                  </a:rPr>
                  <a:t>E</a:t>
                </a:r>
                <a:r>
                  <a:rPr kumimoji="1" lang="zh-CN" altLang="en-US" b="1" dirty="0">
                    <a:solidFill>
                      <a:schemeClr val="tx1"/>
                    </a:solidFill>
                    <a:ea typeface="微软雅黑" panose="020B0503020204020204" pitchFamily="34" charset="-122"/>
                    <a:sym typeface="Times New Roman" panose="02020603050405020304" pitchFamily="18" charset="0"/>
                  </a:rPr>
                  <a:t>＝</a:t>
                </a:r>
                <a:r>
                  <a:rPr kumimoji="1" lang="en-US" altLang="zh-CN" b="1" dirty="0">
                    <a:solidFill>
                      <a:schemeClr val="tx1"/>
                    </a:solidFill>
                    <a:ea typeface="微软雅黑" panose="020B0503020204020204" pitchFamily="34" charset="-122"/>
                    <a:sym typeface="Times New Roman" panose="02020603050405020304" pitchFamily="18" charset="0"/>
                  </a:rPr>
                  <a:t>200 </a:t>
                </a:r>
                <a:r>
                  <a:rPr kumimoji="1" lang="en-US" altLang="zh-CN" b="1" dirty="0" err="1" smtClean="0">
                    <a:solidFill>
                      <a:schemeClr val="tx1"/>
                    </a:solidFill>
                    <a:ea typeface="微软雅黑" panose="020B0503020204020204" pitchFamily="34" charset="-122"/>
                    <a:sym typeface="Times New Roman" panose="02020603050405020304" pitchFamily="18" charset="0"/>
                  </a:rPr>
                  <a:t>Gpa</a:t>
                </a:r>
                <a:r>
                  <a:rPr kumimoji="1" lang="zh-CN" altLang="en-US" b="1" dirty="0">
                    <a:solidFill>
                      <a:schemeClr val="tx1"/>
                    </a:solidFill>
                    <a:ea typeface="微软雅黑" panose="020B0503020204020204" pitchFamily="34" charset="-122"/>
                    <a:sym typeface="Times New Roman" panose="02020603050405020304" pitchFamily="18" charset="0"/>
                  </a:rPr>
                  <a:t>，</a:t>
                </a:r>
                <a:r>
                  <a:rPr kumimoji="1" lang="en-US" altLang="zh-CN" b="1" i="1" dirty="0" smtClean="0">
                    <a:solidFill>
                      <a:schemeClr val="tx1"/>
                    </a:solidFill>
                    <a:ea typeface="微软雅黑" panose="020B0503020204020204" pitchFamily="34" charset="-122"/>
                    <a:sym typeface="Times New Roman" panose="02020603050405020304" pitchFamily="18" charset="0"/>
                  </a:rPr>
                  <a:t>m </a:t>
                </a:r>
                <a:r>
                  <a:rPr kumimoji="1" lang="en-US" altLang="zh-CN" b="1" dirty="0" smtClean="0">
                    <a:solidFill>
                      <a:schemeClr val="tx1"/>
                    </a:solidFill>
                    <a:ea typeface="微软雅黑" panose="020B0503020204020204" pitchFamily="34" charset="-122"/>
                    <a:sym typeface="Times New Roman" panose="02020603050405020304" pitchFamily="18" charset="0"/>
                  </a:rPr>
                  <a:t>=0.3</a:t>
                </a:r>
                <a:r>
                  <a:rPr kumimoji="1" lang="zh-CN" altLang="en-US" b="1" dirty="0">
                    <a:solidFill>
                      <a:schemeClr val="tx1"/>
                    </a:solidFill>
                    <a:ea typeface="微软雅黑" panose="020B0503020204020204" pitchFamily="34" charset="-122"/>
                    <a:sym typeface="Times New Roman" panose="02020603050405020304" pitchFamily="18" charset="0"/>
                  </a:rPr>
                  <a:t>，拧紧后，</a:t>
                </a:r>
                <a:r>
                  <a:rPr kumimoji="1" lang="en-US" altLang="zh-CN" b="1" dirty="0">
                    <a:solidFill>
                      <a:schemeClr val="tx1"/>
                    </a:solidFill>
                    <a:ea typeface="微软雅黑" panose="020B0503020204020204" pitchFamily="34" charset="-122"/>
                    <a:sym typeface="Times New Roman" panose="02020603050405020304" pitchFamily="18" charset="0"/>
                  </a:rPr>
                  <a:t>D</a:t>
                </a:r>
                <a:r>
                  <a:rPr kumimoji="1" lang="en-US" altLang="zh-CN" b="1" i="1" dirty="0">
                    <a:solidFill>
                      <a:schemeClr val="tx1"/>
                    </a:solidFill>
                    <a:ea typeface="微软雅黑" panose="020B0503020204020204" pitchFamily="34" charset="-122"/>
                    <a:sym typeface="Times New Roman" panose="02020603050405020304" pitchFamily="18" charset="0"/>
                  </a:rPr>
                  <a:t>l</a:t>
                </a:r>
                <a:r>
                  <a:rPr kumimoji="1" lang="en-US" altLang="zh-CN" sz="1600" b="1" i="1" dirty="0">
                    <a:solidFill>
                      <a:schemeClr val="tx1"/>
                    </a:solidFill>
                    <a:ea typeface="微软雅黑" panose="020B0503020204020204" pitchFamily="34" charset="-122"/>
                    <a:sym typeface="Times New Roman" panose="02020603050405020304" pitchFamily="18" charset="0"/>
                  </a:rPr>
                  <a:t> </a:t>
                </a:r>
                <a:r>
                  <a:rPr kumimoji="1" lang="zh-CN" altLang="en-US" b="1" dirty="0">
                    <a:solidFill>
                      <a:schemeClr val="tx1"/>
                    </a:solidFill>
                    <a:ea typeface="微软雅黑" panose="020B0503020204020204" pitchFamily="34" charset="-122"/>
                    <a:sym typeface="Times New Roman" panose="02020603050405020304" pitchFamily="18" charset="0"/>
                  </a:rPr>
                  <a:t>＝</a:t>
                </a:r>
                <a:r>
                  <a:rPr kumimoji="1" lang="en-US" altLang="zh-CN" b="1" dirty="0">
                    <a:solidFill>
                      <a:schemeClr val="tx1"/>
                    </a:solidFill>
                    <a:ea typeface="微软雅黑" panose="020B0503020204020204" pitchFamily="34" charset="-122"/>
                    <a:sym typeface="Times New Roman" panose="02020603050405020304" pitchFamily="18" charset="0"/>
                  </a:rPr>
                  <a:t>0.04 mm</a:t>
                </a:r>
                <a:r>
                  <a:rPr kumimoji="1" lang="zh-CN" altLang="en-US" b="1" dirty="0">
                    <a:solidFill>
                      <a:schemeClr val="tx1"/>
                    </a:solidFill>
                    <a:ea typeface="微软雅黑" panose="020B0503020204020204" pitchFamily="34" charset="-122"/>
                    <a:sym typeface="Times New Roman" panose="02020603050405020304" pitchFamily="18" charset="0"/>
                  </a:rPr>
                  <a:t>。</a:t>
                </a:r>
                <a:endParaRPr kumimoji="1" lang="zh-CN" altLang="zh-CN" b="1" dirty="0">
                  <a:solidFill>
                    <a:schemeClr val="tx1"/>
                  </a:solidFill>
                  <a:ea typeface="微软雅黑" panose="020B0503020204020204" pitchFamily="34" charset="-122"/>
                  <a:sym typeface="Times New Roman" panose="02020603050405020304" pitchFamily="18" charset="0"/>
                </a:endParaRPr>
              </a:p>
              <a:p>
                <a:pPr>
                  <a:lnSpc>
                    <a:spcPct val="130000"/>
                  </a:lnSpc>
                </a:pPr>
                <a:r>
                  <a:rPr kumimoji="1" lang="zh-CN" altLang="zh-CN" b="1" dirty="0" smtClean="0">
                    <a:solidFill>
                      <a:schemeClr val="tx1"/>
                    </a:solidFill>
                    <a:ea typeface="微软雅黑" panose="020B0503020204020204" pitchFamily="34" charset="-122"/>
                    <a:sym typeface="Times New Roman" panose="02020603050405020304" pitchFamily="18" charset="0"/>
                  </a:rPr>
                  <a:t>试</a:t>
                </a:r>
                <a:r>
                  <a:rPr kumimoji="1" lang="zh-CN" altLang="en-US" b="1" dirty="0">
                    <a:solidFill>
                      <a:schemeClr val="tx1"/>
                    </a:solidFill>
                    <a:ea typeface="微软雅黑" panose="020B0503020204020204" pitchFamily="34" charset="-122"/>
                    <a:sym typeface="Times New Roman" panose="02020603050405020304" pitchFamily="18" charset="0"/>
                  </a:rPr>
                  <a:t>求</a:t>
                </a:r>
                <a:r>
                  <a:rPr kumimoji="1" lang="zh-CN" altLang="zh-CN" b="1" dirty="0" smtClean="0">
                    <a:solidFill>
                      <a:schemeClr val="tx1"/>
                    </a:solidFill>
                    <a:ea typeface="微软雅黑" panose="020B0503020204020204" pitchFamily="34" charset="-122"/>
                    <a:sym typeface="Times New Roman" panose="02020603050405020304" pitchFamily="18" charset="0"/>
                  </a:rPr>
                  <a:t>：</a:t>
                </a:r>
                <a:endParaRPr kumimoji="1" lang="en-US" altLang="zh-CN" b="1" dirty="0" smtClean="0">
                  <a:solidFill>
                    <a:schemeClr val="tx1"/>
                  </a:solidFill>
                  <a:ea typeface="微软雅黑" panose="020B0503020204020204" pitchFamily="34" charset="-122"/>
                  <a:sym typeface="Times New Roman" panose="02020603050405020304" pitchFamily="18" charset="0"/>
                </a:endParaRPr>
              </a:p>
              <a:p>
                <a:pPr>
                  <a:lnSpc>
                    <a:spcPct val="130000"/>
                  </a:lnSpc>
                </a:pPr>
                <a:r>
                  <a:rPr kumimoji="1" lang="zh-CN" altLang="zh-CN" dirty="0" smtClean="0">
                    <a:solidFill>
                      <a:schemeClr val="tx1"/>
                    </a:solidFill>
                    <a:ea typeface="微软雅黑" panose="020B0503020204020204" pitchFamily="34" charset="-122"/>
                    <a:sym typeface="Times New Roman" panose="02020603050405020304" pitchFamily="18" charset="0"/>
                  </a:rPr>
                  <a:t>(</a:t>
                </a:r>
                <a:r>
                  <a:rPr kumimoji="1" lang="en-US" altLang="zh-CN" dirty="0">
                    <a:solidFill>
                      <a:schemeClr val="tx1"/>
                    </a:solidFill>
                    <a:ea typeface="微软雅黑" panose="020B0503020204020204" pitchFamily="34" charset="-122"/>
                    <a:sym typeface="Times New Roman" panose="02020603050405020304" pitchFamily="18" charset="0"/>
                  </a:rPr>
                  <a:t>a)  </a:t>
                </a:r>
                <a:r>
                  <a:rPr kumimoji="1" lang="zh-CN" altLang="zh-CN" dirty="0">
                    <a:solidFill>
                      <a:schemeClr val="tx1"/>
                    </a:solidFill>
                    <a:ea typeface="微软雅黑" panose="020B0503020204020204" pitchFamily="34" charset="-122"/>
                    <a:sym typeface="Times New Roman" panose="02020603050405020304" pitchFamily="18" charset="0"/>
                  </a:rPr>
                  <a:t>螺栓横截面上的</a:t>
                </a:r>
                <a:r>
                  <a:rPr kumimoji="1" lang="zh-CN" altLang="zh-CN" dirty="0" smtClean="0">
                    <a:solidFill>
                      <a:schemeClr val="tx1"/>
                    </a:solidFill>
                    <a:ea typeface="微软雅黑" panose="020B0503020204020204" pitchFamily="34" charset="-122"/>
                    <a:sym typeface="Times New Roman" panose="02020603050405020304" pitchFamily="18" charset="0"/>
                  </a:rPr>
                  <a:t>正应力</a:t>
                </a:r>
                <a14:m>
                  <m:oMath xmlns:m="http://schemas.openxmlformats.org/officeDocument/2006/math">
                    <m:r>
                      <a:rPr kumimoji="1" lang="zh-CN" altLang="en-US" i="1" smtClean="0">
                        <a:solidFill>
                          <a:schemeClr val="tx1"/>
                        </a:solidFill>
                        <a:latin typeface="Cambria Math" panose="02040503050406030204" pitchFamily="18" charset="0"/>
                        <a:ea typeface="微软雅黑" panose="020B0503020204020204" pitchFamily="34" charset="-122"/>
                        <a:sym typeface="Times New Roman" panose="02020603050405020304" pitchFamily="18" charset="0"/>
                      </a:rPr>
                      <m:t>𝜎</m:t>
                    </m:r>
                  </m:oMath>
                </a14:m>
                <a:endParaRPr kumimoji="1" lang="en-US" altLang="zh-CN" i="1" dirty="0">
                  <a:solidFill>
                    <a:schemeClr val="tx1"/>
                  </a:solidFill>
                  <a:ea typeface="微软雅黑" panose="020B0503020204020204" pitchFamily="34" charset="-122"/>
                  <a:sym typeface="Times New Roman" panose="02020603050405020304" pitchFamily="18" charset="0"/>
                </a:endParaRPr>
              </a:p>
              <a:p>
                <a:pPr>
                  <a:lnSpc>
                    <a:spcPct val="130000"/>
                  </a:lnSpc>
                </a:pPr>
                <a:r>
                  <a:rPr kumimoji="1" lang="en-US" altLang="zh-CN" dirty="0" smtClean="0">
                    <a:solidFill>
                      <a:schemeClr val="tx1"/>
                    </a:solidFill>
                    <a:ea typeface="微软雅黑" panose="020B0503020204020204" pitchFamily="34" charset="-122"/>
                    <a:sym typeface="Times New Roman" panose="02020603050405020304" pitchFamily="18" charset="0"/>
                  </a:rPr>
                  <a:t>(</a:t>
                </a:r>
                <a:r>
                  <a:rPr kumimoji="1" lang="en-US" altLang="zh-CN" dirty="0">
                    <a:solidFill>
                      <a:schemeClr val="tx1"/>
                    </a:solidFill>
                    <a:ea typeface="微软雅黑" panose="020B0503020204020204" pitchFamily="34" charset="-122"/>
                    <a:sym typeface="Times New Roman" panose="02020603050405020304" pitchFamily="18" charset="0"/>
                  </a:rPr>
                  <a:t>b)  </a:t>
                </a:r>
                <a:r>
                  <a:rPr kumimoji="1" lang="zh-CN" altLang="zh-CN" dirty="0">
                    <a:solidFill>
                      <a:schemeClr val="tx1"/>
                    </a:solidFill>
                    <a:ea typeface="微软雅黑" panose="020B0503020204020204" pitchFamily="34" charset="-122"/>
                    <a:sym typeface="Times New Roman" panose="02020603050405020304" pitchFamily="18" charset="0"/>
                  </a:rPr>
                  <a:t>螺栓的横向</a:t>
                </a:r>
                <a:r>
                  <a:rPr kumimoji="1" lang="zh-CN" altLang="zh-CN" dirty="0" smtClean="0">
                    <a:solidFill>
                      <a:schemeClr val="tx1"/>
                    </a:solidFill>
                    <a:ea typeface="微软雅黑" panose="020B0503020204020204" pitchFamily="34" charset="-122"/>
                    <a:sym typeface="Times New Roman" panose="02020603050405020304" pitchFamily="18" charset="0"/>
                  </a:rPr>
                  <a:t>变形</a:t>
                </a:r>
                <a14:m>
                  <m:oMath xmlns:m="http://schemas.openxmlformats.org/officeDocument/2006/math">
                    <m:r>
                      <a:rPr kumimoji="1" lang="zh-CN" altLang="en-US" i="1" smtClean="0">
                        <a:solidFill>
                          <a:schemeClr val="tx1"/>
                        </a:solidFill>
                        <a:latin typeface="Cambria Math" panose="02040503050406030204" pitchFamily="18" charset="0"/>
                        <a:ea typeface="微软雅黑" panose="020B0503020204020204" pitchFamily="34" charset="-122"/>
                        <a:sym typeface="Times New Roman" panose="02020603050405020304" pitchFamily="18" charset="0"/>
                      </a:rPr>
                      <m:t>∆</m:t>
                    </m:r>
                  </m:oMath>
                </a14:m>
                <a:r>
                  <a:rPr kumimoji="1" lang="en-US" altLang="zh-CN" i="1" dirty="0" smtClean="0">
                    <a:solidFill>
                      <a:schemeClr val="tx1"/>
                    </a:solidFill>
                    <a:ea typeface="微软雅黑" panose="020B0503020204020204" pitchFamily="34" charset="-122"/>
                    <a:sym typeface="Times New Roman" panose="02020603050405020304" pitchFamily="18" charset="0"/>
                  </a:rPr>
                  <a:t>d</a:t>
                </a:r>
                <a:endParaRPr kumimoji="1" lang="en-US" altLang="zh-CN" i="1" dirty="0">
                  <a:solidFill>
                    <a:schemeClr val="tx1"/>
                  </a:solidFill>
                  <a:ea typeface="微软雅黑" panose="020B0503020204020204" pitchFamily="34" charset="-122"/>
                  <a:sym typeface="Times New Roman" panose="02020603050405020304" pitchFamily="18" charset="0"/>
                </a:endParaRPr>
              </a:p>
            </p:txBody>
          </p:sp>
        </mc:Choice>
        <mc:Fallback xmlns="">
          <p:sp>
            <p:nvSpPr>
              <p:cNvPr id="8" name="Text Box 3"/>
              <p:cNvSpPr txBox="1">
                <a:spLocks noRot="1" noChangeAspect="1" noMove="1" noResize="1" noEditPoints="1" noAdjustHandles="1" noChangeArrowheads="1" noChangeShapeType="1" noTextEdit="1"/>
              </p:cNvSpPr>
              <p:nvPr/>
            </p:nvSpPr>
            <p:spPr bwMode="auto">
              <a:xfrm>
                <a:off x="288981" y="942414"/>
                <a:ext cx="6932482" cy="2492990"/>
              </a:xfrm>
              <a:prstGeom prst="rect">
                <a:avLst/>
              </a:prstGeom>
              <a:blipFill>
                <a:blip r:embed="rId8"/>
                <a:stretch>
                  <a:fillRect l="-1318" b="-342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lstStyle/>
              <a:p>
                <a:r>
                  <a:rPr lang="zh-CN" altLang="en-US">
                    <a:noFill/>
                  </a:rPr>
                  <a:t> </a:t>
                </a:r>
              </a:p>
            </p:txBody>
          </p:sp>
        </mc:Fallback>
      </mc:AlternateContent>
      <p:sp>
        <p:nvSpPr>
          <p:cNvPr id="9" name="Text Box 2"/>
          <p:cNvSpPr txBox="1">
            <a:spLocks noChangeArrowheads="1"/>
          </p:cNvSpPr>
          <p:nvPr/>
        </p:nvSpPr>
        <p:spPr bwMode="auto">
          <a:xfrm>
            <a:off x="7365479" y="1372204"/>
            <a:ext cx="37449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r>
              <a:rPr kumimoji="1" lang="zh-CN" altLang="zh-CN" dirty="0">
                <a:solidFill>
                  <a:srgbClr val="4BC1DD"/>
                </a:solidFill>
                <a:ea typeface="微软雅黑" panose="020B0503020204020204" pitchFamily="34" charset="-122"/>
                <a:sym typeface="Times New Roman" panose="02020603050405020304" pitchFamily="18" charset="0"/>
              </a:rPr>
              <a:t>解</a:t>
            </a:r>
            <a:r>
              <a:rPr kumimoji="1" lang="zh-CN" altLang="zh-CN" b="1" dirty="0" smtClean="0">
                <a:solidFill>
                  <a:srgbClr val="4BC1DD"/>
                </a:solidFill>
                <a:ea typeface="微软雅黑" panose="020B0503020204020204" pitchFamily="34" charset="-122"/>
                <a:sym typeface="Times New Roman" panose="02020603050405020304" pitchFamily="18" charset="0"/>
              </a:rPr>
              <a:t>：</a:t>
            </a:r>
            <a:endParaRPr kumimoji="1" lang="en-US" altLang="zh-CN" b="1" dirty="0" smtClean="0">
              <a:solidFill>
                <a:srgbClr val="4BC1DD"/>
              </a:solidFill>
              <a:ea typeface="微软雅黑" panose="020B0503020204020204" pitchFamily="34" charset="-122"/>
              <a:sym typeface="Times New Roman" panose="02020603050405020304" pitchFamily="18" charset="0"/>
            </a:endParaRPr>
          </a:p>
          <a:p>
            <a:r>
              <a:rPr kumimoji="1" lang="en-US" altLang="zh-CN" b="1" dirty="0" smtClean="0">
                <a:solidFill>
                  <a:srgbClr val="4BC1DD"/>
                </a:solidFill>
                <a:ea typeface="微软雅黑" panose="020B0503020204020204" pitchFamily="34" charset="-122"/>
                <a:sym typeface="Times New Roman" panose="02020603050405020304" pitchFamily="18" charset="0"/>
              </a:rPr>
              <a:t>(</a:t>
            </a:r>
            <a:r>
              <a:rPr kumimoji="1" lang="zh-CN" altLang="zh-CN" b="1" dirty="0" smtClean="0">
                <a:solidFill>
                  <a:srgbClr val="4BC1DD"/>
                </a:solidFill>
                <a:ea typeface="微软雅黑" panose="020B0503020204020204" pitchFamily="34" charset="-122"/>
                <a:sym typeface="Times New Roman" panose="02020603050405020304" pitchFamily="18" charset="0"/>
              </a:rPr>
              <a:t>1</a:t>
            </a:r>
            <a:r>
              <a:rPr kumimoji="1" lang="en-US" altLang="zh-CN" b="1" dirty="0">
                <a:solidFill>
                  <a:srgbClr val="4BC1DD"/>
                </a:solidFill>
                <a:ea typeface="微软雅黑" panose="020B0503020204020204" pitchFamily="34" charset="-122"/>
                <a:sym typeface="Times New Roman" panose="02020603050405020304" pitchFamily="18" charset="0"/>
              </a:rPr>
              <a:t>)</a:t>
            </a:r>
            <a:r>
              <a:rPr kumimoji="1" lang="zh-CN" altLang="zh-CN" b="1" dirty="0">
                <a:solidFill>
                  <a:srgbClr val="4BC1DD"/>
                </a:solidFill>
                <a:ea typeface="微软雅黑" panose="020B0503020204020204" pitchFamily="34" charset="-122"/>
                <a:sym typeface="Times New Roman" panose="02020603050405020304" pitchFamily="18" charset="0"/>
              </a:rPr>
              <a:t> 求横截面正应力</a:t>
            </a:r>
            <a:endParaRPr kumimoji="1" lang="zh-CN" altLang="en-US" b="1" dirty="0">
              <a:solidFill>
                <a:srgbClr val="4BC1DD"/>
              </a:solidFill>
              <a:ea typeface="微软雅黑" panose="020B0503020204020204" pitchFamily="34" charset="-122"/>
              <a:sym typeface="Times New Roman" panose="02020603050405020304" pitchFamily="18" charset="0"/>
            </a:endParaRPr>
          </a:p>
        </p:txBody>
      </p:sp>
      <p:sp>
        <p:nvSpPr>
          <p:cNvPr id="13" name="Text Box 6"/>
          <p:cNvSpPr txBox="1">
            <a:spLocks noChangeArrowheads="1"/>
          </p:cNvSpPr>
          <p:nvPr/>
        </p:nvSpPr>
        <p:spPr bwMode="auto">
          <a:xfrm>
            <a:off x="7365479" y="3872779"/>
            <a:ext cx="2553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r>
              <a:rPr kumimoji="1" lang="en-US" altLang="zh-CN" b="1" dirty="0" smtClean="0">
                <a:solidFill>
                  <a:srgbClr val="4BC1DD"/>
                </a:solidFill>
                <a:ea typeface="微软雅黑" panose="020B0503020204020204" pitchFamily="34" charset="-122"/>
                <a:sym typeface="Times New Roman" panose="02020603050405020304" pitchFamily="18" charset="0"/>
              </a:rPr>
              <a:t>(2</a:t>
            </a:r>
            <a:r>
              <a:rPr kumimoji="1" lang="en-US" altLang="zh-CN" b="1" dirty="0">
                <a:solidFill>
                  <a:srgbClr val="4BC1DD"/>
                </a:solidFill>
                <a:ea typeface="微软雅黑" panose="020B0503020204020204" pitchFamily="34" charset="-122"/>
                <a:sym typeface="Times New Roman" panose="02020603050405020304" pitchFamily="18" charset="0"/>
              </a:rPr>
              <a:t>) </a:t>
            </a:r>
            <a:r>
              <a:rPr kumimoji="1" lang="zh-CN" altLang="en-US" b="1" dirty="0">
                <a:solidFill>
                  <a:srgbClr val="4BC1DD"/>
                </a:solidFill>
                <a:ea typeface="微软雅黑" panose="020B0503020204020204" pitchFamily="34" charset="-122"/>
                <a:sym typeface="Times New Roman" panose="02020603050405020304" pitchFamily="18" charset="0"/>
              </a:rPr>
              <a:t>螺栓横向变形 </a:t>
            </a:r>
          </a:p>
        </p:txBody>
      </p:sp>
      <p:sp>
        <p:nvSpPr>
          <p:cNvPr id="16" name="Text Box 9"/>
          <p:cNvSpPr txBox="1">
            <a:spLocks noChangeArrowheads="1"/>
          </p:cNvSpPr>
          <p:nvPr/>
        </p:nvSpPr>
        <p:spPr bwMode="auto">
          <a:xfrm>
            <a:off x="7365479" y="5868875"/>
            <a:ext cx="367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sz="2400">
                <a:solidFill>
                  <a:srgbClr val="FF33CC"/>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spcBef>
                <a:spcPct val="0"/>
              </a:spcBef>
              <a:spcAft>
                <a:spcPct val="0"/>
              </a:spcAft>
              <a:defRPr sz="2400">
                <a:solidFill>
                  <a:srgbClr val="FF33CC"/>
                </a:solidFill>
                <a:latin typeface="Times New Roman" panose="02020603050405020304" pitchFamily="18" charset="0"/>
                <a:ea typeface="楷体_GB2312" pitchFamily="49" charset="-122"/>
                <a:sym typeface="Symbol" panose="05050102010706020507" pitchFamily="18" charset="2"/>
              </a:defRPr>
            </a:lvl9pPr>
          </a:lstStyle>
          <a:p>
            <a:pPr>
              <a:spcBef>
                <a:spcPct val="50000"/>
              </a:spcBef>
            </a:pPr>
            <a:r>
              <a:rPr kumimoji="1" lang="zh-CN" altLang="en-US" b="1" dirty="0">
                <a:solidFill>
                  <a:srgbClr val="FFC000"/>
                </a:solidFill>
                <a:ea typeface="微软雅黑" panose="020B0503020204020204" pitchFamily="34" charset="-122"/>
                <a:sym typeface="Times New Roman" panose="02020603050405020304" pitchFamily="18" charset="0"/>
              </a:rPr>
              <a:t>螺栓直径缩小 </a:t>
            </a:r>
            <a:r>
              <a:rPr kumimoji="1" lang="en-US" altLang="zh-CN" b="1" dirty="0">
                <a:solidFill>
                  <a:srgbClr val="FFC000"/>
                </a:solidFill>
                <a:ea typeface="微软雅黑" panose="020B0503020204020204" pitchFamily="34" charset="-122"/>
                <a:sym typeface="Times New Roman" panose="02020603050405020304" pitchFamily="18" charset="0"/>
              </a:rPr>
              <a:t>0.0034 mm</a:t>
            </a:r>
          </a:p>
        </p:txBody>
      </p:sp>
      <p:graphicFrame>
        <p:nvGraphicFramePr>
          <p:cNvPr id="2" name="对象 1"/>
          <p:cNvGraphicFramePr>
            <a:graphicFrameLocks noChangeAspect="1"/>
          </p:cNvGraphicFramePr>
          <p:nvPr>
            <p:extLst>
              <p:ext uri="{D42A27DB-BD31-4B8C-83A1-F6EECF244321}">
                <p14:modId xmlns:p14="http://schemas.microsoft.com/office/powerpoint/2010/main" val="1829252132"/>
              </p:ext>
            </p:extLst>
          </p:nvPr>
        </p:nvGraphicFramePr>
        <p:xfrm>
          <a:off x="8691406" y="2254603"/>
          <a:ext cx="3312368" cy="1523689"/>
        </p:xfrm>
        <a:graphic>
          <a:graphicData uri="http://schemas.openxmlformats.org/presentationml/2006/ole">
            <mc:AlternateContent xmlns:mc="http://schemas.openxmlformats.org/markup-compatibility/2006">
              <mc:Choice xmlns:v="urn:schemas-microsoft-com:vml" Requires="v">
                <p:oleObj spid="_x0000_s31171" name="Equation" r:id="rId9" imgW="1269720" imgH="583920" progId="Equation.DSMT4">
                  <p:embed/>
                </p:oleObj>
              </mc:Choice>
              <mc:Fallback>
                <p:oleObj name="Equation" r:id="rId9" imgW="1269720" imgH="583920" progId="Equation.DSMT4">
                  <p:embed/>
                  <p:pic>
                    <p:nvPicPr>
                      <p:cNvPr id="0" name=""/>
                      <p:cNvPicPr/>
                      <p:nvPr/>
                    </p:nvPicPr>
                    <p:blipFill>
                      <a:blip r:embed="rId10"/>
                      <a:stretch>
                        <a:fillRect/>
                      </a:stretch>
                    </p:blipFill>
                    <p:spPr>
                      <a:xfrm>
                        <a:off x="8691406" y="2254603"/>
                        <a:ext cx="3312368" cy="1523689"/>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791159708"/>
              </p:ext>
            </p:extLst>
          </p:nvPr>
        </p:nvGraphicFramePr>
        <p:xfrm>
          <a:off x="8270082" y="4428931"/>
          <a:ext cx="4155017" cy="1246505"/>
        </p:xfrm>
        <a:graphic>
          <a:graphicData uri="http://schemas.openxmlformats.org/presentationml/2006/ole">
            <mc:AlternateContent xmlns:mc="http://schemas.openxmlformats.org/markup-compatibility/2006">
              <mc:Choice xmlns:v="urn:schemas-microsoft-com:vml" Requires="v">
                <p:oleObj spid="_x0000_s31172" name="Equation" r:id="rId11" imgW="1523880" imgH="457200" progId="Equation.DSMT4">
                  <p:embed/>
                </p:oleObj>
              </mc:Choice>
              <mc:Fallback>
                <p:oleObj name="Equation" r:id="rId11" imgW="1523880" imgH="457200" progId="Equation.DSMT4">
                  <p:embed/>
                  <p:pic>
                    <p:nvPicPr>
                      <p:cNvPr id="0" name=""/>
                      <p:cNvPicPr/>
                      <p:nvPr/>
                    </p:nvPicPr>
                    <p:blipFill>
                      <a:blip r:embed="rId12"/>
                      <a:stretch>
                        <a:fillRect/>
                      </a:stretch>
                    </p:blipFill>
                    <p:spPr>
                      <a:xfrm>
                        <a:off x="8270082" y="4428931"/>
                        <a:ext cx="4155017" cy="1246505"/>
                      </a:xfrm>
                      <a:prstGeom prst="rect">
                        <a:avLst/>
                      </a:prstGeom>
                    </p:spPr>
                  </p:pic>
                </p:oleObj>
              </mc:Fallback>
            </mc:AlternateContent>
          </a:graphicData>
        </a:graphic>
      </p:graphicFrame>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098156758"/>
      </p:ext>
    </p:extLst>
  </p:cSld>
  <p:clrMapOvr>
    <a:masterClrMapping/>
  </p:clrMapOvr>
  <mc:AlternateContent xmlns:mc="http://schemas.openxmlformats.org/markup-compatibility/2006" xmlns:p14="http://schemas.microsoft.com/office/powerpoint/2010/main">
    <mc:Choice Requires="p14">
      <p:transition p14:dur="0" advTm="18524"/>
    </mc:Choice>
    <mc:Fallback xmlns="">
      <p:transition advTm="18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9" name="Picture 4" descr="msotw9_temp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2791" y="1168053"/>
            <a:ext cx="38862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4947816" y="1797910"/>
            <a:ext cx="973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i="0" dirty="0">
                <a:ea typeface="微软雅黑" panose="020B0503020204020204" pitchFamily="34" charset="-122"/>
                <a:sym typeface="Times New Roman" panose="02020603050405020304" pitchFamily="18" charset="0"/>
              </a:rPr>
              <a:t>搭接</a:t>
            </a:r>
          </a:p>
        </p:txBody>
      </p:sp>
      <p:sp>
        <p:nvSpPr>
          <p:cNvPr id="19" name="Rectangle 14"/>
          <p:cNvSpPr>
            <a:spLocks noChangeArrowheads="1"/>
          </p:cNvSpPr>
          <p:nvPr/>
        </p:nvSpPr>
        <p:spPr bwMode="auto">
          <a:xfrm>
            <a:off x="777503" y="2825403"/>
            <a:ext cx="2149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lang="en-US" altLang="zh-CN" sz="2800" i="0" dirty="0">
                <a:solidFill>
                  <a:srgbClr val="4BC1DD"/>
                </a:solidFill>
                <a:ea typeface="微软雅黑" panose="020B0503020204020204" pitchFamily="34" charset="-122"/>
                <a:sym typeface="Times New Roman" panose="02020603050405020304" pitchFamily="18" charset="0"/>
              </a:rPr>
              <a:t>*</a:t>
            </a:r>
            <a:r>
              <a:rPr kumimoji="0" lang="zh-CN" altLang="en-US" sz="2800" i="0" dirty="0">
                <a:solidFill>
                  <a:srgbClr val="4BC1DD"/>
                </a:solidFill>
                <a:ea typeface="微软雅黑" panose="020B0503020204020204" pitchFamily="34" charset="-122"/>
                <a:sym typeface="Times New Roman" panose="02020603050405020304" pitchFamily="18" charset="0"/>
              </a:rPr>
              <a:t>受力特征：</a:t>
            </a:r>
          </a:p>
        </p:txBody>
      </p:sp>
      <p:sp>
        <p:nvSpPr>
          <p:cNvPr id="20" name="Rectangle 15"/>
          <p:cNvSpPr>
            <a:spLocks noChangeArrowheads="1"/>
          </p:cNvSpPr>
          <p:nvPr/>
        </p:nvSpPr>
        <p:spPr bwMode="auto">
          <a:xfrm>
            <a:off x="777503" y="3447307"/>
            <a:ext cx="114845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dirty="0">
                <a:ea typeface="微软雅黑" panose="020B0503020204020204" pitchFamily="34" charset="-122"/>
                <a:sym typeface="Times New Roman" panose="02020603050405020304" pitchFamily="18" charset="0"/>
              </a:rPr>
              <a:t>      </a:t>
            </a:r>
            <a:r>
              <a:rPr lang="zh-CN" altLang="en-US" b="0" i="0" dirty="0">
                <a:ea typeface="微软雅黑" panose="020B0503020204020204" pitchFamily="34" charset="-122"/>
                <a:sym typeface="Times New Roman" panose="02020603050405020304" pitchFamily="18" charset="0"/>
              </a:rPr>
              <a:t>作用在构件两侧面上的外力合力大小相等、方向相反且作用线相距很近。</a:t>
            </a:r>
          </a:p>
        </p:txBody>
      </p:sp>
      <p:sp>
        <p:nvSpPr>
          <p:cNvPr id="45" name="Rectangle 42"/>
          <p:cNvSpPr>
            <a:spLocks noChangeArrowheads="1"/>
          </p:cNvSpPr>
          <p:nvPr/>
        </p:nvSpPr>
        <p:spPr bwMode="auto">
          <a:xfrm>
            <a:off x="777503" y="4372423"/>
            <a:ext cx="2149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lang="en-US" altLang="zh-CN" sz="2800" i="0" dirty="0">
                <a:solidFill>
                  <a:srgbClr val="4BC1DD"/>
                </a:solidFill>
                <a:ea typeface="微软雅黑" panose="020B0503020204020204" pitchFamily="34" charset="-122"/>
                <a:sym typeface="Times New Roman" panose="02020603050405020304" pitchFamily="18" charset="0"/>
              </a:rPr>
              <a:t>*</a:t>
            </a:r>
            <a:r>
              <a:rPr kumimoji="0" lang="zh-CN" altLang="en-US" sz="2800" i="0" dirty="0">
                <a:solidFill>
                  <a:srgbClr val="4BC1DD"/>
                </a:solidFill>
                <a:ea typeface="微软雅黑" panose="020B0503020204020204" pitchFamily="34" charset="-122"/>
                <a:sym typeface="Times New Roman" panose="02020603050405020304" pitchFamily="18" charset="0"/>
              </a:rPr>
              <a:t>变形特征：</a:t>
            </a:r>
          </a:p>
        </p:txBody>
      </p:sp>
      <p:grpSp>
        <p:nvGrpSpPr>
          <p:cNvPr id="46" name="Group 47"/>
          <p:cNvGrpSpPr>
            <a:grpSpLocks/>
          </p:cNvGrpSpPr>
          <p:nvPr/>
        </p:nvGrpSpPr>
        <p:grpSpPr bwMode="auto">
          <a:xfrm>
            <a:off x="777503" y="4994327"/>
            <a:ext cx="4825999" cy="904875"/>
            <a:chOff x="0" y="2704"/>
            <a:chExt cx="3040" cy="570"/>
          </a:xfrm>
        </p:grpSpPr>
        <p:sp>
          <p:nvSpPr>
            <p:cNvPr id="50" name="Rectangle 44"/>
            <p:cNvSpPr>
              <a:spLocks noChangeArrowheads="1"/>
            </p:cNvSpPr>
            <p:nvPr/>
          </p:nvSpPr>
          <p:spPr bwMode="auto">
            <a:xfrm>
              <a:off x="0" y="2704"/>
              <a:ext cx="304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kumimoji="0" lang="zh-CN" altLang="en-US" b="0" i="0" dirty="0">
                  <a:ea typeface="微软雅黑" panose="020B0503020204020204" pitchFamily="34" charset="-122"/>
                  <a:sym typeface="Times New Roman" panose="02020603050405020304" pitchFamily="18" charset="0"/>
                </a:rPr>
                <a:t>杆件沿两力之间的截面发生错动，</a:t>
              </a:r>
            </a:p>
            <a:p>
              <a:pPr eaLnBrk="1" fontAlgn="t" hangingPunct="1">
                <a:spcBef>
                  <a:spcPct val="20000"/>
                </a:spcBef>
              </a:pPr>
              <a:r>
                <a:rPr kumimoji="0" lang="zh-CN" altLang="en-US" b="0" i="0" dirty="0">
                  <a:ea typeface="微软雅黑" panose="020B0503020204020204" pitchFamily="34" charset="-122"/>
                  <a:sym typeface="Times New Roman" panose="02020603050405020304" pitchFamily="18" charset="0"/>
                </a:rPr>
                <a:t>直至破坏（小矩形               ）。</a:t>
              </a:r>
            </a:p>
          </p:txBody>
        </p:sp>
        <p:sp>
          <p:nvSpPr>
            <p:cNvPr id="51" name="Line 45"/>
            <p:cNvSpPr>
              <a:spLocks noChangeShapeType="1"/>
            </p:cNvSpPr>
            <p:nvPr/>
          </p:nvSpPr>
          <p:spPr bwMode="auto">
            <a:xfrm>
              <a:off x="1655" y="3113"/>
              <a:ext cx="288" cy="0"/>
            </a:xfrm>
            <a:prstGeom prst="line">
              <a:avLst/>
            </a:prstGeom>
            <a:noFill/>
            <a:ln w="412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AutoShape 46"/>
            <p:cNvSpPr>
              <a:spLocks noChangeArrowheads="1"/>
            </p:cNvSpPr>
            <p:nvPr/>
          </p:nvSpPr>
          <p:spPr bwMode="auto">
            <a:xfrm>
              <a:off x="1973" y="3067"/>
              <a:ext cx="384" cy="144"/>
            </a:xfrm>
            <a:prstGeom prst="parallelogram">
              <a:avLst>
                <a:gd name="adj" fmla="val 66667"/>
              </a:avLst>
            </a:prstGeom>
            <a:solidFill>
              <a:srgbClr val="FFFFFF"/>
            </a:solidFill>
            <a:ln w="31750">
              <a:solidFill>
                <a:srgbClr val="FF0000"/>
              </a:solidFill>
              <a:miter lim="800000"/>
              <a:headEnd/>
              <a:tailEnd/>
            </a:ln>
          </p:spPr>
          <p:txBody>
            <a:bodyPr wrap="none" anchor="ct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a:ea typeface="微软雅黑" panose="020B0503020204020204" pitchFamily="34" charset="-122"/>
                <a:sym typeface="Times New Roman" panose="02020603050405020304" pitchFamily="18" charset="0"/>
              </a:endParaRPr>
            </a:p>
          </p:txBody>
        </p:sp>
      </p:grpSp>
      <p:grpSp>
        <p:nvGrpSpPr>
          <p:cNvPr id="3" name="组合 2"/>
          <p:cNvGrpSpPr/>
          <p:nvPr/>
        </p:nvGrpSpPr>
        <p:grpSpPr>
          <a:xfrm>
            <a:off x="6042744" y="4064845"/>
            <a:ext cx="5334000" cy="2763837"/>
            <a:chOff x="5182816" y="4267104"/>
            <a:chExt cx="5334000" cy="2763837"/>
          </a:xfrm>
        </p:grpSpPr>
        <p:grpSp>
          <p:nvGrpSpPr>
            <p:cNvPr id="21" name="Group 18"/>
            <p:cNvGrpSpPr>
              <a:grpSpLocks/>
            </p:cNvGrpSpPr>
            <p:nvPr/>
          </p:nvGrpSpPr>
          <p:grpSpPr bwMode="auto">
            <a:xfrm>
              <a:off x="5182816" y="5357716"/>
              <a:ext cx="5334000" cy="457200"/>
              <a:chOff x="432" y="960"/>
              <a:chExt cx="3360" cy="288"/>
            </a:xfrm>
          </p:grpSpPr>
          <p:sp>
            <p:nvSpPr>
              <p:cNvPr id="22" name="Rectangle 19"/>
              <p:cNvSpPr>
                <a:spLocks noChangeArrowheads="1"/>
              </p:cNvSpPr>
              <p:nvPr/>
            </p:nvSpPr>
            <p:spPr bwMode="auto">
              <a:xfrm>
                <a:off x="720" y="960"/>
                <a:ext cx="2784" cy="288"/>
              </a:xfrm>
              <a:prstGeom prst="rect">
                <a:avLst/>
              </a:prstGeom>
              <a:solidFill>
                <a:srgbClr val="CCFFCC"/>
              </a:solidFill>
              <a:ln w="38100">
                <a:solidFill>
                  <a:srgbClr val="008000"/>
                </a:solidFill>
                <a:miter lim="800000"/>
                <a:headEnd/>
                <a:tailEnd/>
              </a:ln>
            </p:spPr>
            <p:txBody>
              <a:bodyPr wrap="none" anchor="ct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a:ea typeface="微软雅黑" panose="020B0503020204020204" pitchFamily="34" charset="-122"/>
                  <a:sym typeface="Times New Roman" panose="02020603050405020304" pitchFamily="18" charset="0"/>
                </a:endParaRPr>
              </a:p>
            </p:txBody>
          </p:sp>
          <p:sp>
            <p:nvSpPr>
              <p:cNvPr id="23" name="Line 20"/>
              <p:cNvSpPr>
                <a:spLocks noChangeShapeType="1"/>
              </p:cNvSpPr>
              <p:nvPr/>
            </p:nvSpPr>
            <p:spPr bwMode="auto">
              <a:xfrm>
                <a:off x="432" y="1104"/>
                <a:ext cx="336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4" name="Group 21"/>
            <p:cNvGrpSpPr>
              <a:grpSpLocks/>
            </p:cNvGrpSpPr>
            <p:nvPr/>
          </p:nvGrpSpPr>
          <p:grpSpPr bwMode="auto">
            <a:xfrm>
              <a:off x="7043366" y="5791104"/>
              <a:ext cx="396875" cy="1031875"/>
              <a:chOff x="1622" y="1248"/>
              <a:chExt cx="250" cy="650"/>
            </a:xfrm>
          </p:grpSpPr>
          <p:sp>
            <p:nvSpPr>
              <p:cNvPr id="25" name="Line 22"/>
              <p:cNvSpPr>
                <a:spLocks noChangeShapeType="1"/>
              </p:cNvSpPr>
              <p:nvPr/>
            </p:nvSpPr>
            <p:spPr bwMode="auto">
              <a:xfrm>
                <a:off x="1872" y="1248"/>
                <a:ext cx="0" cy="528"/>
              </a:xfrm>
              <a:prstGeom prst="line">
                <a:avLst/>
              </a:prstGeom>
              <a:noFill/>
              <a:ln w="317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Text Box 23"/>
              <p:cNvSpPr txBox="1">
                <a:spLocks noChangeArrowheads="1"/>
              </p:cNvSpPr>
              <p:nvPr/>
            </p:nvSpPr>
            <p:spPr bwMode="auto">
              <a:xfrm>
                <a:off x="1622" y="161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kumimoji="0" lang="en-US" altLang="zh-CN">
                    <a:ea typeface="微软雅黑" panose="020B0503020204020204" pitchFamily="34" charset="-122"/>
                    <a:sym typeface="Times New Roman" panose="02020603050405020304" pitchFamily="18" charset="0"/>
                  </a:rPr>
                  <a:t>F</a:t>
                </a:r>
              </a:p>
            </p:txBody>
          </p:sp>
        </p:grpSp>
        <p:grpSp>
          <p:nvGrpSpPr>
            <p:cNvPr id="27" name="Group 24"/>
            <p:cNvGrpSpPr>
              <a:grpSpLocks/>
            </p:cNvGrpSpPr>
            <p:nvPr/>
          </p:nvGrpSpPr>
          <p:grpSpPr bwMode="auto">
            <a:xfrm>
              <a:off x="7745041" y="4267104"/>
              <a:ext cx="539750" cy="1066800"/>
              <a:chOff x="2064" y="288"/>
              <a:chExt cx="340" cy="672"/>
            </a:xfrm>
          </p:grpSpPr>
          <p:sp>
            <p:nvSpPr>
              <p:cNvPr id="28" name="Line 25"/>
              <p:cNvSpPr>
                <a:spLocks noChangeShapeType="1"/>
              </p:cNvSpPr>
              <p:nvPr/>
            </p:nvSpPr>
            <p:spPr bwMode="auto">
              <a:xfrm>
                <a:off x="2064" y="432"/>
                <a:ext cx="0" cy="528"/>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Text Box 26"/>
              <p:cNvSpPr txBox="1">
                <a:spLocks noChangeArrowheads="1"/>
              </p:cNvSpPr>
              <p:nvPr/>
            </p:nvSpPr>
            <p:spPr bwMode="auto">
              <a:xfrm>
                <a:off x="2160" y="288"/>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kumimoji="0" lang="en-US" altLang="zh-CN">
                    <a:ea typeface="微软雅黑" panose="020B0503020204020204" pitchFamily="34" charset="-122"/>
                    <a:sym typeface="Times New Roman" panose="02020603050405020304" pitchFamily="18" charset="0"/>
                  </a:rPr>
                  <a:t>F</a:t>
                </a:r>
              </a:p>
            </p:txBody>
          </p:sp>
        </p:grpSp>
        <p:grpSp>
          <p:nvGrpSpPr>
            <p:cNvPr id="30" name="Group 27"/>
            <p:cNvGrpSpPr>
              <a:grpSpLocks/>
            </p:cNvGrpSpPr>
            <p:nvPr/>
          </p:nvGrpSpPr>
          <p:grpSpPr bwMode="auto">
            <a:xfrm>
              <a:off x="5349503" y="5181504"/>
              <a:ext cx="2286000" cy="457200"/>
              <a:chOff x="555" y="864"/>
              <a:chExt cx="1440" cy="288"/>
            </a:xfrm>
          </p:grpSpPr>
          <p:sp>
            <p:nvSpPr>
              <p:cNvPr id="31" name="Rectangle 28"/>
              <p:cNvSpPr>
                <a:spLocks noChangeArrowheads="1"/>
              </p:cNvSpPr>
              <p:nvPr/>
            </p:nvSpPr>
            <p:spPr bwMode="auto">
              <a:xfrm>
                <a:off x="678" y="864"/>
                <a:ext cx="1194" cy="288"/>
              </a:xfrm>
              <a:prstGeom prst="rect">
                <a:avLst/>
              </a:prstGeom>
              <a:solidFill>
                <a:srgbClr val="FFFF99"/>
              </a:solidFill>
              <a:ln w="38100">
                <a:solidFill>
                  <a:srgbClr val="008000"/>
                </a:solidFill>
                <a:miter lim="800000"/>
                <a:headEnd/>
                <a:tailEnd/>
              </a:ln>
            </p:spPr>
            <p:txBody>
              <a:bodyPr wrap="none" anchor="ct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a:ea typeface="微软雅黑" panose="020B0503020204020204" pitchFamily="34" charset="-122"/>
                  <a:sym typeface="Times New Roman" panose="02020603050405020304" pitchFamily="18" charset="0"/>
                </a:endParaRPr>
              </a:p>
            </p:txBody>
          </p:sp>
          <p:sp>
            <p:nvSpPr>
              <p:cNvPr id="32" name="Line 29"/>
              <p:cNvSpPr>
                <a:spLocks noChangeShapeType="1"/>
              </p:cNvSpPr>
              <p:nvPr/>
            </p:nvSpPr>
            <p:spPr bwMode="auto">
              <a:xfrm>
                <a:off x="555" y="1008"/>
                <a:ext cx="14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33" name="Group 30"/>
            <p:cNvGrpSpPr>
              <a:grpSpLocks/>
            </p:cNvGrpSpPr>
            <p:nvPr/>
          </p:nvGrpSpPr>
          <p:grpSpPr bwMode="auto">
            <a:xfrm>
              <a:off x="7516441" y="5486304"/>
              <a:ext cx="2743200" cy="457200"/>
              <a:chOff x="3888" y="1248"/>
              <a:chExt cx="1728" cy="288"/>
            </a:xfrm>
          </p:grpSpPr>
          <p:sp>
            <p:nvSpPr>
              <p:cNvPr id="34" name="Rectangle 31"/>
              <p:cNvSpPr>
                <a:spLocks noChangeArrowheads="1"/>
              </p:cNvSpPr>
              <p:nvPr/>
            </p:nvSpPr>
            <p:spPr bwMode="auto">
              <a:xfrm>
                <a:off x="4036" y="1248"/>
                <a:ext cx="1432" cy="288"/>
              </a:xfrm>
              <a:prstGeom prst="rect">
                <a:avLst/>
              </a:prstGeom>
              <a:solidFill>
                <a:srgbClr val="FFFF99"/>
              </a:solidFill>
              <a:ln w="38100">
                <a:solidFill>
                  <a:srgbClr val="008000"/>
                </a:solidFill>
                <a:miter lim="800000"/>
                <a:headEnd/>
                <a:tailEnd/>
              </a:ln>
            </p:spPr>
            <p:txBody>
              <a:bodyPr wrap="none" anchor="ct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a:ea typeface="微软雅黑" panose="020B0503020204020204" pitchFamily="34" charset="-122"/>
                  <a:sym typeface="Times New Roman" panose="02020603050405020304" pitchFamily="18" charset="0"/>
                </a:endParaRPr>
              </a:p>
            </p:txBody>
          </p:sp>
          <p:sp>
            <p:nvSpPr>
              <p:cNvPr id="35" name="Line 32"/>
              <p:cNvSpPr>
                <a:spLocks noChangeShapeType="1"/>
              </p:cNvSpPr>
              <p:nvPr/>
            </p:nvSpPr>
            <p:spPr bwMode="auto">
              <a:xfrm>
                <a:off x="3888" y="1392"/>
                <a:ext cx="1728"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36" name="Group 33"/>
            <p:cNvGrpSpPr>
              <a:grpSpLocks/>
            </p:cNvGrpSpPr>
            <p:nvPr/>
          </p:nvGrpSpPr>
          <p:grpSpPr bwMode="auto">
            <a:xfrm>
              <a:off x="7440241" y="5181504"/>
              <a:ext cx="304800" cy="762000"/>
              <a:chOff x="3984" y="960"/>
              <a:chExt cx="192" cy="480"/>
            </a:xfrm>
          </p:grpSpPr>
          <p:sp>
            <p:nvSpPr>
              <p:cNvPr id="37" name="Rectangle 34"/>
              <p:cNvSpPr>
                <a:spLocks noChangeArrowheads="1"/>
              </p:cNvSpPr>
              <p:nvPr/>
            </p:nvSpPr>
            <p:spPr bwMode="auto">
              <a:xfrm>
                <a:off x="3984" y="1056"/>
                <a:ext cx="192" cy="288"/>
              </a:xfrm>
              <a:prstGeom prst="rect">
                <a:avLst/>
              </a:prstGeom>
              <a:solidFill>
                <a:srgbClr val="CCFFCC"/>
              </a:solidFill>
              <a:ln w="31750">
                <a:solidFill>
                  <a:srgbClr val="993366"/>
                </a:solidFill>
                <a:prstDash val="dash"/>
                <a:miter lim="800000"/>
                <a:headEnd/>
                <a:tailEnd/>
              </a:ln>
            </p:spPr>
            <p:txBody>
              <a:bodyPr wrap="none" anchor="ct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a:ea typeface="微软雅黑" panose="020B0503020204020204" pitchFamily="34" charset="-122"/>
                  <a:sym typeface="Times New Roman" panose="02020603050405020304" pitchFamily="18" charset="0"/>
                </a:endParaRPr>
              </a:p>
            </p:txBody>
          </p:sp>
          <p:sp>
            <p:nvSpPr>
              <p:cNvPr id="38" name="Line 35"/>
              <p:cNvSpPr>
                <a:spLocks noChangeShapeType="1"/>
              </p:cNvSpPr>
              <p:nvPr/>
            </p:nvSpPr>
            <p:spPr bwMode="auto">
              <a:xfrm>
                <a:off x="3984" y="960"/>
                <a:ext cx="192" cy="192"/>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Line 36"/>
              <p:cNvSpPr>
                <a:spLocks noChangeShapeType="1"/>
              </p:cNvSpPr>
              <p:nvPr/>
            </p:nvSpPr>
            <p:spPr bwMode="auto">
              <a:xfrm>
                <a:off x="3984" y="1248"/>
                <a:ext cx="192" cy="192"/>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Line 37"/>
              <p:cNvSpPr>
                <a:spLocks noChangeShapeType="1"/>
              </p:cNvSpPr>
              <p:nvPr/>
            </p:nvSpPr>
            <p:spPr bwMode="auto">
              <a:xfrm>
                <a:off x="3984" y="1104"/>
                <a:ext cx="192" cy="192"/>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1" name="Line 38"/>
            <p:cNvSpPr>
              <a:spLocks noChangeShapeType="1"/>
            </p:cNvSpPr>
            <p:nvPr/>
          </p:nvSpPr>
          <p:spPr bwMode="auto">
            <a:xfrm>
              <a:off x="7592641" y="4648104"/>
              <a:ext cx="0" cy="1981200"/>
            </a:xfrm>
            <a:prstGeom prst="line">
              <a:avLst/>
            </a:prstGeom>
            <a:noFill/>
            <a:ln w="38100">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42" name="Group 39"/>
            <p:cNvGrpSpPr>
              <a:grpSpLocks/>
            </p:cNvGrpSpPr>
            <p:nvPr/>
          </p:nvGrpSpPr>
          <p:grpSpPr bwMode="auto">
            <a:xfrm>
              <a:off x="7592641" y="6476904"/>
              <a:ext cx="1849437" cy="554037"/>
              <a:chOff x="4080" y="1776"/>
              <a:chExt cx="1165" cy="349"/>
            </a:xfrm>
          </p:grpSpPr>
          <p:sp>
            <p:nvSpPr>
              <p:cNvPr id="43" name="Line 40"/>
              <p:cNvSpPr>
                <a:spLocks noChangeShapeType="1"/>
              </p:cNvSpPr>
              <p:nvPr/>
            </p:nvSpPr>
            <p:spPr bwMode="auto">
              <a:xfrm>
                <a:off x="4080" y="1776"/>
                <a:ext cx="480" cy="240"/>
              </a:xfrm>
              <a:prstGeom prst="line">
                <a:avLst/>
              </a:prstGeom>
              <a:noFill/>
              <a:ln w="9525">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4" name="Text Box 41"/>
              <p:cNvSpPr txBox="1">
                <a:spLocks noChangeArrowheads="1"/>
              </p:cNvSpPr>
              <p:nvPr/>
            </p:nvSpPr>
            <p:spPr bwMode="auto">
              <a:xfrm>
                <a:off x="4550" y="1837"/>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kumimoji="0" lang="zh-CN" altLang="en-US" i="0" dirty="0">
                    <a:solidFill>
                      <a:srgbClr val="FFC000"/>
                    </a:solidFill>
                    <a:ea typeface="微软雅黑" panose="020B0503020204020204" pitchFamily="34" charset="-122"/>
                    <a:sym typeface="Times New Roman" panose="02020603050405020304" pitchFamily="18" charset="0"/>
                  </a:rPr>
                  <a:t>剪切面</a:t>
                </a:r>
              </a:p>
            </p:txBody>
          </p:sp>
        </p:grpSp>
        <p:sp>
          <p:nvSpPr>
            <p:cNvPr id="54" name="Rectangle 48"/>
            <p:cNvSpPr>
              <a:spLocks noChangeArrowheads="1"/>
            </p:cNvSpPr>
            <p:nvPr/>
          </p:nvSpPr>
          <p:spPr bwMode="auto">
            <a:xfrm>
              <a:off x="7748216" y="4610004"/>
              <a:ext cx="2185214" cy="48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20000"/>
                </a:spcBef>
              </a:pPr>
              <a:r>
                <a:rPr lang="zh-CN" altLang="en-US" i="0" dirty="0">
                  <a:solidFill>
                    <a:srgbClr val="FFC000"/>
                  </a:solidFill>
                  <a:ea typeface="微软雅黑" panose="020B0503020204020204" pitchFamily="34" charset="-122"/>
                  <a:sym typeface="Times New Roman" panose="02020603050405020304" pitchFamily="18" charset="0"/>
                </a:rPr>
                <a:t>剪床剪钢板</a:t>
              </a:r>
            </a:p>
          </p:txBody>
        </p:sp>
      </p:grpSp>
      <p:sp>
        <p:nvSpPr>
          <p:cNvPr id="57" name="Text Box 51"/>
          <p:cNvSpPr txBox="1">
            <a:spLocks noChangeArrowheads="1"/>
          </p:cNvSpPr>
          <p:nvPr/>
        </p:nvSpPr>
        <p:spPr bwMode="auto">
          <a:xfrm>
            <a:off x="777503" y="5992466"/>
            <a:ext cx="416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kumimoji="0" lang="zh-CN" altLang="en-US" i="0" dirty="0">
                <a:solidFill>
                  <a:srgbClr val="4BC1DD"/>
                </a:solidFill>
                <a:ea typeface="微软雅黑" panose="020B0503020204020204" pitchFamily="34" charset="-122"/>
                <a:sym typeface="Times New Roman" panose="02020603050405020304" pitchFamily="18" charset="0"/>
              </a:rPr>
              <a:t>单剪：</a:t>
            </a:r>
            <a:r>
              <a:rPr kumimoji="0" lang="zh-CN" altLang="en-US" b="0" i="0" dirty="0">
                <a:ea typeface="微软雅黑" panose="020B0503020204020204" pitchFamily="34" charset="-122"/>
                <a:sym typeface="Times New Roman" panose="02020603050405020304" pitchFamily="18" charset="0"/>
              </a:rPr>
              <a:t>有一个剪切面的杆件。</a:t>
            </a:r>
          </a:p>
        </p:txBody>
      </p:sp>
      <p:pic>
        <p:nvPicPr>
          <p:cNvPr id="2" name="图片 1"/>
          <p:cNvPicPr>
            <a:picLocks noChangeAspect="1"/>
          </p:cNvPicPr>
          <p:nvPr/>
        </p:nvPicPr>
        <p:blipFill>
          <a:blip r:embed="rId7"/>
          <a:stretch>
            <a:fillRect/>
          </a:stretch>
        </p:blipFill>
        <p:spPr>
          <a:xfrm>
            <a:off x="6493735" y="1168053"/>
            <a:ext cx="3992906" cy="1592263"/>
          </a:xfrm>
          <a:prstGeom prst="rect">
            <a:avLst/>
          </a:prstGeom>
        </p:spPr>
      </p:pic>
      <p:sp>
        <p:nvSpPr>
          <p:cNvPr id="58" name="Text Box 49"/>
          <p:cNvSpPr txBox="1">
            <a:spLocks noChangeArrowheads="1"/>
          </p:cNvSpPr>
          <p:nvPr/>
        </p:nvSpPr>
        <p:spPr bwMode="auto">
          <a:xfrm>
            <a:off x="9173309" y="2854438"/>
            <a:ext cx="1772613" cy="48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kumimoji="0" lang="zh-CN" altLang="en-US" i="0" dirty="0">
                <a:solidFill>
                  <a:srgbClr val="FFC000"/>
                </a:solidFill>
                <a:ea typeface="微软雅黑" panose="020B0503020204020204" pitchFamily="34" charset="-122"/>
                <a:sym typeface="Times New Roman" panose="02020603050405020304" pitchFamily="18" charset="0"/>
              </a:rPr>
              <a:t>剪切面</a:t>
            </a:r>
          </a:p>
        </p:txBody>
      </p:sp>
      <p:sp>
        <p:nvSpPr>
          <p:cNvPr id="59" name="Line 50"/>
          <p:cNvSpPr>
            <a:spLocks noChangeShapeType="1"/>
          </p:cNvSpPr>
          <p:nvPr/>
        </p:nvSpPr>
        <p:spPr bwMode="auto">
          <a:xfrm>
            <a:off x="8445599" y="1943547"/>
            <a:ext cx="1079500" cy="11525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743362047"/>
      </p:ext>
    </p:extLst>
  </p:cSld>
  <p:clrMapOvr>
    <a:masterClrMapping/>
  </p:clrMapOvr>
  <mc:AlternateContent xmlns:mc="http://schemas.openxmlformats.org/markup-compatibility/2006" xmlns:p14="http://schemas.microsoft.com/office/powerpoint/2010/main">
    <mc:Choice Requires="p14">
      <p:transition p14:dur="0" advTm="40520"/>
    </mc:Choice>
    <mc:Fallback xmlns="">
      <p:transition advTm="40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7" name="Group 2"/>
          <p:cNvGrpSpPr>
            <a:grpSpLocks/>
          </p:cNvGrpSpPr>
          <p:nvPr/>
        </p:nvGrpSpPr>
        <p:grpSpPr bwMode="auto">
          <a:xfrm>
            <a:off x="1388815" y="1456085"/>
            <a:ext cx="6048375" cy="2592388"/>
            <a:chOff x="204" y="391"/>
            <a:chExt cx="3254" cy="1488"/>
          </a:xfrm>
        </p:grpSpPr>
        <p:sp>
          <p:nvSpPr>
            <p:cNvPr id="8" name="Text Box 3"/>
            <p:cNvSpPr txBox="1">
              <a:spLocks noChangeArrowheads="1"/>
            </p:cNvSpPr>
            <p:nvPr/>
          </p:nvSpPr>
          <p:spPr bwMode="auto">
            <a:xfrm>
              <a:off x="204" y="391"/>
              <a:ext cx="1451"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dirty="0">
                  <a:solidFill>
                    <a:srgbClr val="4BC1DD"/>
                  </a:solidFill>
                  <a:ea typeface="微软雅黑" panose="020B0503020204020204" pitchFamily="34" charset="-122"/>
                  <a:sym typeface="Times New Roman" panose="02020603050405020304" pitchFamily="18" charset="0"/>
                </a:rPr>
                <a:t>销轴连接</a:t>
              </a:r>
            </a:p>
          </p:txBody>
        </p:sp>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386" y="845"/>
              <a:ext cx="3072" cy="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3107" y="1339"/>
              <a:ext cx="262" cy="2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ea typeface="微软雅黑" panose="020B0503020204020204" pitchFamily="34" charset="-122"/>
                  <a:sym typeface="Times New Roman" panose="02020603050405020304" pitchFamily="18" charset="0"/>
                </a:rPr>
                <a:t>F</a:t>
              </a:r>
            </a:p>
          </p:txBody>
        </p:sp>
        <p:sp>
          <p:nvSpPr>
            <p:cNvPr id="12" name="Text Box 6"/>
            <p:cNvSpPr txBox="1">
              <a:spLocks noChangeArrowheads="1"/>
            </p:cNvSpPr>
            <p:nvPr/>
          </p:nvSpPr>
          <p:spPr bwMode="auto">
            <a:xfrm>
              <a:off x="476" y="1339"/>
              <a:ext cx="262" cy="2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ea typeface="微软雅黑" panose="020B0503020204020204" pitchFamily="34" charset="-122"/>
                  <a:sym typeface="Times New Roman" panose="02020603050405020304" pitchFamily="18" charset="0"/>
                </a:rPr>
                <a:t>F</a:t>
              </a:r>
            </a:p>
          </p:txBody>
        </p:sp>
      </p:grpSp>
      <p:sp>
        <p:nvSpPr>
          <p:cNvPr id="13" name="Text Box 8"/>
          <p:cNvSpPr txBox="1">
            <a:spLocks noChangeArrowheads="1"/>
          </p:cNvSpPr>
          <p:nvPr/>
        </p:nvSpPr>
        <p:spPr bwMode="auto">
          <a:xfrm>
            <a:off x="645865" y="975073"/>
            <a:ext cx="393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kumimoji="0" lang="zh-CN" altLang="en-US" i="0" dirty="0">
                <a:solidFill>
                  <a:srgbClr val="4BC1DD"/>
                </a:solidFill>
                <a:ea typeface="微软雅黑" panose="020B0503020204020204" pitchFamily="34" charset="-122"/>
                <a:sym typeface="Times New Roman" panose="02020603050405020304" pitchFamily="18" charset="0"/>
              </a:rPr>
              <a:t>双剪</a:t>
            </a:r>
            <a:r>
              <a:rPr kumimoji="0" lang="zh-CN" altLang="en-US" i="0" dirty="0" smtClean="0">
                <a:solidFill>
                  <a:srgbClr val="4BC1DD"/>
                </a:solidFill>
                <a:ea typeface="微软雅黑" panose="020B0503020204020204" pitchFamily="34" charset="-122"/>
                <a:sym typeface="Times New Roman" panose="02020603050405020304" pitchFamily="18" charset="0"/>
              </a:rPr>
              <a:t>：</a:t>
            </a:r>
            <a:r>
              <a:rPr kumimoji="0" lang="zh-CN" altLang="en-US" b="0" i="0" dirty="0" smtClean="0">
                <a:solidFill>
                  <a:srgbClr val="FFFFFF"/>
                </a:solidFill>
                <a:ea typeface="微软雅黑" panose="020B0503020204020204" pitchFamily="34" charset="-122"/>
                <a:sym typeface="Times New Roman" panose="02020603050405020304" pitchFamily="18" charset="0"/>
              </a:rPr>
              <a:t>有两个剪切面的杆件</a:t>
            </a:r>
            <a:r>
              <a:rPr kumimoji="0" lang="en-US" altLang="zh-CN" b="0" i="0" dirty="0" smtClean="0">
                <a:solidFill>
                  <a:srgbClr val="FFFFFF"/>
                </a:solidFill>
                <a:ea typeface="微软雅黑" panose="020B0503020204020204" pitchFamily="34" charset="-122"/>
                <a:sym typeface="Times New Roman" panose="02020603050405020304" pitchFamily="18" charset="0"/>
              </a:rPr>
              <a:t>.</a:t>
            </a:r>
            <a:endParaRPr kumimoji="0" lang="en-US" altLang="zh-CN" b="0" i="0" dirty="0">
              <a:solidFill>
                <a:srgbClr val="FFFFFF"/>
              </a:solidFill>
              <a:ea typeface="微软雅黑" panose="020B0503020204020204" pitchFamily="34" charset="-122"/>
              <a:sym typeface="Times New Roman" panose="02020603050405020304" pitchFamily="18" charset="0"/>
            </a:endParaRPr>
          </a:p>
        </p:txBody>
      </p:sp>
      <p:pic>
        <p:nvPicPr>
          <p:cNvPr id="14" name="Picture 9" descr="pf2-34a"/>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78" y="4119910"/>
            <a:ext cx="3049587"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pf2-34B"/>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2865" y="4192935"/>
            <a:ext cx="3240088"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11"/>
          <p:cNvSpPr>
            <a:spLocks noChangeShapeType="1"/>
          </p:cNvSpPr>
          <p:nvPr/>
        </p:nvSpPr>
        <p:spPr bwMode="auto">
          <a:xfrm>
            <a:off x="6502153" y="5127973"/>
            <a:ext cx="2087562" cy="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Line 12"/>
          <p:cNvSpPr>
            <a:spLocks noChangeShapeType="1"/>
          </p:cNvSpPr>
          <p:nvPr/>
        </p:nvSpPr>
        <p:spPr bwMode="auto">
          <a:xfrm>
            <a:off x="6429128" y="5993160"/>
            <a:ext cx="223202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Line 13"/>
          <p:cNvSpPr>
            <a:spLocks noChangeShapeType="1"/>
          </p:cNvSpPr>
          <p:nvPr/>
        </p:nvSpPr>
        <p:spPr bwMode="auto">
          <a:xfrm flipH="1">
            <a:off x="5205165" y="5127973"/>
            <a:ext cx="1296988" cy="431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Line 14"/>
          <p:cNvSpPr>
            <a:spLocks noChangeShapeType="1"/>
          </p:cNvSpPr>
          <p:nvPr/>
        </p:nvSpPr>
        <p:spPr bwMode="auto">
          <a:xfrm flipH="1" flipV="1">
            <a:off x="5133728" y="5559773"/>
            <a:ext cx="1295400" cy="43338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Rectangle 15"/>
          <p:cNvSpPr>
            <a:spLocks noChangeArrowheads="1"/>
          </p:cNvSpPr>
          <p:nvPr/>
        </p:nvSpPr>
        <p:spPr bwMode="auto">
          <a:xfrm>
            <a:off x="3980448" y="5318020"/>
            <a:ext cx="1107996" cy="48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15000"/>
              </a:lnSpc>
              <a:spcBef>
                <a:spcPct val="50000"/>
              </a:spcBef>
            </a:pPr>
            <a:r>
              <a:rPr kumimoji="0" lang="zh-CN" altLang="en-US" i="0" dirty="0">
                <a:solidFill>
                  <a:srgbClr val="FFC000"/>
                </a:solidFill>
                <a:ea typeface="微软雅黑" panose="020B0503020204020204" pitchFamily="34" charset="-122"/>
                <a:sym typeface="Times New Roman" panose="02020603050405020304" pitchFamily="18" charset="0"/>
              </a:rPr>
              <a:t>剪切面</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84787010"/>
      </p:ext>
    </p:extLst>
  </p:cSld>
  <p:clrMapOvr>
    <a:masterClrMapping/>
  </p:clrMapOvr>
  <mc:AlternateContent xmlns:mc="http://schemas.openxmlformats.org/markup-compatibility/2006" xmlns:p14="http://schemas.microsoft.com/office/powerpoint/2010/main">
    <mc:Choice Requires="p14">
      <p:transition p14:dur="0" advTm="12175"/>
    </mc:Choice>
    <mc:Fallback xmlns="">
      <p:transition advTm="12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Rectangle 5"/>
          <p:cNvSpPr>
            <a:spLocks noChangeArrowheads="1"/>
          </p:cNvSpPr>
          <p:nvPr/>
        </p:nvSpPr>
        <p:spPr bwMode="auto">
          <a:xfrm>
            <a:off x="128461" y="1037542"/>
            <a:ext cx="576083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smtClean="0">
                <a:solidFill>
                  <a:srgbClr val="4BC1DD"/>
                </a:solidFill>
                <a:ea typeface="微软雅黑" panose="020B0503020204020204" pitchFamily="34" charset="-122"/>
                <a:sym typeface="Times New Roman" panose="02020603050405020304" pitchFamily="18" charset="0"/>
              </a:rPr>
              <a:t>工程解决方法：</a:t>
            </a:r>
            <a:endParaRPr lang="en-US" altLang="zh-CN" i="0" dirty="0" smtClean="0">
              <a:solidFill>
                <a:srgbClr val="4BC1DD"/>
              </a:solidFill>
              <a:ea typeface="微软雅黑" panose="020B0503020204020204" pitchFamily="34" charset="-122"/>
              <a:sym typeface="Times New Roman" panose="02020603050405020304" pitchFamily="18" charset="0"/>
            </a:endParaRPr>
          </a:p>
          <a:p>
            <a:pPr eaLnBrk="1" hangingPunct="1">
              <a:spcBef>
                <a:spcPct val="50000"/>
              </a:spcBef>
            </a:pPr>
            <a:r>
              <a:rPr lang="zh-CN" altLang="en-US" i="0" dirty="0" smtClean="0">
                <a:solidFill>
                  <a:srgbClr val="4BC1DD"/>
                </a:solidFill>
                <a:ea typeface="微软雅黑" panose="020B0503020204020204" pitchFamily="34" charset="-122"/>
                <a:sym typeface="Times New Roman" panose="02020603050405020304" pitchFamily="18" charset="0"/>
              </a:rPr>
              <a:t>单剪：</a:t>
            </a:r>
            <a:r>
              <a:rPr lang="zh-CN" altLang="en-US" b="0" i="0" dirty="0" smtClean="0">
                <a:ea typeface="微软雅黑" panose="020B0503020204020204" pitchFamily="34" charset="-122"/>
                <a:sym typeface="Times New Roman" panose="02020603050405020304" pitchFamily="18" charset="0"/>
              </a:rPr>
              <a:t>剪切</a:t>
            </a:r>
            <a:r>
              <a:rPr lang="zh-CN" altLang="en-US" b="0" i="0" dirty="0">
                <a:ea typeface="微软雅黑" panose="020B0503020204020204" pitchFamily="34" charset="-122"/>
                <a:sym typeface="Times New Roman" panose="02020603050405020304" pitchFamily="18" charset="0"/>
              </a:rPr>
              <a:t>面上的</a:t>
            </a:r>
            <a:r>
              <a:rPr lang="zh-CN" altLang="en-US" b="0" i="0" dirty="0" smtClean="0">
                <a:ea typeface="微软雅黑" panose="020B0503020204020204" pitchFamily="34" charset="-122"/>
                <a:sym typeface="Times New Roman" panose="02020603050405020304" pitchFamily="18" charset="0"/>
              </a:rPr>
              <a:t>内力，用</a:t>
            </a:r>
            <a:r>
              <a:rPr lang="zh-CN" altLang="en-US" b="0" i="0" dirty="0">
                <a:ea typeface="微软雅黑" panose="020B0503020204020204" pitchFamily="34" charset="-122"/>
                <a:sym typeface="Times New Roman" panose="02020603050405020304" pitchFamily="18" charset="0"/>
              </a:rPr>
              <a:t>截面法</a:t>
            </a:r>
            <a:r>
              <a:rPr lang="en-US" altLang="zh-CN" b="0" i="0" dirty="0">
                <a:ea typeface="微软雅黑" panose="020B0503020204020204" pitchFamily="34" charset="-122"/>
                <a:sym typeface="Times New Roman" panose="02020603050405020304" pitchFamily="18" charset="0"/>
              </a:rPr>
              <a:t>——F</a:t>
            </a:r>
            <a:r>
              <a:rPr lang="en-US" altLang="zh-CN" b="0" i="0" baseline="-25000" dirty="0">
                <a:ea typeface="微软雅黑" panose="020B0503020204020204" pitchFamily="34" charset="-122"/>
                <a:sym typeface="Times New Roman" panose="02020603050405020304" pitchFamily="18" charset="0"/>
              </a:rPr>
              <a:t>Q</a:t>
            </a:r>
          </a:p>
        </p:txBody>
      </p:sp>
      <p:pic>
        <p:nvPicPr>
          <p:cNvPr id="8" name="Picture 29" descr="13-3a"/>
          <p:cNvPicPr>
            <a:picLocks noChangeAspect="1" noChangeArrowheads="1"/>
          </p:cNvPicPr>
          <p:nvPr/>
        </p:nvPicPr>
        <p:blipFill>
          <a:blip r:embed="rId7">
            <a:lum bright="12000"/>
            <a:extLst>
              <a:ext uri="{28A0092B-C50C-407E-A947-70E740481C1C}">
                <a14:useLocalDpi xmlns:a14="http://schemas.microsoft.com/office/drawing/2010/main" val="0"/>
              </a:ext>
            </a:extLst>
          </a:blip>
          <a:srcRect l="2763" t="6657" r="4663" b="13454"/>
          <a:stretch>
            <a:fillRect/>
          </a:stretch>
        </p:blipFill>
        <p:spPr bwMode="auto">
          <a:xfrm>
            <a:off x="596727" y="2199299"/>
            <a:ext cx="45720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descr="13-3b"/>
          <p:cNvPicPr>
            <a:picLocks noChangeAspect="1" noChangeArrowheads="1"/>
          </p:cNvPicPr>
          <p:nvPr/>
        </p:nvPicPr>
        <p:blipFill>
          <a:blip r:embed="rId8">
            <a:lum bright="12000"/>
            <a:extLst>
              <a:ext uri="{28A0092B-C50C-407E-A947-70E740481C1C}">
                <a14:useLocalDpi xmlns:a14="http://schemas.microsoft.com/office/drawing/2010/main" val="0"/>
              </a:ext>
            </a:extLst>
          </a:blip>
          <a:srcRect t="11374" b="11848"/>
          <a:stretch>
            <a:fillRect/>
          </a:stretch>
        </p:blipFill>
        <p:spPr bwMode="auto">
          <a:xfrm>
            <a:off x="592285" y="4265240"/>
            <a:ext cx="187166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1" descr="13-3c"/>
          <p:cNvPicPr>
            <a:picLocks noChangeAspect="1" noChangeArrowheads="1"/>
          </p:cNvPicPr>
          <p:nvPr/>
        </p:nvPicPr>
        <p:blipFill>
          <a:blip r:embed="rId9">
            <a:lum bright="12000"/>
            <a:extLst>
              <a:ext uri="{28A0092B-C50C-407E-A947-70E740481C1C}">
                <a14:useLocalDpi xmlns:a14="http://schemas.microsoft.com/office/drawing/2010/main" val="0"/>
              </a:ext>
            </a:extLst>
          </a:blip>
          <a:srcRect l="4903" t="17429" r="6863" b="20857"/>
          <a:stretch>
            <a:fillRect/>
          </a:stretch>
        </p:blipFill>
        <p:spPr bwMode="auto">
          <a:xfrm>
            <a:off x="2882727" y="4265240"/>
            <a:ext cx="203806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32"/>
          <p:cNvGraphicFramePr>
            <a:graphicFrameLocks noChangeAspect="1"/>
          </p:cNvGraphicFramePr>
          <p:nvPr>
            <p:extLst>
              <p:ext uri="{D42A27DB-BD31-4B8C-83A1-F6EECF244321}">
                <p14:modId xmlns:p14="http://schemas.microsoft.com/office/powerpoint/2010/main" val="414889348"/>
              </p:ext>
            </p:extLst>
          </p:nvPr>
        </p:nvGraphicFramePr>
        <p:xfrm>
          <a:off x="1887538" y="6208713"/>
          <a:ext cx="1709737" cy="665162"/>
        </p:xfrm>
        <a:graphic>
          <a:graphicData uri="http://schemas.openxmlformats.org/presentationml/2006/ole">
            <mc:AlternateContent xmlns:mc="http://schemas.openxmlformats.org/markup-compatibility/2006">
              <mc:Choice xmlns:v="urn:schemas-microsoft-com:vml" Requires="v">
                <p:oleObj spid="_x0000_s33391" name="Equation" r:id="rId10" imgW="507960" imgH="241200" progId="Equation.DSMT4">
                  <p:embed/>
                </p:oleObj>
              </mc:Choice>
              <mc:Fallback>
                <p:oleObj name="Equation" r:id="rId10" imgW="507960" imgH="241200" progId="Equation.DSMT4">
                  <p:embed/>
                  <p:pic>
                    <p:nvPicPr>
                      <p:cNvPr id="123936" name="Object 32"/>
                      <p:cNvPicPr>
                        <a:picLocks noChangeAspect="1" noChangeArrowheads="1"/>
                      </p:cNvPicPr>
                      <p:nvPr/>
                    </p:nvPicPr>
                    <p:blipFill>
                      <a:blip r:embed="rId11"/>
                      <a:srcRect/>
                      <a:stretch>
                        <a:fillRect/>
                      </a:stretch>
                    </p:blipFill>
                    <p:spPr bwMode="auto">
                      <a:xfrm>
                        <a:off x="1887538" y="6208713"/>
                        <a:ext cx="1709737" cy="66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 name="Picture 9" descr="msotw9_temp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5399" y="4048126"/>
            <a:ext cx="43688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2001427031"/>
              </p:ext>
            </p:extLst>
          </p:nvPr>
        </p:nvGraphicFramePr>
        <p:xfrm>
          <a:off x="9692949" y="5416550"/>
          <a:ext cx="1338263" cy="692150"/>
        </p:xfrm>
        <a:graphic>
          <a:graphicData uri="http://schemas.openxmlformats.org/presentationml/2006/ole">
            <mc:AlternateContent xmlns:mc="http://schemas.openxmlformats.org/markup-compatibility/2006">
              <mc:Choice xmlns:v="urn:schemas-microsoft-com:vml" Requires="v">
                <p:oleObj spid="_x0000_s33392" name="Equation" r:id="rId13" imgW="761760" imgH="393480" progId="Equation.DSMT4">
                  <p:embed/>
                </p:oleObj>
              </mc:Choice>
              <mc:Fallback>
                <p:oleObj name="Equation" r:id="rId13" imgW="761760" imgH="393480" progId="Equation.DSMT4">
                  <p:embed/>
                  <p:pic>
                    <p:nvPicPr>
                      <p:cNvPr id="0" name=""/>
                      <p:cNvPicPr/>
                      <p:nvPr/>
                    </p:nvPicPr>
                    <p:blipFill>
                      <a:blip r:embed="rId14"/>
                      <a:stretch>
                        <a:fillRect/>
                      </a:stretch>
                    </p:blipFill>
                    <p:spPr>
                      <a:xfrm>
                        <a:off x="9692949" y="5416550"/>
                        <a:ext cx="1338263" cy="69215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371031842"/>
              </p:ext>
            </p:extLst>
          </p:nvPr>
        </p:nvGraphicFramePr>
        <p:xfrm>
          <a:off x="9692258" y="4048126"/>
          <a:ext cx="1339645" cy="692150"/>
        </p:xfrm>
        <a:graphic>
          <a:graphicData uri="http://schemas.openxmlformats.org/presentationml/2006/ole">
            <mc:AlternateContent xmlns:mc="http://schemas.openxmlformats.org/markup-compatibility/2006">
              <mc:Choice xmlns:v="urn:schemas-microsoft-com:vml" Requires="v">
                <p:oleObj spid="_x0000_s33393" name="Equation" r:id="rId15" imgW="761760" imgH="393480" progId="Equation.DSMT4">
                  <p:embed/>
                </p:oleObj>
              </mc:Choice>
              <mc:Fallback>
                <p:oleObj name="Equation" r:id="rId15" imgW="761760" imgH="393480" progId="Equation.DSMT4">
                  <p:embed/>
                  <p:pic>
                    <p:nvPicPr>
                      <p:cNvPr id="0" name=""/>
                      <p:cNvPicPr/>
                      <p:nvPr/>
                    </p:nvPicPr>
                    <p:blipFill>
                      <a:blip r:embed="rId16"/>
                      <a:stretch>
                        <a:fillRect/>
                      </a:stretch>
                    </p:blipFill>
                    <p:spPr>
                      <a:xfrm>
                        <a:off x="9692258" y="4048126"/>
                        <a:ext cx="1339645" cy="692150"/>
                      </a:xfrm>
                      <a:prstGeom prst="rect">
                        <a:avLst/>
                      </a:prstGeom>
                    </p:spPr>
                  </p:pic>
                </p:oleObj>
              </mc:Fallback>
            </mc:AlternateContent>
          </a:graphicData>
        </a:graphic>
      </p:graphicFrame>
      <p:sp>
        <p:nvSpPr>
          <p:cNvPr id="16" name="Text Box 5"/>
          <p:cNvSpPr txBox="1">
            <a:spLocks noChangeArrowheads="1"/>
          </p:cNvSpPr>
          <p:nvPr/>
        </p:nvSpPr>
        <p:spPr bwMode="auto">
          <a:xfrm>
            <a:off x="6156054" y="1527797"/>
            <a:ext cx="9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i="0" dirty="0">
                <a:solidFill>
                  <a:srgbClr val="4BC1DD"/>
                </a:solidFill>
                <a:ea typeface="微软雅黑" panose="020B0503020204020204" pitchFamily="34" charset="-122"/>
                <a:sym typeface="Times New Roman" panose="02020603050405020304" pitchFamily="18" charset="0"/>
              </a:rPr>
              <a:t>双</a:t>
            </a:r>
            <a:r>
              <a:rPr lang="zh-CN" altLang="en-US" i="0" dirty="0" smtClean="0">
                <a:solidFill>
                  <a:srgbClr val="4BC1DD"/>
                </a:solidFill>
                <a:ea typeface="微软雅黑" panose="020B0503020204020204" pitchFamily="34" charset="-122"/>
                <a:sym typeface="Times New Roman" panose="02020603050405020304" pitchFamily="18" charset="0"/>
              </a:rPr>
              <a:t>剪</a:t>
            </a:r>
            <a:r>
              <a:rPr lang="en-US" altLang="zh-CN" i="0" dirty="0" smtClean="0">
                <a:solidFill>
                  <a:srgbClr val="4BC1DD"/>
                </a:solidFill>
                <a:ea typeface="微软雅黑" panose="020B0503020204020204" pitchFamily="34" charset="-122"/>
                <a:sym typeface="Times New Roman" panose="02020603050405020304" pitchFamily="18" charset="0"/>
              </a:rPr>
              <a:t>:</a:t>
            </a:r>
            <a:endParaRPr lang="zh-CN" altLang="en-US" i="0" dirty="0">
              <a:solidFill>
                <a:srgbClr val="4BC1DD"/>
              </a:solidFill>
              <a:ea typeface="微软雅黑" panose="020B0503020204020204" pitchFamily="34" charset="-122"/>
              <a:sym typeface="Times New Roman" panose="02020603050405020304" pitchFamily="18" charset="0"/>
            </a:endParaRPr>
          </a:p>
        </p:txBody>
      </p:sp>
      <p:pic>
        <p:nvPicPr>
          <p:cNvPr id="17"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800000">
            <a:off x="6263612" y="2146833"/>
            <a:ext cx="5710082" cy="180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7"/>
          <p:cNvSpPr txBox="1">
            <a:spLocks noChangeArrowheads="1"/>
          </p:cNvSpPr>
          <p:nvPr/>
        </p:nvSpPr>
        <p:spPr bwMode="auto">
          <a:xfrm>
            <a:off x="11321272" y="3007477"/>
            <a:ext cx="486993" cy="4616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ea typeface="微软雅黑" panose="020B0503020204020204" pitchFamily="34" charset="-122"/>
                <a:sym typeface="Times New Roman" panose="02020603050405020304" pitchFamily="18" charset="0"/>
              </a:rPr>
              <a:t>F</a:t>
            </a:r>
          </a:p>
        </p:txBody>
      </p:sp>
      <p:sp>
        <p:nvSpPr>
          <p:cNvPr id="19" name="Text Box 8"/>
          <p:cNvSpPr txBox="1">
            <a:spLocks noChangeArrowheads="1"/>
          </p:cNvSpPr>
          <p:nvPr/>
        </p:nvSpPr>
        <p:spPr bwMode="auto">
          <a:xfrm>
            <a:off x="6430899" y="3007477"/>
            <a:ext cx="486993" cy="4616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rgbClr val="FF0000"/>
                </a:solidFill>
                <a:ea typeface="微软雅黑" panose="020B0503020204020204" pitchFamily="34" charset="-122"/>
                <a:sym typeface="Times New Roman" panose="02020603050405020304" pitchFamily="18" charset="0"/>
              </a:rPr>
              <a:t>F</a:t>
            </a:r>
          </a:p>
        </p:txBody>
      </p:sp>
      <p:pic>
        <p:nvPicPr>
          <p:cNvPr id="14" name="音频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799723119"/>
      </p:ext>
    </p:extLst>
  </p:cSld>
  <p:clrMapOvr>
    <a:masterClrMapping/>
  </p:clrMapOvr>
  <mc:AlternateContent xmlns:mc="http://schemas.openxmlformats.org/markup-compatibility/2006" xmlns:p14="http://schemas.microsoft.com/office/powerpoint/2010/main">
    <mc:Choice Requires="p14">
      <p:transition p14:dur="0" advTm="31700"/>
    </mc:Choice>
    <mc:Fallback xmlns="">
      <p:transition advTm="31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31228" y="177189"/>
            <a:ext cx="2736647" cy="584775"/>
          </a:xfrm>
          <a:prstGeom prst="rect">
            <a:avLst/>
          </a:prstGeom>
          <a:noFill/>
        </p:spPr>
        <p:txBody>
          <a:bodyPr wrap="none" rtlCol="0">
            <a:spAutoFit/>
          </a:bodyPr>
          <a:lstStyle/>
          <a:p>
            <a:pPr lvl="0" algn="ctr">
              <a:defRPr/>
            </a:pPr>
            <a:r>
              <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材料力学简介</a:t>
            </a: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cxnSp>
        <p:nvCxnSpPr>
          <p:cNvPr id="6" name="直接连接符 5"/>
          <p:cNvCxnSpPr/>
          <p:nvPr/>
        </p:nvCxnSpPr>
        <p:spPr>
          <a:xfrm>
            <a:off x="1644183" y="2326096"/>
            <a:ext cx="2873640" cy="0"/>
          </a:xfrm>
          <a:prstGeom prst="line">
            <a:avLst/>
          </a:prstGeom>
          <a:ln w="57150">
            <a:solidFill>
              <a:srgbClr val="117EA7"/>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861639" y="1534008"/>
            <a:ext cx="1368152" cy="79208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11" name="直接连接符 10"/>
          <p:cNvCxnSpPr/>
          <p:nvPr/>
        </p:nvCxnSpPr>
        <p:spPr>
          <a:xfrm flipH="1">
            <a:off x="1997543" y="2332272"/>
            <a:ext cx="144016" cy="144016"/>
          </a:xfrm>
          <a:prstGeom prst="line">
            <a:avLst/>
          </a:prstGeom>
          <a:ln w="38100">
            <a:solidFill>
              <a:srgbClr val="117EA7"/>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128090" y="2332272"/>
            <a:ext cx="144016" cy="144016"/>
          </a:xfrm>
          <a:prstGeom prst="line">
            <a:avLst/>
          </a:prstGeom>
          <a:ln w="38100">
            <a:solidFill>
              <a:srgbClr val="117EA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2260597" y="2332272"/>
            <a:ext cx="144016" cy="144016"/>
          </a:xfrm>
          <a:prstGeom prst="line">
            <a:avLst/>
          </a:prstGeom>
          <a:ln w="38100">
            <a:solidFill>
              <a:srgbClr val="117EA7"/>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545715" y="915594"/>
            <a:ext cx="0" cy="540491"/>
          </a:xfrm>
          <a:prstGeom prst="straightConnector1">
            <a:avLst/>
          </a:prstGeom>
          <a:ln w="38100">
            <a:solidFill>
              <a:srgbClr val="117EA7"/>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647813" y="970323"/>
            <a:ext cx="360040" cy="523220"/>
          </a:xfrm>
          <a:prstGeom prst="rect">
            <a:avLst/>
          </a:prstGeom>
          <a:noFill/>
        </p:spPr>
        <p:txBody>
          <a:bodyPr wrap="square" rtlCol="0">
            <a:spAutoFit/>
          </a:bodyPr>
          <a:lstStyle/>
          <a:p>
            <a:r>
              <a:rPr lang="en-US" altLang="zh-CN"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F</a:t>
            </a:r>
            <a:endPar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1" name="文本框 20"/>
          <p:cNvSpPr txBox="1"/>
          <p:nvPr/>
        </p:nvSpPr>
        <p:spPr>
          <a:xfrm>
            <a:off x="567575" y="2749104"/>
            <a:ext cx="5400600" cy="3416320"/>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高中物理</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力学</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计算：</a:t>
            </a:r>
            <a:endPar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285750" indent="-285750">
              <a:buFont typeface="Arial" panose="020B0604020202020204" pitchFamily="34" charset="0"/>
              <a:buChar char="•"/>
            </a:pP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大部分情况会将物体</a:t>
            </a:r>
            <a:r>
              <a:rPr lang="zh-CN" altLang="en-US" sz="24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视为质点</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，物体没有体积</a:t>
            </a:r>
            <a:endPar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285750" indent="-285750">
              <a:buFont typeface="Arial" panose="020B0604020202020204" pitchFamily="34" charset="0"/>
              <a:buChar char="•"/>
            </a:pP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研究对象大多为小球、小物块、小车等</a:t>
            </a:r>
            <a:r>
              <a:rPr lang="zh-CN" altLang="en-US" sz="24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几何形状简单物体</a:t>
            </a:r>
            <a:endParaRPr lang="en-US" altLang="zh-CN" sz="24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285750" indent="-285750">
              <a:buFont typeface="Arial" panose="020B0604020202020204" pitchFamily="34" charset="0"/>
              <a:buChar char="•"/>
            </a:pP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忽略物体受力变形，受热变形等各种</a:t>
            </a:r>
            <a:r>
              <a:rPr lang="zh-CN" altLang="en-US" sz="24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高中无法计算的因素</a:t>
            </a:r>
            <a:endParaRPr lang="en-US" altLang="zh-CN" sz="24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285750" indent="-285750">
              <a:buFont typeface="Arial" panose="020B0604020202020204" pitchFamily="34" charset="0"/>
              <a:buChar char="•"/>
            </a:pP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总而言之，忽略一切现实中难以考虑的问题以适应高中的力学知识体系</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24" name="直接连接符 23"/>
          <p:cNvCxnSpPr/>
          <p:nvPr/>
        </p:nvCxnSpPr>
        <p:spPr>
          <a:xfrm>
            <a:off x="6429375" y="1328909"/>
            <a:ext cx="0" cy="509572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905369" y="2749104"/>
            <a:ext cx="5400600" cy="4524315"/>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大学工程力学计算：</a:t>
            </a:r>
            <a:endPar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285750" indent="-285750">
              <a:buFont typeface="Arial" panose="020B0604020202020204" pitchFamily="34" charset="0"/>
              <a:buChar char="•"/>
            </a:pPr>
            <a:r>
              <a:rPr lang="zh-CN" altLang="en-US" sz="24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考虑物体的体积</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，不同的受力以及加载方式将给物体的运动和变形带来不同的影响</a:t>
            </a:r>
            <a:endPar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285750" indent="-285750">
              <a:buFont typeface="Arial" panose="020B0604020202020204" pitchFamily="34" charset="0"/>
              <a:buChar char="•"/>
            </a:pP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研究对象除了简单的几何体，还有很多</a:t>
            </a:r>
            <a:r>
              <a:rPr lang="zh-CN" altLang="en-US" sz="2400" b="1"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几何结构复杂</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的零部件</a:t>
            </a:r>
            <a:endPar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285750" indent="-285750">
              <a:buFont typeface="Arial" panose="020B0604020202020204" pitchFamily="34" charset="0"/>
              <a:buChar char="•"/>
            </a:pP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考虑材料因受力产生的弹性变形、塑性变形，有时需要考虑温度变化产生的热胀冷缩等</a:t>
            </a:r>
            <a:endPar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285750" indent="-285750">
              <a:buFont typeface="Arial" panose="020B0604020202020204" pitchFamily="34" charset="0"/>
              <a:buChar char="•"/>
            </a:pP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总而言之，尽量考虑现实中诸多影响最为主要的因素，综合考虑进行计算</a:t>
            </a:r>
            <a:endPar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285750" indent="-285750">
              <a:buFont typeface="Arial" panose="020B0604020202020204" pitchFamily="34" charset="0"/>
              <a:buChar char="•"/>
            </a:pP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0" name="文本框 39"/>
          <p:cNvSpPr txBox="1"/>
          <p:nvPr/>
        </p:nvSpPr>
        <p:spPr>
          <a:xfrm>
            <a:off x="4678036" y="1600717"/>
            <a:ext cx="1152128" cy="523220"/>
          </a:xfrm>
          <a:prstGeom prst="rect">
            <a:avLst/>
          </a:prstGeom>
          <a:noFill/>
        </p:spPr>
        <p:txBody>
          <a:bodyPr wrap="square" rtlCol="0">
            <a:spAutoFit/>
          </a:bodyPr>
          <a:lstStyle/>
          <a:p>
            <a:r>
              <a:rPr lang="zh-CN" altLang="en-US" sz="28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静止？</a:t>
            </a:r>
            <a:endPar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1" name="文本框 50"/>
          <p:cNvSpPr txBox="1"/>
          <p:nvPr/>
        </p:nvSpPr>
        <p:spPr>
          <a:xfrm>
            <a:off x="11401870" y="1505307"/>
            <a:ext cx="1152128" cy="523220"/>
          </a:xfrm>
          <a:prstGeom prst="rect">
            <a:avLst/>
          </a:prstGeom>
          <a:noFill/>
        </p:spPr>
        <p:txBody>
          <a:bodyPr wrap="square" rtlCol="0">
            <a:spAutoFit/>
          </a:bodyPr>
          <a:lstStyle/>
          <a:p>
            <a:r>
              <a:rPr lang="zh-CN" altLang="en-US" sz="2800"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变形？</a:t>
            </a:r>
            <a:endParaRPr lang="zh-CN" altLang="en-US" sz="28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28" name="直接连接符 27"/>
          <p:cNvCxnSpPr/>
          <p:nvPr/>
        </p:nvCxnSpPr>
        <p:spPr>
          <a:xfrm>
            <a:off x="8064088" y="2326096"/>
            <a:ext cx="2873640" cy="0"/>
          </a:xfrm>
          <a:prstGeom prst="line">
            <a:avLst/>
          </a:prstGeom>
          <a:ln w="57150">
            <a:solidFill>
              <a:srgbClr val="117EA7"/>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9281544" y="1534008"/>
            <a:ext cx="1368152" cy="79208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cxnSp>
        <p:nvCxnSpPr>
          <p:cNvPr id="32" name="直接连接符 31"/>
          <p:cNvCxnSpPr/>
          <p:nvPr/>
        </p:nvCxnSpPr>
        <p:spPr>
          <a:xfrm flipH="1">
            <a:off x="8417448" y="2332272"/>
            <a:ext cx="144016" cy="144016"/>
          </a:xfrm>
          <a:prstGeom prst="line">
            <a:avLst/>
          </a:prstGeom>
          <a:ln w="38100">
            <a:solidFill>
              <a:srgbClr val="117EA7"/>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8547995" y="2332272"/>
            <a:ext cx="144016" cy="144016"/>
          </a:xfrm>
          <a:prstGeom prst="line">
            <a:avLst/>
          </a:prstGeom>
          <a:ln w="38100">
            <a:solidFill>
              <a:srgbClr val="117EA7"/>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8680502" y="2332272"/>
            <a:ext cx="144016" cy="144016"/>
          </a:xfrm>
          <a:prstGeom prst="line">
            <a:avLst/>
          </a:prstGeom>
          <a:ln w="38100">
            <a:solidFill>
              <a:srgbClr val="117EA7"/>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9965620" y="915594"/>
            <a:ext cx="0" cy="540491"/>
          </a:xfrm>
          <a:prstGeom prst="straightConnector1">
            <a:avLst/>
          </a:prstGeom>
          <a:ln w="38100">
            <a:solidFill>
              <a:srgbClr val="117EA7"/>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067718" y="970323"/>
            <a:ext cx="360040" cy="523220"/>
          </a:xfrm>
          <a:prstGeom prst="rect">
            <a:avLst/>
          </a:prstGeom>
          <a:noFill/>
        </p:spPr>
        <p:txBody>
          <a:bodyPr wrap="square" rtlCol="0">
            <a:spAutoFit/>
          </a:bodyPr>
          <a:lstStyle/>
          <a:p>
            <a:r>
              <a:rPr lang="en-US" altLang="zh-CN" sz="28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F</a:t>
            </a:r>
            <a:endPar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583507777"/>
      </p:ext>
    </p:extLst>
  </p:cSld>
  <p:clrMapOvr>
    <a:masterClrMapping/>
  </p:clrMapOvr>
  <mc:AlternateContent xmlns:mc="http://schemas.openxmlformats.org/markup-compatibility/2006" xmlns:p14="http://schemas.microsoft.com/office/powerpoint/2010/main">
    <mc:Choice Requires="p14">
      <p:transition p14:dur="0" advTm="91974"/>
    </mc:Choice>
    <mc:Fallback xmlns="">
      <p:transition advTm="91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Rectangle 57"/>
          <p:cNvSpPr>
            <a:spLocks noChangeArrowheads="1"/>
          </p:cNvSpPr>
          <p:nvPr/>
        </p:nvSpPr>
        <p:spPr bwMode="auto">
          <a:xfrm>
            <a:off x="355318" y="1169541"/>
            <a:ext cx="12247466" cy="302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kumimoji="0" lang="zh-CN" altLang="en-US" sz="2800" i="0" dirty="0">
                <a:ea typeface="微软雅黑" panose="020B0503020204020204" pitchFamily="34" charset="-122"/>
                <a:sym typeface="Times New Roman" panose="02020603050405020304" pitchFamily="18" charset="0"/>
              </a:rPr>
              <a:t>求应力（切应力）</a:t>
            </a:r>
            <a:r>
              <a:rPr kumimoji="0" lang="zh-CN" altLang="en-US" sz="2800" i="0" dirty="0" smtClean="0">
                <a:ea typeface="微软雅黑" panose="020B0503020204020204" pitchFamily="34" charset="-122"/>
                <a:sym typeface="Times New Roman" panose="02020603050405020304" pitchFamily="18" charset="0"/>
              </a:rPr>
              <a:t>：</a:t>
            </a:r>
            <a:endParaRPr kumimoji="0" lang="en-US" altLang="zh-CN" sz="2800" i="0" dirty="0" smtClean="0">
              <a:ea typeface="微软雅黑" panose="020B0503020204020204" pitchFamily="34" charset="-122"/>
              <a:sym typeface="Times New Roman" panose="02020603050405020304" pitchFamily="18" charset="0"/>
            </a:endParaRPr>
          </a:p>
          <a:p>
            <a:pPr eaLnBrk="1" fontAlgn="t" hangingPunct="1">
              <a:lnSpc>
                <a:spcPct val="140000"/>
              </a:lnSpc>
              <a:spcBef>
                <a:spcPct val="20000"/>
              </a:spcBef>
            </a:pPr>
            <a:r>
              <a:rPr kumimoji="0" lang="zh-CN" altLang="en-US" sz="2800" i="0" dirty="0" smtClean="0">
                <a:solidFill>
                  <a:srgbClr val="4BC1DD"/>
                </a:solidFill>
                <a:ea typeface="微软雅黑" panose="020B0503020204020204" pitchFamily="34" charset="-122"/>
                <a:sym typeface="Times New Roman" panose="02020603050405020304" pitchFamily="18" charset="0"/>
              </a:rPr>
              <a:t>实用</a:t>
            </a:r>
            <a:r>
              <a:rPr kumimoji="0" lang="zh-CN" altLang="en-US" sz="2800" i="0" dirty="0">
                <a:solidFill>
                  <a:srgbClr val="4BC1DD"/>
                </a:solidFill>
                <a:ea typeface="微软雅黑" panose="020B0503020204020204" pitchFamily="34" charset="-122"/>
                <a:sym typeface="Times New Roman" panose="02020603050405020304" pitchFamily="18" charset="0"/>
              </a:rPr>
              <a:t>计算方法：</a:t>
            </a:r>
            <a:r>
              <a:rPr kumimoji="0" lang="zh-CN" altLang="en-US" sz="2800" b="0" i="0" dirty="0">
                <a:ea typeface="微软雅黑" panose="020B0503020204020204" pitchFamily="34" charset="-122"/>
                <a:sym typeface="Times New Roman" panose="02020603050405020304" pitchFamily="18" charset="0"/>
              </a:rPr>
              <a:t>根据构件破坏的可能性，以</a:t>
            </a:r>
            <a:r>
              <a:rPr kumimoji="0" lang="zh-CN" altLang="en-US" sz="2800" b="0" i="0" dirty="0" smtClean="0">
                <a:ea typeface="微软雅黑" panose="020B0503020204020204" pitchFamily="34" charset="-122"/>
                <a:sym typeface="Times New Roman" panose="02020603050405020304" pitchFamily="18" charset="0"/>
              </a:rPr>
              <a:t>直接试验为</a:t>
            </a:r>
            <a:r>
              <a:rPr kumimoji="0" lang="zh-CN" altLang="en-US" sz="2800" b="0" i="0" dirty="0">
                <a:ea typeface="微软雅黑" panose="020B0503020204020204" pitchFamily="34" charset="-122"/>
                <a:sym typeface="Times New Roman" panose="02020603050405020304" pitchFamily="18" charset="0"/>
              </a:rPr>
              <a:t>基础，以较为近似的名义应力公式进行构件的强度</a:t>
            </a:r>
            <a:r>
              <a:rPr kumimoji="0" lang="zh-CN" altLang="en-US" sz="2800" b="0" i="0" dirty="0" smtClean="0">
                <a:ea typeface="微软雅黑" panose="020B0503020204020204" pitchFamily="34" charset="-122"/>
                <a:sym typeface="Times New Roman" panose="02020603050405020304" pitchFamily="18" charset="0"/>
              </a:rPr>
              <a:t>计算。</a:t>
            </a:r>
            <a:endParaRPr kumimoji="0" lang="en-US" altLang="zh-CN" sz="2800" b="0" i="0" dirty="0" smtClean="0">
              <a:ea typeface="微软雅黑" panose="020B0503020204020204" pitchFamily="34" charset="-122"/>
              <a:sym typeface="Times New Roman" panose="02020603050405020304" pitchFamily="18" charset="0"/>
            </a:endParaRPr>
          </a:p>
          <a:p>
            <a:pPr eaLnBrk="1" fontAlgn="t" hangingPunct="1">
              <a:lnSpc>
                <a:spcPct val="140000"/>
              </a:lnSpc>
              <a:spcBef>
                <a:spcPct val="20000"/>
              </a:spcBef>
            </a:pPr>
            <a:r>
              <a:rPr kumimoji="0" lang="zh-CN" altLang="en-US" sz="2800" i="0" dirty="0">
                <a:solidFill>
                  <a:srgbClr val="4BC1DD"/>
                </a:solidFill>
                <a:ea typeface="微软雅黑" panose="020B0503020204020204" pitchFamily="34" charset="-122"/>
                <a:sym typeface="Times New Roman" panose="02020603050405020304" pitchFamily="18" charset="0"/>
              </a:rPr>
              <a:t>名义切应力：</a:t>
            </a:r>
            <a:r>
              <a:rPr kumimoji="0" lang="zh-CN" altLang="en-US" sz="2800" b="0" i="0" dirty="0">
                <a:ea typeface="微软雅黑" panose="020B0503020204020204" pitchFamily="34" charset="-122"/>
                <a:sym typeface="Times New Roman" panose="02020603050405020304" pitchFamily="18" charset="0"/>
              </a:rPr>
              <a:t>假设切应力在整个剪切面上均匀分布</a:t>
            </a:r>
            <a:r>
              <a:rPr kumimoji="0" lang="zh-CN" altLang="en-US" sz="2800" b="0" i="0" dirty="0" smtClean="0">
                <a:ea typeface="微软雅黑" panose="020B0503020204020204" pitchFamily="34" charset="-122"/>
                <a:sym typeface="Times New Roman" panose="02020603050405020304" pitchFamily="18" charset="0"/>
              </a:rPr>
              <a:t>。</a:t>
            </a:r>
            <a:endParaRPr kumimoji="0" lang="zh-CN" altLang="en-US" sz="2800" b="0" i="0" dirty="0">
              <a:ea typeface="微软雅黑" panose="020B0503020204020204" pitchFamily="34" charset="-122"/>
              <a:sym typeface="Times New Roman" panose="02020603050405020304" pitchFamily="18" charset="0"/>
            </a:endParaRPr>
          </a:p>
          <a:p>
            <a:pPr eaLnBrk="1" fontAlgn="t" hangingPunct="1">
              <a:spcBef>
                <a:spcPct val="20000"/>
              </a:spcBef>
            </a:pPr>
            <a:endParaRPr kumimoji="0" lang="zh-CN" altLang="en-US" sz="2800" i="0" dirty="0">
              <a:ea typeface="微软雅黑" panose="020B0503020204020204" pitchFamily="34" charset="-122"/>
              <a:sym typeface="Times New Roman" panose="02020603050405020304" pitchFamily="18" charset="0"/>
            </a:endParaRPr>
          </a:p>
        </p:txBody>
      </p:sp>
      <p:graphicFrame>
        <p:nvGraphicFramePr>
          <p:cNvPr id="11" name="Object 61"/>
          <p:cNvGraphicFramePr>
            <a:graphicFrameLocks noChangeAspect="1"/>
          </p:cNvGraphicFramePr>
          <p:nvPr>
            <p:extLst>
              <p:ext uri="{D42A27DB-BD31-4B8C-83A1-F6EECF244321}">
                <p14:modId xmlns:p14="http://schemas.microsoft.com/office/powerpoint/2010/main" val="2271318690"/>
              </p:ext>
            </p:extLst>
          </p:nvPr>
        </p:nvGraphicFramePr>
        <p:xfrm>
          <a:off x="4042655" y="3758378"/>
          <a:ext cx="1883162" cy="1376447"/>
        </p:xfrm>
        <a:graphic>
          <a:graphicData uri="http://schemas.openxmlformats.org/presentationml/2006/ole">
            <mc:AlternateContent xmlns:mc="http://schemas.openxmlformats.org/markup-compatibility/2006">
              <mc:Choice xmlns:v="urn:schemas-microsoft-com:vml" Requires="v">
                <p:oleObj spid="_x0000_s34202" name="Equation" r:id="rId7" imgW="469800" imgH="419040" progId="Equation.DSMT4">
                  <p:embed/>
                </p:oleObj>
              </mc:Choice>
              <mc:Fallback>
                <p:oleObj name="Equation" r:id="rId7" imgW="469800" imgH="419040" progId="Equation.DSMT4">
                  <p:embed/>
                  <p:pic>
                    <p:nvPicPr>
                      <p:cNvPr id="20541" name="Object 61"/>
                      <p:cNvPicPr>
                        <a:picLocks noChangeAspect="1" noChangeArrowheads="1"/>
                      </p:cNvPicPr>
                      <p:nvPr/>
                    </p:nvPicPr>
                    <p:blipFill>
                      <a:blip r:embed="rId8"/>
                      <a:srcRect/>
                      <a:stretch>
                        <a:fillRect/>
                      </a:stretch>
                    </p:blipFill>
                    <p:spPr bwMode="auto">
                      <a:xfrm>
                        <a:off x="4042655" y="3758378"/>
                        <a:ext cx="1883162" cy="1376447"/>
                      </a:xfrm>
                      <a:prstGeom prst="rect">
                        <a:avLst/>
                      </a:prstGeom>
                      <a:noFill/>
                      <a:ln>
                        <a:noFill/>
                      </a:ln>
                      <a:effectLst/>
                    </p:spPr>
                  </p:pic>
                </p:oleObj>
              </mc:Fallback>
            </mc:AlternateContent>
          </a:graphicData>
        </a:graphic>
      </p:graphicFrame>
      <p:sp>
        <p:nvSpPr>
          <p:cNvPr id="12" name="Rectangle 5"/>
          <p:cNvSpPr>
            <a:spLocks noChangeArrowheads="1"/>
          </p:cNvSpPr>
          <p:nvPr/>
        </p:nvSpPr>
        <p:spPr bwMode="auto">
          <a:xfrm>
            <a:off x="355318" y="5746800"/>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kumimoji="0" lang="zh-CN" altLang="en-US" sz="2800" i="0" dirty="0">
                <a:solidFill>
                  <a:srgbClr val="4BC1DD"/>
                </a:solidFill>
                <a:ea typeface="微软雅黑" panose="020B0503020204020204" pitchFamily="34" charset="-122"/>
                <a:sym typeface="Times New Roman" panose="02020603050405020304" pitchFamily="18" charset="0"/>
              </a:rPr>
              <a:t>剪切强度条件：</a:t>
            </a:r>
          </a:p>
        </p:txBody>
      </p:sp>
      <p:graphicFrame>
        <p:nvGraphicFramePr>
          <p:cNvPr id="13" name="Object 2"/>
          <p:cNvGraphicFramePr>
            <a:graphicFrameLocks noChangeAspect="1"/>
          </p:cNvGraphicFramePr>
          <p:nvPr>
            <p:extLst>
              <p:ext uri="{D42A27DB-BD31-4B8C-83A1-F6EECF244321}">
                <p14:modId xmlns:p14="http://schemas.microsoft.com/office/powerpoint/2010/main" val="753362048"/>
              </p:ext>
            </p:extLst>
          </p:nvPr>
        </p:nvGraphicFramePr>
        <p:xfrm>
          <a:off x="3837087" y="5415856"/>
          <a:ext cx="2856053" cy="1181001"/>
        </p:xfrm>
        <a:graphic>
          <a:graphicData uri="http://schemas.openxmlformats.org/presentationml/2006/ole">
            <mc:AlternateContent xmlns:mc="http://schemas.openxmlformats.org/markup-compatibility/2006">
              <mc:Choice xmlns:v="urn:schemas-microsoft-com:vml" Requires="v">
                <p:oleObj spid="_x0000_s34203" name="Equation" r:id="rId9" imgW="774360" imgH="419040" progId="Equation.DSMT4">
                  <p:embed/>
                </p:oleObj>
              </mc:Choice>
              <mc:Fallback>
                <p:oleObj name="Equation" r:id="rId9" imgW="774360" imgH="419040" progId="Equation.DSMT4">
                  <p:embed/>
                  <p:pic>
                    <p:nvPicPr>
                      <p:cNvPr id="141314" name="Object 2"/>
                      <p:cNvPicPr>
                        <a:picLocks noChangeAspect="1" noChangeArrowheads="1"/>
                      </p:cNvPicPr>
                      <p:nvPr/>
                    </p:nvPicPr>
                    <p:blipFill>
                      <a:blip r:embed="rId10"/>
                      <a:srcRect/>
                      <a:stretch>
                        <a:fillRect/>
                      </a:stretch>
                    </p:blipFill>
                    <p:spPr bwMode="auto">
                      <a:xfrm>
                        <a:off x="3837087" y="5415856"/>
                        <a:ext cx="2856053" cy="1181001"/>
                      </a:xfrm>
                      <a:prstGeom prst="rect">
                        <a:avLst/>
                      </a:prstGeom>
                      <a:noFill/>
                      <a:ln>
                        <a:noFill/>
                      </a:ln>
                      <a:effectLst/>
                    </p:spPr>
                  </p:pic>
                </p:oleObj>
              </mc:Fallback>
            </mc:AlternateContent>
          </a:graphicData>
        </a:graphic>
      </p:graphicFrame>
      <p:sp>
        <p:nvSpPr>
          <p:cNvPr id="18" name="Rectangle 13"/>
          <p:cNvSpPr>
            <a:spLocks noChangeArrowheads="1"/>
          </p:cNvSpPr>
          <p:nvPr/>
        </p:nvSpPr>
        <p:spPr bwMode="auto">
          <a:xfrm>
            <a:off x="6601051" y="5777756"/>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i="1">
                <a:solidFill>
                  <a:schemeClr val="tx1"/>
                </a:solidFill>
                <a:latin typeface="Times New Roman" panose="02020603050405020304" pitchFamily="18" charset="0"/>
                <a:ea typeface="宋体" panose="02010600030101010101" pitchFamily="2" charset="-122"/>
              </a:defRPr>
            </a:lvl9pPr>
          </a:lstStyle>
          <a:p>
            <a:pPr eaLnBrk="1" fontAlgn="t" hangingPunct="1">
              <a:spcBef>
                <a:spcPct val="20000"/>
              </a:spcBef>
            </a:pPr>
            <a:r>
              <a:rPr kumimoji="0" lang="zh-CN" altLang="en-US" i="0" dirty="0">
                <a:solidFill>
                  <a:srgbClr val="4BC1DD"/>
                </a:solidFill>
                <a:ea typeface="微软雅黑" panose="020B0503020204020204" pitchFamily="34" charset="-122"/>
                <a:sym typeface="Times New Roman" panose="02020603050405020304" pitchFamily="18" charset="0"/>
              </a:rPr>
              <a:t>名义许用切应力</a:t>
            </a:r>
          </a:p>
        </p:txBody>
      </p:sp>
      <p:sp>
        <p:nvSpPr>
          <p:cNvPr id="2" name="矩形 1"/>
          <p:cNvSpPr/>
          <p:nvPr/>
        </p:nvSpPr>
        <p:spPr>
          <a:xfrm>
            <a:off x="9210374" y="4767639"/>
            <a:ext cx="3416320" cy="1569660"/>
          </a:xfrm>
          <a:prstGeom prst="rect">
            <a:avLst/>
          </a:prstGeom>
        </p:spPr>
        <p:txBody>
          <a:bodyPr wrap="none">
            <a:spAutoFit/>
          </a:bodyPr>
          <a:lstStyle/>
          <a:p>
            <a:r>
              <a:rPr lang="zh-CN" altLang="en-US" sz="2400" b="1"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解决以下问题：</a:t>
            </a:r>
            <a:endParaRPr lang="en-US" altLang="zh-CN" sz="2400" b="1"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、选择截面尺寸</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、确定最大许可载荷</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、强度校核。</a:t>
            </a: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979215320"/>
      </p:ext>
    </p:extLst>
  </p:cSld>
  <p:clrMapOvr>
    <a:masterClrMapping/>
  </p:clrMapOvr>
  <mc:AlternateContent xmlns:mc="http://schemas.openxmlformats.org/markup-compatibility/2006" xmlns:p14="http://schemas.microsoft.com/office/powerpoint/2010/main">
    <mc:Choice Requires="p14">
      <p:transition p14:dur="0" advTm="26056"/>
    </mc:Choice>
    <mc:Fallback xmlns="">
      <p:transition advTm="26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3" name="Rectangle 4"/>
          <p:cNvSpPr>
            <a:spLocks noChangeArrowheads="1"/>
          </p:cNvSpPr>
          <p:nvPr/>
        </p:nvSpPr>
        <p:spPr bwMode="auto">
          <a:xfrm>
            <a:off x="899020" y="990426"/>
            <a:ext cx="87566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t" hangingPunct="1">
              <a:lnSpc>
                <a:spcPct val="135000"/>
              </a:lnSpc>
              <a:buFontTx/>
              <a:buNone/>
            </a:pPr>
            <a:r>
              <a:rPr kumimoji="0" lang="zh-CN" altLang="en-US" sz="2800" i="0" dirty="0">
                <a:solidFill>
                  <a:srgbClr val="4BC1DD"/>
                </a:solidFill>
                <a:ea typeface="微软雅黑" panose="020B0503020204020204" pitchFamily="34" charset="-122"/>
                <a:sym typeface="Times New Roman" panose="02020603050405020304" pitchFamily="18" charset="0"/>
              </a:rPr>
              <a:t>挤压：</a:t>
            </a:r>
            <a:r>
              <a:rPr kumimoji="0" lang="zh-CN" altLang="en-US" sz="2800" i="0" dirty="0">
                <a:ea typeface="微软雅黑" panose="020B0503020204020204" pitchFamily="34" charset="-122"/>
                <a:sym typeface="Times New Roman" panose="02020603050405020304" pitchFamily="18" charset="0"/>
              </a:rPr>
              <a:t>连接件和被连接件在接触面上相互压紧的现象。</a:t>
            </a:r>
            <a:endParaRPr kumimoji="0" lang="zh-CN" altLang="en-US" sz="2800" i="0" dirty="0">
              <a:solidFill>
                <a:srgbClr val="D60093"/>
              </a:solidFill>
              <a:ea typeface="微软雅黑" panose="020B0503020204020204" pitchFamily="34" charset="-122"/>
              <a:sym typeface="Times New Roman" panose="02020603050405020304" pitchFamily="18" charset="0"/>
            </a:endParaRPr>
          </a:p>
        </p:txBody>
      </p:sp>
      <p:grpSp>
        <p:nvGrpSpPr>
          <p:cNvPr id="24" name="Group 143"/>
          <p:cNvGrpSpPr>
            <a:grpSpLocks/>
          </p:cNvGrpSpPr>
          <p:nvPr/>
        </p:nvGrpSpPr>
        <p:grpSpPr bwMode="auto">
          <a:xfrm>
            <a:off x="7884240" y="2392189"/>
            <a:ext cx="4373562" cy="1216025"/>
            <a:chOff x="574" y="2459"/>
            <a:chExt cx="2755" cy="766"/>
          </a:xfrm>
        </p:grpSpPr>
        <p:sp>
          <p:nvSpPr>
            <p:cNvPr id="25" name="Rectangle 144"/>
            <p:cNvSpPr>
              <a:spLocks noChangeAspect="1" noChangeArrowheads="1"/>
            </p:cNvSpPr>
            <p:nvPr/>
          </p:nvSpPr>
          <p:spPr bwMode="auto">
            <a:xfrm>
              <a:off x="995" y="2459"/>
              <a:ext cx="1413" cy="766"/>
            </a:xfrm>
            <a:prstGeom prst="rect">
              <a:avLst/>
            </a:prstGeom>
            <a:solidFill>
              <a:srgbClr val="FFB521"/>
            </a:solidFill>
            <a:ln w="28575">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26" name="Rectangle 145"/>
            <p:cNvSpPr>
              <a:spLocks noChangeAspect="1" noChangeArrowheads="1"/>
            </p:cNvSpPr>
            <p:nvPr/>
          </p:nvSpPr>
          <p:spPr bwMode="auto">
            <a:xfrm>
              <a:off x="1391" y="2459"/>
              <a:ext cx="1413" cy="766"/>
            </a:xfrm>
            <a:prstGeom prst="rect">
              <a:avLst/>
            </a:prstGeom>
            <a:solidFill>
              <a:schemeClr val="folHlink"/>
            </a:solidFill>
            <a:ln w="28575">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27" name="Rectangle 146"/>
            <p:cNvSpPr>
              <a:spLocks noChangeAspect="1" noChangeArrowheads="1"/>
            </p:cNvSpPr>
            <p:nvPr/>
          </p:nvSpPr>
          <p:spPr bwMode="auto">
            <a:xfrm>
              <a:off x="3025" y="2632"/>
              <a:ext cx="304"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1800">
                  <a:solidFill>
                    <a:srgbClr val="FF0000"/>
                  </a:solidFill>
                  <a:ea typeface="微软雅黑" panose="020B0503020204020204" pitchFamily="34" charset="-122"/>
                  <a:sym typeface="Times New Roman" panose="02020603050405020304" pitchFamily="18" charset="0"/>
                </a:rPr>
                <a:t>F</a:t>
              </a:r>
              <a:endParaRPr kumimoji="0" lang="en-US" altLang="zh-CN" sz="1800">
                <a:solidFill>
                  <a:srgbClr val="000000"/>
                </a:solidFill>
                <a:ea typeface="微软雅黑" panose="020B0503020204020204" pitchFamily="34" charset="-122"/>
                <a:sym typeface="Times New Roman" panose="02020603050405020304" pitchFamily="18" charset="0"/>
              </a:endParaRPr>
            </a:p>
          </p:txBody>
        </p:sp>
        <p:sp>
          <p:nvSpPr>
            <p:cNvPr id="28" name="Rectangle 147"/>
            <p:cNvSpPr>
              <a:spLocks noChangeAspect="1" noChangeArrowheads="1"/>
            </p:cNvSpPr>
            <p:nvPr/>
          </p:nvSpPr>
          <p:spPr bwMode="auto">
            <a:xfrm>
              <a:off x="713" y="2632"/>
              <a:ext cx="304"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1800">
                  <a:solidFill>
                    <a:srgbClr val="FF0000"/>
                  </a:solidFill>
                  <a:ea typeface="微软雅黑" panose="020B0503020204020204" pitchFamily="34" charset="-122"/>
                  <a:sym typeface="Times New Roman" panose="02020603050405020304" pitchFamily="18" charset="0"/>
                </a:rPr>
                <a:t>F</a:t>
              </a:r>
              <a:endParaRPr kumimoji="0" lang="en-US" altLang="zh-CN" sz="1800">
                <a:solidFill>
                  <a:srgbClr val="000000"/>
                </a:solidFill>
                <a:ea typeface="微软雅黑" panose="020B0503020204020204" pitchFamily="34" charset="-122"/>
                <a:sym typeface="Times New Roman" panose="02020603050405020304" pitchFamily="18" charset="0"/>
              </a:endParaRPr>
            </a:p>
          </p:txBody>
        </p:sp>
        <p:sp>
          <p:nvSpPr>
            <p:cNvPr id="29" name="Arc 148"/>
            <p:cNvSpPr>
              <a:spLocks/>
            </p:cNvSpPr>
            <p:nvPr/>
          </p:nvSpPr>
          <p:spPr bwMode="auto">
            <a:xfrm>
              <a:off x="1903" y="2662"/>
              <a:ext cx="357" cy="357"/>
            </a:xfrm>
            <a:custGeom>
              <a:avLst/>
              <a:gdLst>
                <a:gd name="T0" fmla="*/ 0 w 22158"/>
                <a:gd name="T1" fmla="*/ 0 h 43200"/>
                <a:gd name="T2" fmla="*/ 0 w 22158"/>
                <a:gd name="T3" fmla="*/ 0 h 43200"/>
                <a:gd name="T4" fmla="*/ 0 w 22158"/>
                <a:gd name="T5" fmla="*/ 0 h 43200"/>
                <a:gd name="T6" fmla="*/ 0 60000 65536"/>
                <a:gd name="T7" fmla="*/ 0 60000 65536"/>
                <a:gd name="T8" fmla="*/ 0 60000 65536"/>
                <a:gd name="T9" fmla="*/ 0 w 22158"/>
                <a:gd name="T10" fmla="*/ 0 h 43200"/>
                <a:gd name="T11" fmla="*/ 22158 w 22158"/>
                <a:gd name="T12" fmla="*/ 43200 h 43200"/>
              </a:gdLst>
              <a:ahLst/>
              <a:cxnLst>
                <a:cxn ang="T6">
                  <a:pos x="T0" y="T1"/>
                </a:cxn>
                <a:cxn ang="T7">
                  <a:pos x="T2" y="T3"/>
                </a:cxn>
                <a:cxn ang="T8">
                  <a:pos x="T4" y="T5"/>
                </a:cxn>
              </a:cxnLst>
              <a:rect l="T9" t="T10" r="T11" b="T12"/>
              <a:pathLst>
                <a:path w="22158" h="43200" fill="none" extrusionOk="0">
                  <a:moveTo>
                    <a:pt x="557" y="0"/>
                  </a:moveTo>
                  <a:cubicBezTo>
                    <a:pt x="12487" y="0"/>
                    <a:pt x="22158" y="9670"/>
                    <a:pt x="22158" y="21600"/>
                  </a:cubicBezTo>
                  <a:cubicBezTo>
                    <a:pt x="22158" y="33529"/>
                    <a:pt x="12487" y="43200"/>
                    <a:pt x="558" y="43200"/>
                  </a:cubicBezTo>
                  <a:cubicBezTo>
                    <a:pt x="371" y="43200"/>
                    <a:pt x="185" y="43197"/>
                    <a:pt x="0" y="43192"/>
                  </a:cubicBezTo>
                </a:path>
                <a:path w="22158" h="43200" stroke="0" extrusionOk="0">
                  <a:moveTo>
                    <a:pt x="557" y="0"/>
                  </a:moveTo>
                  <a:cubicBezTo>
                    <a:pt x="12487" y="0"/>
                    <a:pt x="22158" y="9670"/>
                    <a:pt x="22158" y="21600"/>
                  </a:cubicBezTo>
                  <a:cubicBezTo>
                    <a:pt x="22158" y="33529"/>
                    <a:pt x="12487" y="43200"/>
                    <a:pt x="558" y="43200"/>
                  </a:cubicBezTo>
                  <a:cubicBezTo>
                    <a:pt x="371" y="43200"/>
                    <a:pt x="185" y="43197"/>
                    <a:pt x="0" y="43192"/>
                  </a:cubicBezTo>
                  <a:lnTo>
                    <a:pt x="558" y="21600"/>
                  </a:lnTo>
                  <a:lnTo>
                    <a:pt x="557" y="0"/>
                  </a:lnTo>
                  <a:close/>
                </a:path>
              </a:pathLst>
            </a:custGeom>
            <a:solidFill>
              <a:srgbClr val="FFFFFF"/>
            </a:solidFill>
            <a:ln w="28575">
              <a:solidFill>
                <a:schemeClr val="tx1"/>
              </a:solidFill>
              <a:round/>
              <a:headEnd/>
              <a:tailEnd/>
            </a:ln>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Oval 149"/>
            <p:cNvSpPr>
              <a:spLocks noChangeAspect="1" noChangeArrowheads="1"/>
            </p:cNvSpPr>
            <p:nvPr/>
          </p:nvSpPr>
          <p:spPr bwMode="auto">
            <a:xfrm>
              <a:off x="1731" y="2672"/>
              <a:ext cx="342" cy="343"/>
            </a:xfrm>
            <a:prstGeom prst="ellipse">
              <a:avLst/>
            </a:prstGeom>
            <a:solidFill>
              <a:srgbClr val="FFFF99"/>
            </a:solidFill>
            <a:ln w="28575">
              <a:solidFill>
                <a:schemeClr val="tx1"/>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31" name="Line 150"/>
            <p:cNvSpPr>
              <a:spLocks noChangeAspect="1" noChangeShapeType="1"/>
            </p:cNvSpPr>
            <p:nvPr/>
          </p:nvSpPr>
          <p:spPr bwMode="auto">
            <a:xfrm>
              <a:off x="1901" y="2576"/>
              <a:ext cx="1" cy="531"/>
            </a:xfrm>
            <a:prstGeom prst="line">
              <a:avLst/>
            </a:prstGeom>
            <a:noFill/>
            <a:ln w="3175">
              <a:solidFill>
                <a:srgbClr val="0000FF"/>
              </a:solidFill>
              <a:prstDash val="lgDashDot"/>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Line 151"/>
            <p:cNvSpPr>
              <a:spLocks noChangeAspect="1" noChangeShapeType="1"/>
            </p:cNvSpPr>
            <p:nvPr/>
          </p:nvSpPr>
          <p:spPr bwMode="auto">
            <a:xfrm>
              <a:off x="910" y="2844"/>
              <a:ext cx="2095" cy="1"/>
            </a:xfrm>
            <a:prstGeom prst="line">
              <a:avLst/>
            </a:prstGeom>
            <a:noFill/>
            <a:ln w="3175">
              <a:solidFill>
                <a:srgbClr val="0000FF"/>
              </a:solidFill>
              <a:prstDash val="lgDashDot"/>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Line 152"/>
            <p:cNvSpPr>
              <a:spLocks noChangeAspect="1" noChangeShapeType="1"/>
            </p:cNvSpPr>
            <p:nvPr/>
          </p:nvSpPr>
          <p:spPr bwMode="auto">
            <a:xfrm>
              <a:off x="2803" y="2846"/>
              <a:ext cx="420" cy="1"/>
            </a:xfrm>
            <a:prstGeom prst="line">
              <a:avLst/>
            </a:prstGeom>
            <a:noFill/>
            <a:ln w="28575">
              <a:solidFill>
                <a:srgbClr val="FF0000"/>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Line 153"/>
            <p:cNvSpPr>
              <a:spLocks noChangeAspect="1" noChangeShapeType="1"/>
            </p:cNvSpPr>
            <p:nvPr/>
          </p:nvSpPr>
          <p:spPr bwMode="auto">
            <a:xfrm flipH="1">
              <a:off x="574" y="2846"/>
              <a:ext cx="420" cy="1"/>
            </a:xfrm>
            <a:prstGeom prst="line">
              <a:avLst/>
            </a:prstGeom>
            <a:noFill/>
            <a:ln w="28575">
              <a:solidFill>
                <a:srgbClr val="FF0000"/>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36" name="Group 158"/>
          <p:cNvGrpSpPr>
            <a:grpSpLocks/>
          </p:cNvGrpSpPr>
          <p:nvPr/>
        </p:nvGrpSpPr>
        <p:grpSpPr bwMode="auto">
          <a:xfrm>
            <a:off x="9301877" y="3238327"/>
            <a:ext cx="2357438" cy="1120775"/>
            <a:chOff x="1219" y="2885"/>
            <a:chExt cx="1485" cy="706"/>
          </a:xfrm>
        </p:grpSpPr>
        <p:sp>
          <p:nvSpPr>
            <p:cNvPr id="37" name="Line 159"/>
            <p:cNvSpPr>
              <a:spLocks noChangeAspect="1" noChangeShapeType="1"/>
            </p:cNvSpPr>
            <p:nvPr/>
          </p:nvSpPr>
          <p:spPr bwMode="auto">
            <a:xfrm flipH="1">
              <a:off x="1541" y="2885"/>
              <a:ext cx="264" cy="430"/>
            </a:xfrm>
            <a:prstGeom prst="line">
              <a:avLst/>
            </a:prstGeom>
            <a:noFill/>
            <a:ln w="3175">
              <a:solidFill>
                <a:srgbClr val="FF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Rectangle 160"/>
            <p:cNvSpPr>
              <a:spLocks noChangeAspect="1" noChangeArrowheads="1"/>
            </p:cNvSpPr>
            <p:nvPr/>
          </p:nvSpPr>
          <p:spPr bwMode="auto">
            <a:xfrm>
              <a:off x="1219" y="3282"/>
              <a:ext cx="148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1800" i="0" dirty="0">
                  <a:solidFill>
                    <a:srgbClr val="FFC000"/>
                  </a:solidFill>
                  <a:ea typeface="微软雅黑" panose="020B0503020204020204" pitchFamily="34" charset="-122"/>
                  <a:sym typeface="Times New Roman" panose="02020603050405020304" pitchFamily="18" charset="0"/>
                </a:rPr>
                <a:t>压溃</a:t>
              </a:r>
              <a:r>
                <a:rPr kumimoji="0" lang="en-US" altLang="zh-CN" sz="1800" i="0" dirty="0">
                  <a:solidFill>
                    <a:srgbClr val="FFC000"/>
                  </a:solidFill>
                  <a:ea typeface="微软雅黑" panose="020B0503020204020204" pitchFamily="34" charset="-122"/>
                  <a:sym typeface="Times New Roman" panose="02020603050405020304" pitchFamily="18" charset="0"/>
                </a:rPr>
                <a:t>(</a:t>
              </a:r>
              <a:r>
                <a:rPr kumimoji="0" lang="zh-CN" altLang="en-US" sz="1800" i="0" dirty="0">
                  <a:solidFill>
                    <a:srgbClr val="FFC000"/>
                  </a:solidFill>
                  <a:ea typeface="微软雅黑" panose="020B0503020204020204" pitchFamily="34" charset="-122"/>
                  <a:sym typeface="Times New Roman" panose="02020603050405020304" pitchFamily="18" charset="0"/>
                </a:rPr>
                <a:t>塑性变形</a:t>
              </a:r>
              <a:r>
                <a:rPr kumimoji="0" lang="en-US" altLang="zh-CN" sz="1800" i="0" dirty="0">
                  <a:solidFill>
                    <a:srgbClr val="FFC000"/>
                  </a:solidFill>
                  <a:ea typeface="微软雅黑" panose="020B0503020204020204" pitchFamily="34" charset="-122"/>
                  <a:sym typeface="Times New Roman" panose="02020603050405020304" pitchFamily="18" charset="0"/>
                </a:rPr>
                <a:t>)</a:t>
              </a:r>
            </a:p>
          </p:txBody>
        </p:sp>
      </p:grpSp>
      <p:pic>
        <p:nvPicPr>
          <p:cNvPr id="39" name="Picture 162" descr="msotw9_temp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7958" y="2392189"/>
            <a:ext cx="3886200"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67"/>
          <p:cNvGrpSpPr>
            <a:grpSpLocks/>
          </p:cNvGrpSpPr>
          <p:nvPr/>
        </p:nvGrpSpPr>
        <p:grpSpPr bwMode="auto">
          <a:xfrm>
            <a:off x="3159620" y="2966864"/>
            <a:ext cx="1498600" cy="1441450"/>
            <a:chOff x="1655" y="1842"/>
            <a:chExt cx="944" cy="908"/>
          </a:xfrm>
        </p:grpSpPr>
        <p:sp>
          <p:nvSpPr>
            <p:cNvPr id="41" name="Line 161"/>
            <p:cNvSpPr>
              <a:spLocks noChangeShapeType="1"/>
            </p:cNvSpPr>
            <p:nvPr/>
          </p:nvSpPr>
          <p:spPr bwMode="auto">
            <a:xfrm>
              <a:off x="1655" y="1842"/>
              <a:ext cx="589" cy="72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Text Box 156"/>
            <p:cNvSpPr txBox="1">
              <a:spLocks noChangeArrowheads="1"/>
            </p:cNvSpPr>
            <p:nvPr/>
          </p:nvSpPr>
          <p:spPr bwMode="auto">
            <a:xfrm>
              <a:off x="1951" y="2519"/>
              <a:ext cx="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800" i="0" dirty="0">
                  <a:solidFill>
                    <a:srgbClr val="FFC000"/>
                  </a:solidFill>
                  <a:ea typeface="微软雅黑" panose="020B0503020204020204" pitchFamily="34" charset="-122"/>
                  <a:sym typeface="Times New Roman" panose="02020603050405020304" pitchFamily="18" charset="0"/>
                </a:rPr>
                <a:t>挤压面</a:t>
              </a:r>
              <a:endParaRPr kumimoji="0" lang="zh-CN" altLang="en-US" sz="2400" i="0" dirty="0">
                <a:solidFill>
                  <a:srgbClr val="FFC000"/>
                </a:solidFill>
                <a:ea typeface="微软雅黑" panose="020B0503020204020204" pitchFamily="34" charset="-122"/>
                <a:sym typeface="Times New Roman" panose="02020603050405020304" pitchFamily="18" charset="0"/>
              </a:endParaRPr>
            </a:p>
          </p:txBody>
        </p:sp>
        <p:sp>
          <p:nvSpPr>
            <p:cNvPr id="43" name="Line 157"/>
            <p:cNvSpPr>
              <a:spLocks noChangeShapeType="1"/>
            </p:cNvSpPr>
            <p:nvPr/>
          </p:nvSpPr>
          <p:spPr bwMode="auto">
            <a:xfrm>
              <a:off x="1837" y="1979"/>
              <a:ext cx="432" cy="574"/>
            </a:xfrm>
            <a:prstGeom prst="line">
              <a:avLst/>
            </a:prstGeom>
            <a:noFill/>
            <a:ln w="9525">
              <a:solidFill>
                <a:srgbClr val="FF0000"/>
              </a:solidFill>
              <a:round/>
              <a:headEnd type="none" w="med" len="lg"/>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pic>
        <p:nvPicPr>
          <p:cNvPr id="44" name="Picture 168" descr="照片－螺栓挤压破坏"/>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9451" y="4354566"/>
            <a:ext cx="3708189"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169"/>
          <p:cNvSpPr txBox="1">
            <a:spLocks noChangeArrowheads="1"/>
          </p:cNvSpPr>
          <p:nvPr/>
        </p:nvSpPr>
        <p:spPr bwMode="auto">
          <a:xfrm>
            <a:off x="2694482" y="5080620"/>
            <a:ext cx="18700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200" i="0" dirty="0">
                <a:ea typeface="微软雅黑" panose="020B0503020204020204" pitchFamily="34" charset="-122"/>
                <a:sym typeface="Times New Roman" panose="02020603050405020304" pitchFamily="18" charset="0"/>
              </a:rPr>
              <a:t>挤压破坏实例</a:t>
            </a:r>
          </a:p>
        </p:txBody>
      </p:sp>
      <p:sp>
        <p:nvSpPr>
          <p:cNvPr id="46" name="Text Box 170"/>
          <p:cNvSpPr txBox="1">
            <a:spLocks noChangeArrowheads="1"/>
          </p:cNvSpPr>
          <p:nvPr/>
        </p:nvSpPr>
        <p:spPr bwMode="auto">
          <a:xfrm>
            <a:off x="986478" y="1782589"/>
            <a:ext cx="388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i="0" dirty="0">
                <a:ea typeface="微软雅黑" panose="020B0503020204020204" pitchFamily="34" charset="-122"/>
                <a:sym typeface="Times New Roman" panose="02020603050405020304" pitchFamily="18" charset="0"/>
              </a:rPr>
              <a:t>挤压力不是内力，而是外力</a:t>
            </a:r>
          </a:p>
        </p:txBody>
      </p:sp>
      <p:pic>
        <p:nvPicPr>
          <p:cNvPr id="14" name="音频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43819891"/>
      </p:ext>
    </p:extLst>
  </p:cSld>
  <p:clrMapOvr>
    <a:masterClrMapping/>
  </p:clrMapOvr>
  <mc:AlternateContent xmlns:mc="http://schemas.openxmlformats.org/markup-compatibility/2006" xmlns:p14="http://schemas.microsoft.com/office/powerpoint/2010/main">
    <mc:Choice Requires="p14">
      <p:transition p14:dur="0" advTm="18157"/>
    </mc:Choice>
    <mc:Fallback xmlns="">
      <p:transition advTm="18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Rectangle 4"/>
          <p:cNvSpPr>
            <a:spLocks noChangeArrowheads="1"/>
          </p:cNvSpPr>
          <p:nvPr/>
        </p:nvSpPr>
        <p:spPr bwMode="auto">
          <a:xfrm>
            <a:off x="326842" y="847311"/>
            <a:ext cx="9865096"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t" hangingPunct="1">
              <a:lnSpc>
                <a:spcPct val="140000"/>
              </a:lnSpc>
              <a:buFontTx/>
              <a:buNone/>
            </a:pPr>
            <a:r>
              <a:rPr lang="zh-CN" altLang="en-US" sz="2400" b="1" i="0" dirty="0" smtClean="0">
                <a:solidFill>
                  <a:srgbClr val="4BC1DD"/>
                </a:solidFill>
                <a:ea typeface="微软雅黑" panose="020B0503020204020204" pitchFamily="34" charset="-122"/>
                <a:sym typeface="Times New Roman" panose="02020603050405020304" pitchFamily="18" charset="0"/>
              </a:rPr>
              <a:t>挤压</a:t>
            </a:r>
            <a:r>
              <a:rPr kumimoji="0" lang="zh-CN" altLang="en-US" sz="2400" b="1" i="0" dirty="0">
                <a:solidFill>
                  <a:srgbClr val="4BC1DD"/>
                </a:solidFill>
                <a:ea typeface="微软雅黑" panose="020B0503020204020204" pitchFamily="34" charset="-122"/>
                <a:sym typeface="Times New Roman" panose="02020603050405020304" pitchFamily="18" charset="0"/>
              </a:rPr>
              <a:t>实用计算方法</a:t>
            </a:r>
            <a:r>
              <a:rPr kumimoji="0" lang="zh-CN" altLang="en-US" sz="2400" b="1" i="0" dirty="0" smtClean="0">
                <a:solidFill>
                  <a:srgbClr val="4BC1DD"/>
                </a:solidFill>
                <a:ea typeface="微软雅黑" panose="020B0503020204020204" pitchFamily="34" charset="-122"/>
                <a:sym typeface="Times New Roman" panose="02020603050405020304" pitchFamily="18" charset="0"/>
              </a:rPr>
              <a:t>：</a:t>
            </a:r>
            <a:r>
              <a:rPr kumimoji="0" lang="zh-CN" altLang="en-US" sz="2400" i="0" dirty="0" smtClean="0">
                <a:ea typeface="微软雅黑" panose="020B0503020204020204" pitchFamily="34" charset="-122"/>
                <a:sym typeface="Times New Roman" panose="02020603050405020304" pitchFamily="18" charset="0"/>
              </a:rPr>
              <a:t>假设</a:t>
            </a:r>
            <a:r>
              <a:rPr kumimoji="0" lang="zh-CN" altLang="en-US" sz="2400" i="0" dirty="0">
                <a:ea typeface="微软雅黑" panose="020B0503020204020204" pitchFamily="34" charset="-122"/>
                <a:sym typeface="Times New Roman" panose="02020603050405020304" pitchFamily="18" charset="0"/>
              </a:rPr>
              <a:t>挤压应力在整个挤压面上均匀分布。</a:t>
            </a:r>
          </a:p>
        </p:txBody>
      </p:sp>
      <p:graphicFrame>
        <p:nvGraphicFramePr>
          <p:cNvPr id="2" name="对象 1"/>
          <p:cNvGraphicFramePr>
            <a:graphicFrameLocks noChangeAspect="1"/>
          </p:cNvGraphicFramePr>
          <p:nvPr>
            <p:extLst>
              <p:ext uri="{D42A27DB-BD31-4B8C-83A1-F6EECF244321}">
                <p14:modId xmlns:p14="http://schemas.microsoft.com/office/powerpoint/2010/main" val="2579452613"/>
              </p:ext>
            </p:extLst>
          </p:nvPr>
        </p:nvGraphicFramePr>
        <p:xfrm>
          <a:off x="4917207" y="1457655"/>
          <a:ext cx="2253952" cy="934534"/>
        </p:xfrm>
        <a:graphic>
          <a:graphicData uri="http://schemas.openxmlformats.org/presentationml/2006/ole">
            <mc:AlternateContent xmlns:mc="http://schemas.openxmlformats.org/markup-compatibility/2006">
              <mc:Choice xmlns:v="urn:schemas-microsoft-com:vml" Requires="v">
                <p:oleObj spid="_x0000_s35782" name="Equation" r:id="rId7" imgW="1041120" imgH="431640" progId="Equation.DSMT4">
                  <p:embed/>
                </p:oleObj>
              </mc:Choice>
              <mc:Fallback>
                <p:oleObj name="Equation" r:id="rId7" imgW="1041120" imgH="431640" progId="Equation.DSMT4">
                  <p:embed/>
                  <p:pic>
                    <p:nvPicPr>
                      <p:cNvPr id="0" name=""/>
                      <p:cNvPicPr/>
                      <p:nvPr/>
                    </p:nvPicPr>
                    <p:blipFill>
                      <a:blip r:embed="rId8"/>
                      <a:stretch>
                        <a:fillRect/>
                      </a:stretch>
                    </p:blipFill>
                    <p:spPr>
                      <a:xfrm>
                        <a:off x="4917207" y="1457655"/>
                        <a:ext cx="2253952" cy="934534"/>
                      </a:xfrm>
                      <a:prstGeom prst="rect">
                        <a:avLst/>
                      </a:prstGeom>
                    </p:spPr>
                  </p:pic>
                </p:oleObj>
              </mc:Fallback>
            </mc:AlternateContent>
          </a:graphicData>
        </a:graphic>
      </p:graphicFrame>
      <p:sp>
        <p:nvSpPr>
          <p:cNvPr id="3" name="矩形 2"/>
          <p:cNvSpPr/>
          <p:nvPr/>
        </p:nvSpPr>
        <p:spPr>
          <a:xfrm>
            <a:off x="306154" y="2085570"/>
            <a:ext cx="11017224" cy="1200329"/>
          </a:xfrm>
          <a:prstGeom prst="rect">
            <a:avLst/>
          </a:prstGeom>
        </p:spPr>
        <p:txBody>
          <a:bodyPr wrap="square">
            <a:spAutoFit/>
          </a:bodyPr>
          <a:lstStyle/>
          <a:p>
            <a:pPr>
              <a:spcBef>
                <a:spcPct val="0"/>
              </a:spcBef>
            </a:pPr>
            <a:r>
              <a:rPr lang="zh-CN" altLang="en-US" sz="2400" b="1" dirty="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注意挤压面面积的</a:t>
            </a:r>
            <a:r>
              <a:rPr lang="zh-CN" altLang="en-US" sz="2400" b="1" dirty="0" smtClean="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计算</a:t>
            </a:r>
            <a:r>
              <a:rPr lang="en-US" altLang="zh-CN" sz="2400" b="1" dirty="0" smtClean="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a:t>
            </a:r>
          </a:p>
          <a:p>
            <a:pPr>
              <a:spcBef>
                <a:spcPct val="0"/>
              </a:spcBef>
            </a:pPr>
            <a:r>
              <a:rPr lang="en-US" altLang="zh-CN" sz="2400" dirty="0" smtClean="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smtClean="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、挤压</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面为</a:t>
            </a:r>
            <a:r>
              <a:rPr lang="zh-CN" altLang="en-US" sz="2400" dirty="0" smtClean="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平面：计算</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挤压面就是该面</a:t>
            </a:r>
            <a:r>
              <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例如平键</a:t>
            </a:r>
          </a:p>
          <a:p>
            <a:pPr fontAlgn="t"/>
            <a:r>
              <a:rPr lang="en-US" altLang="zh-CN" sz="2400" dirty="0" smtClean="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smtClean="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柱面接触（如铆钉）：挤压面面积为实际的承压面积在其</a:t>
            </a:r>
            <a:r>
              <a:rPr lang="zh-CN" altLang="en-US" sz="2400" dirty="0" smtClean="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直径平面</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上的投影</a:t>
            </a:r>
            <a:r>
              <a:rPr lang="zh-CN" altLang="en-US" sz="2400" dirty="0" smtClean="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2" name="Picture 25" descr="2f3295d4cc19f935a18bb71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77" y="3561458"/>
            <a:ext cx="3073633"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3601816" y="3344211"/>
            <a:ext cx="4892673" cy="2670175"/>
            <a:chOff x="8084494" y="4035461"/>
            <a:chExt cx="4892673" cy="2670175"/>
          </a:xfrm>
        </p:grpSpPr>
        <p:grpSp>
          <p:nvGrpSpPr>
            <p:cNvPr id="13" name="Group 4"/>
            <p:cNvGrpSpPr>
              <a:grpSpLocks/>
            </p:cNvGrpSpPr>
            <p:nvPr/>
          </p:nvGrpSpPr>
          <p:grpSpPr bwMode="auto">
            <a:xfrm>
              <a:off x="8709967" y="4645061"/>
              <a:ext cx="3048000" cy="2057400"/>
              <a:chOff x="1968" y="2544"/>
              <a:chExt cx="1920" cy="1296"/>
            </a:xfrm>
          </p:grpSpPr>
          <p:grpSp>
            <p:nvGrpSpPr>
              <p:cNvPr id="14" name="Group 5"/>
              <p:cNvGrpSpPr>
                <a:grpSpLocks/>
              </p:cNvGrpSpPr>
              <p:nvPr/>
            </p:nvGrpSpPr>
            <p:grpSpPr bwMode="auto">
              <a:xfrm>
                <a:off x="1968" y="2544"/>
                <a:ext cx="1920" cy="1296"/>
                <a:chOff x="1968" y="2544"/>
                <a:chExt cx="1920" cy="1296"/>
              </a:xfrm>
            </p:grpSpPr>
            <p:sp>
              <p:nvSpPr>
                <p:cNvPr id="16" name="Rectangle 6"/>
                <p:cNvSpPr>
                  <a:spLocks noChangeArrowheads="1"/>
                </p:cNvSpPr>
                <p:nvPr/>
              </p:nvSpPr>
              <p:spPr bwMode="auto">
                <a:xfrm>
                  <a:off x="1968" y="3456"/>
                  <a:ext cx="624" cy="384"/>
                </a:xfrm>
                <a:prstGeom prst="rect">
                  <a:avLst/>
                </a:prstGeom>
                <a:solidFill>
                  <a:srgbClr val="99CCFF"/>
                </a:solidFill>
                <a:ln w="34925">
                  <a:solidFill>
                    <a:srgbClr val="FFC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7" name="Line 7"/>
                <p:cNvSpPr>
                  <a:spLocks noChangeShapeType="1"/>
                </p:cNvSpPr>
                <p:nvPr/>
              </p:nvSpPr>
              <p:spPr bwMode="auto">
                <a:xfrm flipV="1">
                  <a:off x="1968" y="2544"/>
                  <a:ext cx="1344" cy="912"/>
                </a:xfrm>
                <a:prstGeom prst="line">
                  <a:avLst/>
                </a:prstGeom>
                <a:noFill/>
                <a:ln w="34925">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Line 8"/>
                <p:cNvSpPr>
                  <a:spLocks noChangeShapeType="1"/>
                </p:cNvSpPr>
                <p:nvPr/>
              </p:nvSpPr>
              <p:spPr bwMode="auto">
                <a:xfrm flipV="1">
                  <a:off x="2592" y="2544"/>
                  <a:ext cx="1296" cy="912"/>
                </a:xfrm>
                <a:prstGeom prst="line">
                  <a:avLst/>
                </a:prstGeom>
                <a:noFill/>
                <a:ln w="34925">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Line 9"/>
                <p:cNvSpPr>
                  <a:spLocks noChangeShapeType="1"/>
                </p:cNvSpPr>
                <p:nvPr/>
              </p:nvSpPr>
              <p:spPr bwMode="auto">
                <a:xfrm>
                  <a:off x="3312" y="2544"/>
                  <a:ext cx="576" cy="0"/>
                </a:xfrm>
                <a:prstGeom prst="line">
                  <a:avLst/>
                </a:prstGeom>
                <a:noFill/>
                <a:ln w="34925">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Line 10"/>
                <p:cNvSpPr>
                  <a:spLocks noChangeShapeType="1"/>
                </p:cNvSpPr>
                <p:nvPr/>
              </p:nvSpPr>
              <p:spPr bwMode="auto">
                <a:xfrm>
                  <a:off x="3888" y="2544"/>
                  <a:ext cx="0" cy="384"/>
                </a:xfrm>
                <a:prstGeom prst="line">
                  <a:avLst/>
                </a:prstGeom>
                <a:noFill/>
                <a:ln w="34925">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Line 11"/>
                <p:cNvSpPr>
                  <a:spLocks noChangeShapeType="1"/>
                </p:cNvSpPr>
                <p:nvPr/>
              </p:nvSpPr>
              <p:spPr bwMode="auto">
                <a:xfrm flipV="1">
                  <a:off x="2592" y="2928"/>
                  <a:ext cx="1296" cy="912"/>
                </a:xfrm>
                <a:prstGeom prst="line">
                  <a:avLst/>
                </a:prstGeom>
                <a:noFill/>
                <a:ln w="34925">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5" name="Line 12"/>
              <p:cNvSpPr>
                <a:spLocks noChangeShapeType="1"/>
              </p:cNvSpPr>
              <p:nvPr/>
            </p:nvSpPr>
            <p:spPr bwMode="auto">
              <a:xfrm flipV="1">
                <a:off x="2592" y="2736"/>
                <a:ext cx="1296" cy="912"/>
              </a:xfrm>
              <a:prstGeom prst="line">
                <a:avLst/>
              </a:prstGeom>
              <a:noFill/>
              <a:ln w="34925">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2" name="Group 13"/>
            <p:cNvGrpSpPr>
              <a:grpSpLocks/>
            </p:cNvGrpSpPr>
            <p:nvPr/>
          </p:nvGrpSpPr>
          <p:grpSpPr bwMode="auto">
            <a:xfrm>
              <a:off x="8938567" y="4872078"/>
              <a:ext cx="914400" cy="461963"/>
              <a:chOff x="602" y="2591"/>
              <a:chExt cx="576" cy="291"/>
            </a:xfrm>
          </p:grpSpPr>
          <p:sp>
            <p:nvSpPr>
              <p:cNvPr id="23" name="AutoShape 14"/>
              <p:cNvSpPr>
                <a:spLocks noChangeArrowheads="1"/>
              </p:cNvSpPr>
              <p:nvPr/>
            </p:nvSpPr>
            <p:spPr bwMode="auto">
              <a:xfrm>
                <a:off x="602" y="2832"/>
                <a:ext cx="576" cy="48"/>
              </a:xfrm>
              <a:prstGeom prst="rightArrow">
                <a:avLst>
                  <a:gd name="adj1" fmla="val 50000"/>
                  <a:gd name="adj2" fmla="val 300000"/>
                </a:avLst>
              </a:prstGeom>
              <a:solidFill>
                <a:srgbClr val="FF99CC"/>
              </a:solidFill>
              <a:ln w="6350">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24" name="Text Box 15"/>
              <p:cNvSpPr txBox="1">
                <a:spLocks noChangeArrowheads="1"/>
              </p:cNvSpPr>
              <p:nvPr/>
            </p:nvSpPr>
            <p:spPr bwMode="auto">
              <a:xfrm>
                <a:off x="634" y="2591"/>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a:t>
                </a:r>
              </a:p>
            </p:txBody>
          </p:sp>
        </p:grpSp>
        <p:grpSp>
          <p:nvGrpSpPr>
            <p:cNvPr id="25" name="Group 16"/>
            <p:cNvGrpSpPr>
              <a:grpSpLocks/>
            </p:cNvGrpSpPr>
            <p:nvPr/>
          </p:nvGrpSpPr>
          <p:grpSpPr bwMode="auto">
            <a:xfrm>
              <a:off x="10767367" y="5557879"/>
              <a:ext cx="1514475" cy="461963"/>
              <a:chOff x="3264" y="3071"/>
              <a:chExt cx="954" cy="291"/>
            </a:xfrm>
          </p:grpSpPr>
          <p:sp>
            <p:nvSpPr>
              <p:cNvPr id="26" name="AutoShape 17"/>
              <p:cNvSpPr>
                <a:spLocks noChangeArrowheads="1"/>
              </p:cNvSpPr>
              <p:nvPr/>
            </p:nvSpPr>
            <p:spPr bwMode="auto">
              <a:xfrm>
                <a:off x="3264" y="3216"/>
                <a:ext cx="672" cy="48"/>
              </a:xfrm>
              <a:prstGeom prst="leftArrow">
                <a:avLst>
                  <a:gd name="adj1" fmla="val 50000"/>
                  <a:gd name="adj2" fmla="val 350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27" name="Text Box 18"/>
              <p:cNvSpPr txBox="1">
                <a:spLocks noChangeArrowheads="1"/>
              </p:cNvSpPr>
              <p:nvPr/>
            </p:nvSpPr>
            <p:spPr bwMode="auto">
              <a:xfrm>
                <a:off x="3994" y="3071"/>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a:t>
                </a:r>
              </a:p>
            </p:txBody>
          </p:sp>
        </p:grpSp>
        <p:grpSp>
          <p:nvGrpSpPr>
            <p:cNvPr id="28" name="Group 19"/>
            <p:cNvGrpSpPr>
              <a:grpSpLocks/>
            </p:cNvGrpSpPr>
            <p:nvPr/>
          </p:nvGrpSpPr>
          <p:grpSpPr bwMode="auto">
            <a:xfrm>
              <a:off x="10843567" y="4035461"/>
              <a:ext cx="914400" cy="609600"/>
              <a:chOff x="3312" y="2160"/>
              <a:chExt cx="576" cy="384"/>
            </a:xfrm>
          </p:grpSpPr>
          <p:sp>
            <p:nvSpPr>
              <p:cNvPr id="29" name="Line 20"/>
              <p:cNvSpPr>
                <a:spLocks noChangeShapeType="1"/>
              </p:cNvSpPr>
              <p:nvPr/>
            </p:nvSpPr>
            <p:spPr bwMode="auto">
              <a:xfrm>
                <a:off x="3312" y="2256"/>
                <a:ext cx="0" cy="2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Line 21"/>
              <p:cNvSpPr>
                <a:spLocks noChangeShapeType="1"/>
              </p:cNvSpPr>
              <p:nvPr/>
            </p:nvSpPr>
            <p:spPr bwMode="auto">
              <a:xfrm flipV="1">
                <a:off x="3888" y="2256"/>
                <a:ext cx="0" cy="2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Line 22"/>
              <p:cNvSpPr>
                <a:spLocks noChangeShapeType="1"/>
              </p:cNvSpPr>
              <p:nvPr/>
            </p:nvSpPr>
            <p:spPr bwMode="auto">
              <a:xfrm>
                <a:off x="3312" y="2400"/>
                <a:ext cx="576" cy="0"/>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Text Box 23"/>
              <p:cNvSpPr txBox="1">
                <a:spLocks noChangeArrowheads="1"/>
              </p:cNvSpPr>
              <p:nvPr/>
            </p:nvSpPr>
            <p:spPr bwMode="auto">
              <a:xfrm>
                <a:off x="3456" y="2160"/>
                <a:ext cx="212"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b</a:t>
                </a:r>
              </a:p>
            </p:txBody>
          </p:sp>
        </p:grpSp>
        <p:grpSp>
          <p:nvGrpSpPr>
            <p:cNvPr id="33" name="Group 24"/>
            <p:cNvGrpSpPr>
              <a:grpSpLocks/>
            </p:cNvGrpSpPr>
            <p:nvPr/>
          </p:nvGrpSpPr>
          <p:grpSpPr bwMode="auto">
            <a:xfrm>
              <a:off x="8084494" y="6092861"/>
              <a:ext cx="625475" cy="612775"/>
              <a:chOff x="1574" y="3456"/>
              <a:chExt cx="394" cy="386"/>
            </a:xfrm>
          </p:grpSpPr>
          <p:sp>
            <p:nvSpPr>
              <p:cNvPr id="34" name="Line 25"/>
              <p:cNvSpPr>
                <a:spLocks noChangeShapeType="1"/>
              </p:cNvSpPr>
              <p:nvPr/>
            </p:nvSpPr>
            <p:spPr bwMode="auto">
              <a:xfrm flipH="1">
                <a:off x="1632" y="3840"/>
                <a:ext cx="336"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Line 26"/>
              <p:cNvSpPr>
                <a:spLocks noChangeShapeType="1"/>
              </p:cNvSpPr>
              <p:nvPr/>
            </p:nvSpPr>
            <p:spPr bwMode="auto">
              <a:xfrm flipH="1">
                <a:off x="1632" y="3456"/>
                <a:ext cx="336"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6" name="Line 27"/>
              <p:cNvSpPr>
                <a:spLocks noChangeShapeType="1"/>
              </p:cNvSpPr>
              <p:nvPr/>
            </p:nvSpPr>
            <p:spPr bwMode="auto">
              <a:xfrm>
                <a:off x="1824" y="3456"/>
                <a:ext cx="0" cy="384"/>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Text Box 28"/>
              <p:cNvSpPr txBox="1">
                <a:spLocks noChangeArrowheads="1"/>
              </p:cNvSpPr>
              <p:nvPr/>
            </p:nvSpPr>
            <p:spPr bwMode="auto">
              <a:xfrm>
                <a:off x="1574" y="3551"/>
                <a:ext cx="213" cy="29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h</a:t>
                </a:r>
              </a:p>
            </p:txBody>
          </p:sp>
        </p:grpSp>
        <p:grpSp>
          <p:nvGrpSpPr>
            <p:cNvPr id="38" name="Group 29"/>
            <p:cNvGrpSpPr>
              <a:grpSpLocks/>
            </p:cNvGrpSpPr>
            <p:nvPr/>
          </p:nvGrpSpPr>
          <p:grpSpPr bwMode="auto">
            <a:xfrm>
              <a:off x="9700567" y="5254661"/>
              <a:ext cx="3276600" cy="1447800"/>
              <a:chOff x="2592" y="2928"/>
              <a:chExt cx="2064" cy="912"/>
            </a:xfrm>
          </p:grpSpPr>
          <p:sp>
            <p:nvSpPr>
              <p:cNvPr id="39" name="Line 30"/>
              <p:cNvSpPr>
                <a:spLocks noChangeShapeType="1"/>
              </p:cNvSpPr>
              <p:nvPr/>
            </p:nvSpPr>
            <p:spPr bwMode="auto">
              <a:xfrm>
                <a:off x="2592" y="3840"/>
                <a:ext cx="912"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Line 31"/>
              <p:cNvSpPr>
                <a:spLocks noChangeShapeType="1"/>
              </p:cNvSpPr>
              <p:nvPr/>
            </p:nvSpPr>
            <p:spPr bwMode="auto">
              <a:xfrm>
                <a:off x="3888" y="2928"/>
                <a:ext cx="768" cy="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Line 32"/>
              <p:cNvSpPr>
                <a:spLocks noChangeShapeType="1"/>
              </p:cNvSpPr>
              <p:nvPr/>
            </p:nvSpPr>
            <p:spPr bwMode="auto">
              <a:xfrm flipH="1">
                <a:off x="2928" y="2928"/>
                <a:ext cx="1248" cy="912"/>
              </a:xfrm>
              <a:prstGeom prst="line">
                <a:avLst/>
              </a:prstGeom>
              <a:noFill/>
              <a:ln w="9525">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Text Box 33"/>
              <p:cNvSpPr txBox="1">
                <a:spLocks noChangeArrowheads="1"/>
              </p:cNvSpPr>
              <p:nvPr/>
            </p:nvSpPr>
            <p:spPr bwMode="auto">
              <a:xfrm>
                <a:off x="3600" y="3264"/>
                <a:ext cx="169"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l</a:t>
                </a:r>
              </a:p>
            </p:txBody>
          </p:sp>
        </p:grpSp>
        <p:grpSp>
          <p:nvGrpSpPr>
            <p:cNvPr id="43" name="Group 36"/>
            <p:cNvGrpSpPr>
              <a:grpSpLocks/>
            </p:cNvGrpSpPr>
            <p:nvPr/>
          </p:nvGrpSpPr>
          <p:grpSpPr bwMode="auto">
            <a:xfrm>
              <a:off x="9852967" y="5026061"/>
              <a:ext cx="1828800" cy="1524000"/>
              <a:chOff x="3792" y="2928"/>
              <a:chExt cx="1152" cy="960"/>
            </a:xfrm>
          </p:grpSpPr>
          <p:sp>
            <p:nvSpPr>
              <p:cNvPr id="44" name="Line 37"/>
              <p:cNvSpPr>
                <a:spLocks noChangeShapeType="1"/>
              </p:cNvSpPr>
              <p:nvPr/>
            </p:nvSpPr>
            <p:spPr bwMode="auto">
              <a:xfrm flipH="1">
                <a:off x="4848" y="2928"/>
                <a:ext cx="96"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Line 38"/>
              <p:cNvSpPr>
                <a:spLocks noChangeShapeType="1"/>
              </p:cNvSpPr>
              <p:nvPr/>
            </p:nvSpPr>
            <p:spPr bwMode="auto">
              <a:xfrm flipH="1">
                <a:off x="4704" y="3024"/>
                <a:ext cx="96"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Line 39"/>
              <p:cNvSpPr>
                <a:spLocks noChangeShapeType="1"/>
              </p:cNvSpPr>
              <p:nvPr/>
            </p:nvSpPr>
            <p:spPr bwMode="auto">
              <a:xfrm flipH="1">
                <a:off x="4416" y="3216"/>
                <a:ext cx="96"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Line 40"/>
              <p:cNvSpPr>
                <a:spLocks noChangeShapeType="1"/>
              </p:cNvSpPr>
              <p:nvPr/>
            </p:nvSpPr>
            <p:spPr bwMode="auto">
              <a:xfrm flipH="1">
                <a:off x="4560" y="3120"/>
                <a:ext cx="96"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1" name="Line 41"/>
              <p:cNvSpPr>
                <a:spLocks noChangeShapeType="1"/>
              </p:cNvSpPr>
              <p:nvPr/>
            </p:nvSpPr>
            <p:spPr bwMode="auto">
              <a:xfrm flipH="1">
                <a:off x="4128" y="3408"/>
                <a:ext cx="96"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Line 42"/>
              <p:cNvSpPr>
                <a:spLocks noChangeShapeType="1"/>
              </p:cNvSpPr>
              <p:nvPr/>
            </p:nvSpPr>
            <p:spPr bwMode="auto">
              <a:xfrm flipH="1">
                <a:off x="4272" y="3312"/>
                <a:ext cx="96"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4" name="Line 43"/>
              <p:cNvSpPr>
                <a:spLocks noChangeShapeType="1"/>
              </p:cNvSpPr>
              <p:nvPr/>
            </p:nvSpPr>
            <p:spPr bwMode="auto">
              <a:xfrm flipH="1">
                <a:off x="3792" y="3648"/>
                <a:ext cx="96"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5" name="Line 44"/>
              <p:cNvSpPr>
                <a:spLocks noChangeShapeType="1"/>
              </p:cNvSpPr>
              <p:nvPr/>
            </p:nvSpPr>
            <p:spPr bwMode="auto">
              <a:xfrm flipH="1">
                <a:off x="3936" y="3552"/>
                <a:ext cx="96"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graphicFrame>
        <p:nvGraphicFramePr>
          <p:cNvPr id="56" name="Object 2"/>
          <p:cNvGraphicFramePr>
            <a:graphicFrameLocks noChangeAspect="1"/>
          </p:cNvGraphicFramePr>
          <p:nvPr>
            <p:extLst>
              <p:ext uri="{D42A27DB-BD31-4B8C-83A1-F6EECF244321}">
                <p14:modId xmlns:p14="http://schemas.microsoft.com/office/powerpoint/2010/main" val="2756357077"/>
              </p:ext>
            </p:extLst>
          </p:nvPr>
        </p:nvGraphicFramePr>
        <p:xfrm>
          <a:off x="1254229" y="6208613"/>
          <a:ext cx="1290637" cy="895350"/>
        </p:xfrm>
        <a:graphic>
          <a:graphicData uri="http://schemas.openxmlformats.org/presentationml/2006/ole">
            <mc:AlternateContent xmlns:mc="http://schemas.openxmlformats.org/markup-compatibility/2006">
              <mc:Choice xmlns:v="urn:schemas-microsoft-com:vml" Requires="v">
                <p:oleObj spid="_x0000_s35783" name="Equation" r:id="rId10" imgW="545760" imgH="393480" progId="Equation.DSMT4">
                  <p:embed/>
                </p:oleObj>
              </mc:Choice>
              <mc:Fallback>
                <p:oleObj name="Equation" r:id="rId10" imgW="545760" imgH="393480" progId="Equation.DSMT4">
                  <p:embed/>
                  <p:pic>
                    <p:nvPicPr>
                      <p:cNvPr id="71682" name="Object 2"/>
                      <p:cNvPicPr>
                        <a:picLocks noChangeAspect="1" noChangeArrowheads="1"/>
                      </p:cNvPicPr>
                      <p:nvPr/>
                    </p:nvPicPr>
                    <p:blipFill>
                      <a:blip r:embed="rId11"/>
                      <a:srcRect/>
                      <a:stretch>
                        <a:fillRect/>
                      </a:stretch>
                    </p:blipFill>
                    <p:spPr bwMode="auto">
                      <a:xfrm>
                        <a:off x="1254229" y="6208613"/>
                        <a:ext cx="1290637"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Text Box 34"/>
          <p:cNvSpPr txBox="1">
            <a:spLocks noChangeArrowheads="1"/>
          </p:cNvSpPr>
          <p:nvPr/>
        </p:nvSpPr>
        <p:spPr bwMode="auto">
          <a:xfrm>
            <a:off x="2100332" y="6410352"/>
            <a:ext cx="5761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fontAlgn="t">
              <a:buNone/>
            </a:pPr>
            <a:r>
              <a:rPr kumimoji="0" lang="en-US" altLang="zh-CN" sz="2400" dirty="0">
                <a:ea typeface="微软雅黑" panose="020B0503020204020204" pitchFamily="34" charset="-122"/>
                <a:sym typeface="Times New Roman" panose="02020603050405020304" pitchFamily="18" charset="0"/>
              </a:rPr>
              <a:t>h——</a:t>
            </a:r>
            <a:r>
              <a:rPr kumimoji="0" lang="zh-CN" altLang="en-US" sz="2400" i="0" dirty="0">
                <a:ea typeface="微软雅黑" panose="020B0503020204020204" pitchFamily="34" charset="-122"/>
                <a:sym typeface="Times New Roman" panose="02020603050405020304" pitchFamily="18" charset="0"/>
              </a:rPr>
              <a:t>平键</a:t>
            </a:r>
            <a:r>
              <a:rPr kumimoji="0" lang="zh-CN" altLang="en-US" sz="2400" i="0" dirty="0" smtClean="0">
                <a:ea typeface="微软雅黑" panose="020B0503020204020204" pitchFamily="34" charset="-122"/>
                <a:sym typeface="Times New Roman" panose="02020603050405020304" pitchFamily="18" charset="0"/>
              </a:rPr>
              <a:t>高度，</a:t>
            </a:r>
            <a:r>
              <a:rPr kumimoji="0" lang="en-US" altLang="zh-CN" sz="2400" dirty="0" smtClean="0">
                <a:ea typeface="微软雅黑" panose="020B0503020204020204" pitchFamily="34" charset="-122"/>
                <a:sym typeface="Times New Roman" panose="02020603050405020304" pitchFamily="18" charset="0"/>
              </a:rPr>
              <a:t>l</a:t>
            </a:r>
            <a:r>
              <a:rPr kumimoji="0" lang="en-US" altLang="zh-CN" sz="2400" dirty="0">
                <a:ea typeface="微软雅黑" panose="020B0503020204020204" pitchFamily="34" charset="-122"/>
                <a:sym typeface="Times New Roman" panose="02020603050405020304" pitchFamily="18" charset="0"/>
              </a:rPr>
              <a:t>——</a:t>
            </a:r>
            <a:r>
              <a:rPr kumimoji="0" lang="zh-CN" altLang="en-US" sz="2400" dirty="0">
                <a:ea typeface="微软雅黑" panose="020B0503020204020204" pitchFamily="34" charset="-122"/>
                <a:sym typeface="Times New Roman" panose="02020603050405020304" pitchFamily="18" charset="0"/>
              </a:rPr>
              <a:t>平键</a:t>
            </a:r>
            <a:r>
              <a:rPr kumimoji="0" lang="zh-CN" altLang="en-US" sz="2400" dirty="0" smtClean="0">
                <a:ea typeface="微软雅黑" panose="020B0503020204020204" pitchFamily="34" charset="-122"/>
                <a:sym typeface="Times New Roman" panose="02020603050405020304" pitchFamily="18" charset="0"/>
              </a:rPr>
              <a:t>长度</a:t>
            </a:r>
            <a:endParaRPr kumimoji="0" lang="zh-CN" altLang="en-US" sz="2400" dirty="0">
              <a:ea typeface="微软雅黑" panose="020B0503020204020204" pitchFamily="34" charset="-122"/>
              <a:sym typeface="Times New Roman" panose="02020603050405020304" pitchFamily="18" charset="0"/>
            </a:endParaRPr>
          </a:p>
        </p:txBody>
      </p:sp>
      <p:pic>
        <p:nvPicPr>
          <p:cNvPr id="5" name="图片 4"/>
          <p:cNvPicPr>
            <a:picLocks noChangeAspect="1"/>
          </p:cNvPicPr>
          <p:nvPr/>
        </p:nvPicPr>
        <p:blipFill>
          <a:blip r:embed="rId12"/>
          <a:stretch>
            <a:fillRect/>
          </a:stretch>
        </p:blipFill>
        <p:spPr>
          <a:xfrm>
            <a:off x="7967439" y="3561458"/>
            <a:ext cx="4821637" cy="2520280"/>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1076747877"/>
              </p:ext>
            </p:extLst>
          </p:nvPr>
        </p:nvGraphicFramePr>
        <p:xfrm>
          <a:off x="9813751" y="6208613"/>
          <a:ext cx="1286801" cy="514720"/>
        </p:xfrm>
        <a:graphic>
          <a:graphicData uri="http://schemas.openxmlformats.org/presentationml/2006/ole">
            <mc:AlternateContent xmlns:mc="http://schemas.openxmlformats.org/markup-compatibility/2006">
              <mc:Choice xmlns:v="urn:schemas-microsoft-com:vml" Requires="v">
                <p:oleObj spid="_x0000_s35784" name="Equation" r:id="rId13" imgW="571320" imgH="228600" progId="Equation.DSMT4">
                  <p:embed/>
                </p:oleObj>
              </mc:Choice>
              <mc:Fallback>
                <p:oleObj name="Equation" r:id="rId13" imgW="571320" imgH="228600" progId="Equation.DSMT4">
                  <p:embed/>
                  <p:pic>
                    <p:nvPicPr>
                      <p:cNvPr id="0" name=""/>
                      <p:cNvPicPr/>
                      <p:nvPr/>
                    </p:nvPicPr>
                    <p:blipFill>
                      <a:blip r:embed="rId14"/>
                      <a:stretch>
                        <a:fillRect/>
                      </a:stretch>
                    </p:blipFill>
                    <p:spPr>
                      <a:xfrm>
                        <a:off x="9813751" y="6208613"/>
                        <a:ext cx="1286801" cy="51472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矩形 8"/>
              <p:cNvSpPr/>
              <p:nvPr/>
            </p:nvSpPr>
            <p:spPr>
              <a:xfrm>
                <a:off x="7802844" y="6693027"/>
                <a:ext cx="4935768" cy="369332"/>
              </a:xfrm>
              <a:prstGeom prst="rect">
                <a:avLst/>
              </a:prstGeom>
            </p:spPr>
            <p:txBody>
              <a:bodyPr wrap="square">
                <a:spAutoFit/>
              </a:bodyPr>
              <a:lstStyle/>
              <a:p>
                <a:pPr algn="ctr" fontAlgn="t"/>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铆钉或销钉直径</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r>
                      <a:rPr lang="zh-CN" altLang="en-US" i="1" smtClean="0">
                        <a:latin typeface="Cambria Math" panose="02040503050406030204" pitchFamily="18" charset="0"/>
                        <a:ea typeface="微软雅黑" panose="020B0503020204020204" pitchFamily="34" charset="-122"/>
                        <a:sym typeface="Times New Roman" panose="02020603050405020304" pitchFamily="18" charset="0"/>
                      </a:rPr>
                      <m:t>𝛿</m:t>
                    </m:r>
                  </m:oMath>
                </a14:m>
                <a:r>
                  <a:rPr lang="en-US" altLang="zh-CN" dirty="0" smtClean="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接触柱面的</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长度</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7802844" y="6693027"/>
                <a:ext cx="4935768" cy="369332"/>
              </a:xfrm>
              <a:prstGeom prst="rect">
                <a:avLst/>
              </a:prstGeom>
              <a:blipFill>
                <a:blip r:embed="rId15"/>
                <a:stretch>
                  <a:fillRect t="-8197" b="-26230"/>
                </a:stretch>
              </a:blipFill>
            </p:spPr>
            <p:txBody>
              <a:bodyPr/>
              <a:lstStyle/>
              <a:p>
                <a:r>
                  <a:rPr lang="zh-CN" altLang="en-US">
                    <a:noFill/>
                  </a:rPr>
                  <a:t> </a:t>
                </a:r>
              </a:p>
            </p:txBody>
          </p:sp>
        </mc:Fallback>
      </mc:AlternateContent>
      <p:sp>
        <p:nvSpPr>
          <p:cNvPr id="73" name="Text Box 14"/>
          <p:cNvSpPr txBox="1">
            <a:spLocks noChangeArrowheads="1"/>
          </p:cNvSpPr>
          <p:nvPr/>
        </p:nvSpPr>
        <p:spPr bwMode="auto">
          <a:xfrm>
            <a:off x="7732489" y="2137083"/>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i="0" dirty="0">
                <a:solidFill>
                  <a:srgbClr val="4BC1DD"/>
                </a:solidFill>
                <a:ea typeface="微软雅黑" panose="020B0503020204020204" pitchFamily="34" charset="-122"/>
                <a:sym typeface="Times New Roman" panose="02020603050405020304" pitchFamily="18" charset="0"/>
              </a:rPr>
              <a:t>脆性材料：</a:t>
            </a:r>
          </a:p>
        </p:txBody>
      </p:sp>
      <p:sp>
        <p:nvSpPr>
          <p:cNvPr id="74" name="Text Box 15"/>
          <p:cNvSpPr txBox="1">
            <a:spLocks noChangeArrowheads="1"/>
          </p:cNvSpPr>
          <p:nvPr/>
        </p:nvSpPr>
        <p:spPr bwMode="auto">
          <a:xfrm>
            <a:off x="7732489" y="1359459"/>
            <a:ext cx="2376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i="0" dirty="0">
                <a:solidFill>
                  <a:srgbClr val="4BC1DD"/>
                </a:solidFill>
                <a:ea typeface="微软雅黑" panose="020B0503020204020204" pitchFamily="34" charset="-122"/>
                <a:sym typeface="Times New Roman" panose="02020603050405020304" pitchFamily="18" charset="0"/>
              </a:rPr>
              <a:t>塑性材</a:t>
            </a:r>
            <a:r>
              <a:rPr lang="zh-CN" altLang="en-US" sz="2800" i="0" dirty="0">
                <a:solidFill>
                  <a:srgbClr val="4BC1DD"/>
                </a:solidFill>
                <a:ea typeface="微软雅黑" panose="020B0503020204020204" pitchFamily="34" charset="-122"/>
                <a:sym typeface="Times New Roman" panose="02020603050405020304" pitchFamily="18" charset="0"/>
              </a:rPr>
              <a:t>料：</a:t>
            </a:r>
          </a:p>
        </p:txBody>
      </p:sp>
      <p:graphicFrame>
        <p:nvGraphicFramePr>
          <p:cNvPr id="75" name="Object 1032"/>
          <p:cNvGraphicFramePr>
            <a:graphicFrameLocks/>
          </p:cNvGraphicFramePr>
          <p:nvPr>
            <p:extLst>
              <p:ext uri="{D42A27DB-BD31-4B8C-83A1-F6EECF244321}">
                <p14:modId xmlns:p14="http://schemas.microsoft.com/office/powerpoint/2010/main" val="20258642"/>
              </p:ext>
            </p:extLst>
          </p:nvPr>
        </p:nvGraphicFramePr>
        <p:xfrm>
          <a:off x="9671893" y="1370983"/>
          <a:ext cx="2419533" cy="496064"/>
        </p:xfrm>
        <a:graphic>
          <a:graphicData uri="http://schemas.openxmlformats.org/presentationml/2006/ole">
            <mc:AlternateContent xmlns:mc="http://schemas.openxmlformats.org/markup-compatibility/2006">
              <mc:Choice xmlns:v="urn:schemas-microsoft-com:vml" Requires="v">
                <p:oleObj spid="_x0000_s35785" name="Equation" r:id="rId16" imgW="1320480" imgH="253800" progId="Equation.DSMT4">
                  <p:embed/>
                </p:oleObj>
              </mc:Choice>
              <mc:Fallback>
                <p:oleObj name="Equation" r:id="rId16" imgW="1320480" imgH="253800" progId="Equation.DSMT4">
                  <p:embed/>
                  <p:pic>
                    <p:nvPicPr>
                      <p:cNvPr id="62472" name="Object 1032"/>
                      <p:cNvPicPr>
                        <a:picLocks noChangeAspect="1" noChangeArrowheads="1"/>
                      </p:cNvPicPr>
                      <p:nvPr/>
                    </p:nvPicPr>
                    <p:blipFill>
                      <a:blip r:embed="rId17"/>
                      <a:srcRect/>
                      <a:stretch>
                        <a:fillRect/>
                      </a:stretch>
                    </p:blipFill>
                    <p:spPr bwMode="auto">
                      <a:xfrm>
                        <a:off x="9671893" y="1370983"/>
                        <a:ext cx="2419533" cy="496064"/>
                      </a:xfrm>
                      <a:prstGeom prst="rect">
                        <a:avLst/>
                      </a:prstGeom>
                      <a:noFill/>
                      <a:ln>
                        <a:noFill/>
                      </a:ln>
                      <a:effectLst/>
                    </p:spPr>
                  </p:pic>
                </p:oleObj>
              </mc:Fallback>
            </mc:AlternateContent>
          </a:graphicData>
        </a:graphic>
      </p:graphicFrame>
      <p:graphicFrame>
        <p:nvGraphicFramePr>
          <p:cNvPr id="76" name="Object 1033"/>
          <p:cNvGraphicFramePr>
            <a:graphicFrameLocks/>
          </p:cNvGraphicFramePr>
          <p:nvPr>
            <p:extLst>
              <p:ext uri="{D42A27DB-BD31-4B8C-83A1-F6EECF244321}">
                <p14:modId xmlns:p14="http://schemas.microsoft.com/office/powerpoint/2010/main" val="3165436453"/>
              </p:ext>
            </p:extLst>
          </p:nvPr>
        </p:nvGraphicFramePr>
        <p:xfrm>
          <a:off x="9671893" y="2148607"/>
          <a:ext cx="2419533" cy="496064"/>
        </p:xfrm>
        <a:graphic>
          <a:graphicData uri="http://schemas.openxmlformats.org/presentationml/2006/ole">
            <mc:AlternateContent xmlns:mc="http://schemas.openxmlformats.org/markup-compatibility/2006">
              <mc:Choice xmlns:v="urn:schemas-microsoft-com:vml" Requires="v">
                <p:oleObj spid="_x0000_s35786" name="Equation" r:id="rId18" imgW="1320480" imgH="253800" progId="Equation.DSMT4">
                  <p:embed/>
                </p:oleObj>
              </mc:Choice>
              <mc:Fallback>
                <p:oleObj name="Equation" r:id="rId18" imgW="1320480" imgH="253800" progId="Equation.DSMT4">
                  <p:embed/>
                  <p:pic>
                    <p:nvPicPr>
                      <p:cNvPr id="62473" name="Object 1033"/>
                      <p:cNvPicPr>
                        <a:picLocks noChangeAspect="1" noChangeArrowheads="1"/>
                      </p:cNvPicPr>
                      <p:nvPr/>
                    </p:nvPicPr>
                    <p:blipFill>
                      <a:blip r:embed="rId19"/>
                      <a:srcRect/>
                      <a:stretch>
                        <a:fillRect/>
                      </a:stretch>
                    </p:blipFill>
                    <p:spPr bwMode="auto">
                      <a:xfrm>
                        <a:off x="9671893" y="2148607"/>
                        <a:ext cx="2419533" cy="496064"/>
                      </a:xfrm>
                      <a:prstGeom prst="rect">
                        <a:avLst/>
                      </a:prstGeom>
                      <a:noFill/>
                      <a:ln>
                        <a:noFill/>
                      </a:ln>
                      <a:effectLst/>
                    </p:spPr>
                  </p:pic>
                </p:oleObj>
              </mc:Fallback>
            </mc:AlternateContent>
          </a:graphicData>
        </a:graphic>
      </p:graphicFrame>
      <p:pic>
        <p:nvPicPr>
          <p:cNvPr id="60" name="音频 5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179263720"/>
      </p:ext>
    </p:extLst>
  </p:cSld>
  <p:clrMapOvr>
    <a:masterClrMapping/>
  </p:clrMapOvr>
  <mc:AlternateContent xmlns:mc="http://schemas.openxmlformats.org/markup-compatibility/2006" xmlns:p14="http://schemas.microsoft.com/office/powerpoint/2010/main">
    <mc:Choice Requires="p14">
      <p:transition p14:dur="0" advTm="18697"/>
    </mc:Choice>
    <mc:Fallback xmlns="">
      <p:transition advTm="18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7" name="图片 6"/>
          <p:cNvPicPr>
            <a:picLocks noChangeAspect="1"/>
          </p:cNvPicPr>
          <p:nvPr/>
        </p:nvPicPr>
        <p:blipFill>
          <a:blip r:embed="rId7"/>
          <a:stretch>
            <a:fillRect/>
          </a:stretch>
        </p:blipFill>
        <p:spPr>
          <a:xfrm>
            <a:off x="322811" y="1168053"/>
            <a:ext cx="4821637" cy="2520280"/>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5286956" y="1066618"/>
                <a:ext cx="7315828" cy="1569660"/>
              </a:xfrm>
              <a:prstGeom prst="rect">
                <a:avLst/>
              </a:prstGeom>
              <a:noFill/>
            </p:spPr>
            <p:txBody>
              <a:bodyPr wrap="square" rtlCol="0">
                <a:spAutoFit/>
              </a:bodyPr>
              <a:lstStyle/>
              <a:p>
                <a:r>
                  <a:rPr lang="zh-CN" altLang="en-US" sz="2400" b="1" dirty="0" smtClean="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例：</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两</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板采用搭接的方式连接，两侧受拉，如左图所示。已知，螺丝和孔的直径尺寸均为</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5mm</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，板厚</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2.5mm</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，拉力</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F=800N</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，许用切应力</a:t>
                </a:r>
                <a14:m>
                  <m:oMath xmlns:m="http://schemas.openxmlformats.org/officeDocument/2006/math">
                    <m:d>
                      <m:dPr>
                        <m:begChr m:val="["/>
                        <m:endChr m:val="]"/>
                        <m:ctrlPr>
                          <a:rPr lang="en-US" altLang="zh-CN" sz="2400" i="1" smtClean="0">
                            <a:latin typeface="Cambria Math" panose="02040503050406030204" pitchFamily="18" charset="0"/>
                            <a:sym typeface="Times New Roman" panose="02020603050405020304" pitchFamily="18" charset="0"/>
                          </a:rPr>
                        </m:ctrlPr>
                      </m:dPr>
                      <m:e>
                        <m:r>
                          <a:rPr lang="zh-CN" altLang="en-US" sz="2400" i="1" smtClean="0">
                            <a:latin typeface="Cambria Math" panose="02040503050406030204" pitchFamily="18" charset="0"/>
                            <a:sym typeface="Times New Roman" panose="02020603050405020304" pitchFamily="18" charset="0"/>
                          </a:rPr>
                          <m:t>𝜏</m:t>
                        </m:r>
                      </m:e>
                    </m:d>
                    <m:r>
                      <a:rPr lang="en-US" altLang="zh-CN" sz="2400" b="0" i="1" smtClean="0">
                        <a:latin typeface="Cambria Math" panose="02040503050406030204" pitchFamily="18" charset="0"/>
                        <a:sym typeface="Times New Roman" panose="02020603050405020304" pitchFamily="18" charset="0"/>
                      </a:rPr>
                      <m:t>=100</m:t>
                    </m:r>
                    <m:r>
                      <a:rPr lang="en-US" altLang="zh-CN" sz="2400" b="0" i="1" smtClean="0">
                        <a:latin typeface="Cambria Math" panose="02040503050406030204" pitchFamily="18" charset="0"/>
                        <a:sym typeface="Times New Roman" panose="02020603050405020304" pitchFamily="18" charset="0"/>
                      </a:rPr>
                      <m:t>𝑀𝑃𝑎</m:t>
                    </m:r>
                  </m:oMath>
                </a14:m>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许用挤压应力</a:t>
                </a:r>
                <a14:m>
                  <m:oMath xmlns:m="http://schemas.openxmlformats.org/officeDocument/2006/math">
                    <m:d>
                      <m:dPr>
                        <m:begChr m:val="["/>
                        <m:endChr m:val="]"/>
                        <m:ctrlPr>
                          <a:rPr lang="en-US" altLang="zh-CN" sz="2400" i="1" smtClean="0">
                            <a:latin typeface="Cambria Math" panose="02040503050406030204" pitchFamily="18" charset="0"/>
                            <a:sym typeface="Times New Roman" panose="02020603050405020304" pitchFamily="18" charset="0"/>
                          </a:rPr>
                        </m:ctrlPr>
                      </m:dPr>
                      <m:e>
                        <m:sSub>
                          <m:sSubPr>
                            <m:ctrlPr>
                              <a:rPr lang="en-US" altLang="zh-CN" sz="2400" i="1" smtClean="0">
                                <a:latin typeface="Cambria Math" panose="02040503050406030204" pitchFamily="18" charset="0"/>
                                <a:sym typeface="Times New Roman" panose="02020603050405020304" pitchFamily="18" charset="0"/>
                              </a:rPr>
                            </m:ctrlPr>
                          </m:sSubPr>
                          <m:e>
                            <m:r>
                              <a:rPr lang="zh-CN" altLang="en-US" sz="2400" i="1" smtClean="0">
                                <a:latin typeface="Cambria Math" panose="02040503050406030204" pitchFamily="18" charset="0"/>
                                <a:sym typeface="Times New Roman" panose="02020603050405020304" pitchFamily="18" charset="0"/>
                              </a:rPr>
                              <m:t>𝜎</m:t>
                            </m:r>
                          </m:e>
                          <m:sub>
                            <m:r>
                              <a:rPr lang="en-US" altLang="zh-CN" sz="2400" b="0" i="1" smtClean="0">
                                <a:latin typeface="Cambria Math" panose="02040503050406030204" pitchFamily="18" charset="0"/>
                                <a:sym typeface="Times New Roman" panose="02020603050405020304" pitchFamily="18" charset="0"/>
                              </a:rPr>
                              <m:t>𝑏𝑠</m:t>
                            </m:r>
                          </m:sub>
                        </m:sSub>
                      </m:e>
                    </m:d>
                    <m:r>
                      <a:rPr lang="en-US" altLang="zh-CN" sz="2400" b="0" i="1" smtClean="0">
                        <a:latin typeface="Cambria Math" panose="02040503050406030204" pitchFamily="18" charset="0"/>
                        <a:sym typeface="Times New Roman" panose="02020603050405020304" pitchFamily="18" charset="0"/>
                      </a:rPr>
                      <m:t>=150</m:t>
                    </m:r>
                    <m:r>
                      <a:rPr lang="en-US" altLang="zh-CN" sz="2400" b="0" i="1" smtClean="0">
                        <a:latin typeface="Cambria Math" panose="02040503050406030204" pitchFamily="18" charset="0"/>
                        <a:sym typeface="Times New Roman" panose="02020603050405020304" pitchFamily="18" charset="0"/>
                      </a:rPr>
                      <m:t>𝑀𝑃𝑎</m:t>
                    </m:r>
                    <m:r>
                      <a:rPr lang="zh-CN" altLang="en-US" sz="2400" i="1">
                        <a:latin typeface="Cambria Math" panose="02040503050406030204" pitchFamily="18" charset="0"/>
                        <a:sym typeface="Times New Roman" panose="02020603050405020304" pitchFamily="18" charset="0"/>
                      </a:rPr>
                      <m:t>，</m:t>
                    </m:r>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校核螺丝的强度</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286956" y="1066618"/>
                <a:ext cx="7315828" cy="1569660"/>
              </a:xfrm>
              <a:prstGeom prst="rect">
                <a:avLst/>
              </a:prstGeom>
              <a:blipFill>
                <a:blip r:embed="rId8"/>
                <a:stretch>
                  <a:fillRect l="-1250" t="-3113" b="-8171"/>
                </a:stretch>
              </a:blipFill>
            </p:spPr>
            <p:txBody>
              <a:bodyPr/>
              <a:lstStyle/>
              <a:p>
                <a:r>
                  <a:rPr lang="zh-CN" altLang="en-US">
                    <a:noFill/>
                  </a:rPr>
                  <a:t> </a:t>
                </a:r>
              </a:p>
            </p:txBody>
          </p:sp>
        </mc:Fallback>
      </mc:AlternateContent>
      <p:pic>
        <p:nvPicPr>
          <p:cNvPr id="9" name="Picture 1043"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812" y="4336406"/>
            <a:ext cx="4821637" cy="197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277722" y="2895617"/>
            <a:ext cx="2808312" cy="3416320"/>
          </a:xfrm>
          <a:prstGeom prst="rect">
            <a:avLst/>
          </a:prstGeom>
          <a:noFill/>
        </p:spPr>
        <p:txBody>
          <a:bodyPr wrap="square" rtlCol="0">
            <a:spAutoFit/>
          </a:bodyPr>
          <a:lstStyle/>
          <a:p>
            <a:r>
              <a:rPr lang="zh-CN" altLang="en-US" sz="2400" dirty="0" smtClean="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解：</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螺丝的剪力</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承剪面面积</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剪切强度校核</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承挤压面</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面积</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挤压强度校核</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443002877"/>
              </p:ext>
            </p:extLst>
          </p:nvPr>
        </p:nvGraphicFramePr>
        <p:xfrm>
          <a:off x="7819931" y="2896312"/>
          <a:ext cx="2047875" cy="477837"/>
        </p:xfrm>
        <a:graphic>
          <a:graphicData uri="http://schemas.openxmlformats.org/presentationml/2006/ole">
            <mc:AlternateContent xmlns:mc="http://schemas.openxmlformats.org/markup-compatibility/2006">
              <mc:Choice xmlns:v="urn:schemas-microsoft-com:vml" Requires="v">
                <p:oleObj spid="_x0000_s36766" name="Equation" r:id="rId10" imgW="977760" imgH="228600" progId="Equation.DSMT4">
                  <p:embed/>
                </p:oleObj>
              </mc:Choice>
              <mc:Fallback>
                <p:oleObj name="Equation" r:id="rId10" imgW="977760" imgH="228600" progId="Equation.DSMT4">
                  <p:embed/>
                  <p:pic>
                    <p:nvPicPr>
                      <p:cNvPr id="0" name=""/>
                      <p:cNvPicPr/>
                      <p:nvPr/>
                    </p:nvPicPr>
                    <p:blipFill>
                      <a:blip r:embed="rId11"/>
                      <a:stretch>
                        <a:fillRect/>
                      </a:stretch>
                    </p:blipFill>
                    <p:spPr>
                      <a:xfrm>
                        <a:off x="7819931" y="2896312"/>
                        <a:ext cx="2047875" cy="4778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112401147"/>
              </p:ext>
            </p:extLst>
          </p:nvPr>
        </p:nvGraphicFramePr>
        <p:xfrm>
          <a:off x="7819931" y="3475529"/>
          <a:ext cx="4250795" cy="720080"/>
        </p:xfrm>
        <a:graphic>
          <a:graphicData uri="http://schemas.openxmlformats.org/presentationml/2006/ole">
            <mc:AlternateContent xmlns:mc="http://schemas.openxmlformats.org/markup-compatibility/2006">
              <mc:Choice xmlns:v="urn:schemas-microsoft-com:vml" Requires="v">
                <p:oleObj spid="_x0000_s36767" name="Equation" r:id="rId12" imgW="2323800" imgH="393480" progId="Equation.DSMT4">
                  <p:embed/>
                </p:oleObj>
              </mc:Choice>
              <mc:Fallback>
                <p:oleObj name="Equation" r:id="rId12" imgW="2323800" imgH="393480" progId="Equation.DSMT4">
                  <p:embed/>
                  <p:pic>
                    <p:nvPicPr>
                      <p:cNvPr id="0" name=""/>
                      <p:cNvPicPr/>
                      <p:nvPr/>
                    </p:nvPicPr>
                    <p:blipFill>
                      <a:blip r:embed="rId13"/>
                      <a:stretch>
                        <a:fillRect/>
                      </a:stretch>
                    </p:blipFill>
                    <p:spPr>
                      <a:xfrm>
                        <a:off x="7819931" y="3475529"/>
                        <a:ext cx="4250795" cy="72008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80050825"/>
              </p:ext>
            </p:extLst>
          </p:nvPr>
        </p:nvGraphicFramePr>
        <p:xfrm>
          <a:off x="7819931" y="4296989"/>
          <a:ext cx="4679950" cy="739775"/>
        </p:xfrm>
        <a:graphic>
          <a:graphicData uri="http://schemas.openxmlformats.org/presentationml/2006/ole">
            <mc:AlternateContent xmlns:mc="http://schemas.openxmlformats.org/markup-compatibility/2006">
              <mc:Choice xmlns:v="urn:schemas-microsoft-com:vml" Requires="v">
                <p:oleObj spid="_x0000_s36768" name="Equation" r:id="rId14" imgW="2489040" imgH="393480" progId="Equation.DSMT4">
                  <p:embed/>
                </p:oleObj>
              </mc:Choice>
              <mc:Fallback>
                <p:oleObj name="Equation" r:id="rId14" imgW="2489040" imgH="393480" progId="Equation.DSMT4">
                  <p:embed/>
                  <p:pic>
                    <p:nvPicPr>
                      <p:cNvPr id="0" name=""/>
                      <p:cNvPicPr/>
                      <p:nvPr/>
                    </p:nvPicPr>
                    <p:blipFill>
                      <a:blip r:embed="rId15"/>
                      <a:stretch>
                        <a:fillRect/>
                      </a:stretch>
                    </p:blipFill>
                    <p:spPr>
                      <a:xfrm>
                        <a:off x="7819931" y="4296989"/>
                        <a:ext cx="4679950" cy="73977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43968122"/>
              </p:ext>
            </p:extLst>
          </p:nvPr>
        </p:nvGraphicFramePr>
        <p:xfrm>
          <a:off x="7819931" y="5138144"/>
          <a:ext cx="4887681" cy="466663"/>
        </p:xfrm>
        <a:graphic>
          <a:graphicData uri="http://schemas.openxmlformats.org/presentationml/2006/ole">
            <mc:AlternateContent xmlns:mc="http://schemas.openxmlformats.org/markup-compatibility/2006">
              <mc:Choice xmlns:v="urn:schemas-microsoft-com:vml" Requires="v">
                <p:oleObj spid="_x0000_s36769" name="Equation" r:id="rId16" imgW="2527200" imgH="241200" progId="Equation.DSMT4">
                  <p:embed/>
                </p:oleObj>
              </mc:Choice>
              <mc:Fallback>
                <p:oleObj name="Equation" r:id="rId16" imgW="2527200" imgH="241200" progId="Equation.DSMT4">
                  <p:embed/>
                  <p:pic>
                    <p:nvPicPr>
                      <p:cNvPr id="0" name=""/>
                      <p:cNvPicPr/>
                      <p:nvPr/>
                    </p:nvPicPr>
                    <p:blipFill>
                      <a:blip r:embed="rId17"/>
                      <a:stretch>
                        <a:fillRect/>
                      </a:stretch>
                    </p:blipFill>
                    <p:spPr>
                      <a:xfrm>
                        <a:off x="7819931" y="5138144"/>
                        <a:ext cx="4887681" cy="466663"/>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40329113"/>
              </p:ext>
            </p:extLst>
          </p:nvPr>
        </p:nvGraphicFramePr>
        <p:xfrm>
          <a:off x="7819931" y="5706187"/>
          <a:ext cx="4967287" cy="811212"/>
        </p:xfrm>
        <a:graphic>
          <a:graphicData uri="http://schemas.openxmlformats.org/presentationml/2006/ole">
            <mc:AlternateContent xmlns:mc="http://schemas.openxmlformats.org/markup-compatibility/2006">
              <mc:Choice xmlns:v="urn:schemas-microsoft-com:vml" Requires="v">
                <p:oleObj spid="_x0000_s36770" name="Equation" r:id="rId18" imgW="2641320" imgH="431640" progId="Equation.DSMT4">
                  <p:embed/>
                </p:oleObj>
              </mc:Choice>
              <mc:Fallback>
                <p:oleObj name="Equation" r:id="rId18" imgW="2641320" imgH="431640" progId="Equation.DSMT4">
                  <p:embed/>
                  <p:pic>
                    <p:nvPicPr>
                      <p:cNvPr id="6" name="对象 5"/>
                      <p:cNvPicPr/>
                      <p:nvPr/>
                    </p:nvPicPr>
                    <p:blipFill>
                      <a:blip r:embed="rId19"/>
                      <a:stretch>
                        <a:fillRect/>
                      </a:stretch>
                    </p:blipFill>
                    <p:spPr>
                      <a:xfrm>
                        <a:off x="7819931" y="5706187"/>
                        <a:ext cx="4967287" cy="811212"/>
                      </a:xfrm>
                      <a:prstGeom prst="rect">
                        <a:avLst/>
                      </a:prstGeom>
                    </p:spPr>
                  </p:pic>
                </p:oleObj>
              </mc:Fallback>
            </mc:AlternateContent>
          </a:graphicData>
        </a:graphic>
      </p:graphicFrame>
      <p:pic>
        <p:nvPicPr>
          <p:cNvPr id="16" name="音频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734530230"/>
      </p:ext>
    </p:extLst>
  </p:cSld>
  <p:clrMapOvr>
    <a:masterClrMapping/>
  </p:clrMapOvr>
  <mc:AlternateContent xmlns:mc="http://schemas.openxmlformats.org/markup-compatibility/2006" xmlns:p14="http://schemas.microsoft.com/office/powerpoint/2010/main">
    <mc:Choice Requires="p14">
      <p:transition p14:dur="0" advTm="25631"/>
    </mc:Choice>
    <mc:Fallback xmlns="">
      <p:transition advTm="25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68" name="Group 1418"/>
          <p:cNvGrpSpPr>
            <a:grpSpLocks/>
          </p:cNvGrpSpPr>
          <p:nvPr/>
        </p:nvGrpSpPr>
        <p:grpSpPr bwMode="auto">
          <a:xfrm>
            <a:off x="779215" y="1054095"/>
            <a:ext cx="9186863" cy="3194050"/>
            <a:chOff x="0" y="336"/>
            <a:chExt cx="5787" cy="2012"/>
          </a:xfrm>
        </p:grpSpPr>
        <p:sp>
          <p:nvSpPr>
            <p:cNvPr id="69" name="Rectangle 1027"/>
            <p:cNvSpPr>
              <a:spLocks noChangeArrowheads="1"/>
            </p:cNvSpPr>
            <p:nvPr/>
          </p:nvSpPr>
          <p:spPr bwMode="auto">
            <a:xfrm>
              <a:off x="0" y="336"/>
              <a:ext cx="5787" cy="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lang="zh-CN" altLang="en-US" sz="2400" b="1" i="0" dirty="0" smtClean="0">
                  <a:solidFill>
                    <a:srgbClr val="1CADE4"/>
                  </a:solidFill>
                  <a:ea typeface="微软雅黑" panose="020B0503020204020204" pitchFamily="34" charset="-122"/>
                  <a:sym typeface="Times New Roman" panose="02020603050405020304" pitchFamily="18" charset="0"/>
                </a:rPr>
                <a:t>例题</a:t>
              </a:r>
              <a:r>
                <a:rPr lang="en-US" altLang="zh-CN" sz="2400" b="1" i="0" dirty="0" smtClean="0">
                  <a:solidFill>
                    <a:srgbClr val="1CADE4"/>
                  </a:solidFill>
                  <a:ea typeface="微软雅黑" panose="020B0503020204020204" pitchFamily="34" charset="-122"/>
                  <a:sym typeface="Times New Roman" panose="02020603050405020304" pitchFamily="18" charset="0"/>
                </a:rPr>
                <a:t>3-4 </a:t>
              </a:r>
              <a:r>
                <a:rPr lang="zh-CN" altLang="en-US" sz="2400" i="0" dirty="0">
                  <a:ea typeface="微软雅黑" panose="020B0503020204020204" pitchFamily="34" charset="-122"/>
                  <a:sym typeface="Times New Roman" panose="02020603050405020304" pitchFamily="18" charset="0"/>
                </a:rPr>
                <a:t>厚度为        的主钢板用两块厚度为        </a:t>
              </a:r>
              <a:r>
                <a:rPr lang="zh-CN" altLang="en-US" sz="2400" i="0" dirty="0" smtClean="0">
                  <a:ea typeface="微软雅黑" panose="020B0503020204020204" pitchFamily="34" charset="-122"/>
                  <a:sym typeface="Times New Roman" panose="02020603050405020304" pitchFamily="18" charset="0"/>
                </a:rPr>
                <a:t>     的</a:t>
              </a:r>
              <a:r>
                <a:rPr lang="zh-CN" altLang="en-US" sz="2400" i="0" dirty="0">
                  <a:ea typeface="微软雅黑" panose="020B0503020204020204" pitchFamily="34" charset="-122"/>
                  <a:sym typeface="Times New Roman" panose="02020603050405020304" pitchFamily="18" charset="0"/>
                </a:rPr>
                <a:t>同样</a:t>
              </a:r>
            </a:p>
            <a:p>
              <a:pPr eaLnBrk="1" hangingPunct="1">
                <a:lnSpc>
                  <a:spcPct val="140000"/>
                </a:lnSpc>
                <a:spcBef>
                  <a:spcPct val="0"/>
                </a:spcBef>
                <a:buFontTx/>
                <a:buNone/>
              </a:pPr>
              <a:r>
                <a:rPr lang="zh-CN" altLang="en-US" sz="2400" i="0" dirty="0">
                  <a:ea typeface="微软雅黑" panose="020B0503020204020204" pitchFamily="34" charset="-122"/>
                  <a:sym typeface="Times New Roman" panose="02020603050405020304" pitchFamily="18" charset="0"/>
                </a:rPr>
                <a:t>材料的盖板</a:t>
              </a:r>
              <a:r>
                <a:rPr lang="zh-CN" altLang="en-US" sz="2400" i="0" dirty="0">
                  <a:solidFill>
                    <a:srgbClr val="4BC1DD"/>
                  </a:solidFill>
                  <a:ea typeface="微软雅黑" panose="020B0503020204020204" pitchFamily="34" charset="-122"/>
                  <a:sym typeface="Times New Roman" panose="02020603050405020304" pitchFamily="18" charset="0"/>
                </a:rPr>
                <a:t>对接</a:t>
              </a:r>
              <a:r>
                <a:rPr lang="zh-CN" altLang="en-US" sz="2400" i="0" dirty="0">
                  <a:ea typeface="微软雅黑" panose="020B0503020204020204" pitchFamily="34" charset="-122"/>
                  <a:sym typeface="Times New Roman" panose="02020603050405020304" pitchFamily="18" charset="0"/>
                </a:rPr>
                <a:t>如图示。已知铆钉直径为</a:t>
              </a:r>
              <a:r>
                <a:rPr lang="en-US" altLang="zh-CN" sz="2400" i="0" dirty="0">
                  <a:ea typeface="微软雅黑" panose="020B0503020204020204" pitchFamily="34" charset="-122"/>
                  <a:sym typeface="Times New Roman" panose="02020603050405020304" pitchFamily="18" charset="0"/>
                </a:rPr>
                <a:t>d=2cm</a:t>
              </a:r>
              <a:r>
                <a:rPr lang="zh-CN" altLang="en-US" sz="2400" i="0" dirty="0">
                  <a:ea typeface="微软雅黑" panose="020B0503020204020204" pitchFamily="34" charset="-122"/>
                  <a:sym typeface="Times New Roman" panose="02020603050405020304" pitchFamily="18" charset="0"/>
                </a:rPr>
                <a:t>，钢板的许用拉应</a:t>
              </a:r>
            </a:p>
            <a:p>
              <a:pPr eaLnBrk="1" hangingPunct="1">
                <a:lnSpc>
                  <a:spcPct val="140000"/>
                </a:lnSpc>
                <a:spcBef>
                  <a:spcPct val="0"/>
                </a:spcBef>
                <a:buFontTx/>
                <a:buNone/>
              </a:pPr>
              <a:r>
                <a:rPr lang="zh-CN" altLang="en-US" sz="2400" i="0" dirty="0">
                  <a:ea typeface="微软雅黑" panose="020B0503020204020204" pitchFamily="34" charset="-122"/>
                  <a:sym typeface="Times New Roman" panose="02020603050405020304" pitchFamily="18" charset="0"/>
                </a:rPr>
                <a:t>力                         ，钢板和铆钉许用剪应力和许用挤压应力相同，分</a:t>
              </a:r>
            </a:p>
            <a:p>
              <a:pPr eaLnBrk="1" hangingPunct="1">
                <a:lnSpc>
                  <a:spcPct val="140000"/>
                </a:lnSpc>
                <a:spcBef>
                  <a:spcPct val="0"/>
                </a:spcBef>
                <a:buFontTx/>
                <a:buNone/>
              </a:pPr>
              <a:r>
                <a:rPr lang="zh-CN" altLang="en-US" sz="2400" i="0" dirty="0">
                  <a:ea typeface="微软雅黑" panose="020B0503020204020204" pitchFamily="34" charset="-122"/>
                  <a:sym typeface="Times New Roman" panose="02020603050405020304" pitchFamily="18" charset="0"/>
                </a:rPr>
                <a:t>别为                      ，                          。若</a:t>
              </a:r>
              <a:r>
                <a:rPr lang="en-US" altLang="zh-CN" sz="2400" i="0" dirty="0">
                  <a:ea typeface="微软雅黑" panose="020B0503020204020204" pitchFamily="34" charset="-122"/>
                  <a:sym typeface="Times New Roman" panose="02020603050405020304" pitchFamily="18" charset="0"/>
                </a:rPr>
                <a:t>F=250KN</a:t>
              </a:r>
              <a:r>
                <a:rPr lang="zh-CN" altLang="en-US" sz="2400" i="0" dirty="0">
                  <a:ea typeface="微软雅黑" panose="020B0503020204020204" pitchFamily="34" charset="-122"/>
                  <a:sym typeface="Times New Roman" panose="02020603050405020304" pitchFamily="18" charset="0"/>
                </a:rPr>
                <a:t>，试求</a:t>
              </a:r>
            </a:p>
            <a:p>
              <a:pPr eaLnBrk="1" hangingPunct="1">
                <a:lnSpc>
                  <a:spcPct val="140000"/>
                </a:lnSpc>
                <a:spcBef>
                  <a:spcPct val="0"/>
                </a:spcBef>
                <a:buFontTx/>
                <a:buNone/>
              </a:pPr>
              <a:r>
                <a:rPr lang="zh-CN" altLang="en-US" sz="2400" i="0" dirty="0">
                  <a:ea typeface="微软雅黑" panose="020B0503020204020204" pitchFamily="34" charset="-122"/>
                  <a:sym typeface="Times New Roman" panose="02020603050405020304" pitchFamily="18" charset="0"/>
                </a:rPr>
                <a:t>（</a:t>
              </a:r>
              <a:r>
                <a:rPr lang="en-US" altLang="zh-CN" sz="2400" i="0" dirty="0">
                  <a:ea typeface="微软雅黑" panose="020B0503020204020204" pitchFamily="34" charset="-122"/>
                  <a:sym typeface="Times New Roman" panose="02020603050405020304" pitchFamily="18" charset="0"/>
                </a:rPr>
                <a:t>1</a:t>
              </a:r>
              <a:r>
                <a:rPr lang="zh-CN" altLang="en-US" sz="2400" i="0" dirty="0">
                  <a:ea typeface="微软雅黑" panose="020B0503020204020204" pitchFamily="34" charset="-122"/>
                  <a:sym typeface="Times New Roman" panose="02020603050405020304" pitchFamily="18" charset="0"/>
                </a:rPr>
                <a:t>）每边所需的铆钉个数</a:t>
              </a:r>
              <a:r>
                <a:rPr lang="en-US" altLang="zh-CN" sz="2400" i="0" dirty="0">
                  <a:ea typeface="微软雅黑" panose="020B0503020204020204" pitchFamily="34" charset="-122"/>
                  <a:sym typeface="Times New Roman" panose="02020603050405020304" pitchFamily="18" charset="0"/>
                </a:rPr>
                <a:t>n</a:t>
              </a:r>
              <a:r>
                <a:rPr lang="zh-CN" altLang="en-US" sz="2400" i="0" dirty="0">
                  <a:ea typeface="微软雅黑" panose="020B0503020204020204" pitchFamily="34" charset="-122"/>
                  <a:sym typeface="Times New Roman" panose="02020603050405020304" pitchFamily="18" charset="0"/>
                </a:rPr>
                <a:t>；</a:t>
              </a:r>
            </a:p>
            <a:p>
              <a:pPr eaLnBrk="1" hangingPunct="1">
                <a:lnSpc>
                  <a:spcPct val="140000"/>
                </a:lnSpc>
                <a:spcBef>
                  <a:spcPct val="0"/>
                </a:spcBef>
                <a:buFontTx/>
                <a:buNone/>
              </a:pPr>
              <a:r>
                <a:rPr lang="zh-CN" altLang="en-US" sz="2400" i="0" dirty="0">
                  <a:ea typeface="微软雅黑" panose="020B0503020204020204" pitchFamily="34" charset="-122"/>
                  <a:sym typeface="Times New Roman" panose="02020603050405020304" pitchFamily="18" charset="0"/>
                </a:rPr>
                <a:t>（</a:t>
              </a:r>
              <a:r>
                <a:rPr lang="en-US" altLang="zh-CN" sz="2400" i="0" dirty="0">
                  <a:ea typeface="微软雅黑" panose="020B0503020204020204" pitchFamily="34" charset="-122"/>
                  <a:sym typeface="Times New Roman" panose="02020603050405020304" pitchFamily="18" charset="0"/>
                </a:rPr>
                <a:t>2</a:t>
              </a:r>
              <a:r>
                <a:rPr lang="zh-CN" altLang="en-US" sz="2400" i="0" dirty="0">
                  <a:ea typeface="微软雅黑" panose="020B0503020204020204" pitchFamily="34" charset="-122"/>
                  <a:sym typeface="Times New Roman" panose="02020603050405020304" pitchFamily="18" charset="0"/>
                </a:rPr>
                <a:t>）若铆钉按图</a:t>
              </a:r>
              <a:r>
                <a:rPr lang="en-US" altLang="zh-CN" sz="2400" i="0" dirty="0">
                  <a:ea typeface="微软雅黑" panose="020B0503020204020204" pitchFamily="34" charset="-122"/>
                  <a:sym typeface="Times New Roman" panose="02020603050405020304" pitchFamily="18" charset="0"/>
                </a:rPr>
                <a:t>(b)</a:t>
              </a:r>
              <a:r>
                <a:rPr lang="zh-CN" altLang="en-US" sz="2400" i="0" dirty="0">
                  <a:ea typeface="微软雅黑" panose="020B0503020204020204" pitchFamily="34" charset="-122"/>
                  <a:sym typeface="Times New Roman" panose="02020603050405020304" pitchFamily="18" charset="0"/>
                </a:rPr>
                <a:t>排列，所需板宽</a:t>
              </a:r>
              <a:r>
                <a:rPr lang="en-US" altLang="zh-CN" sz="2400" i="0" dirty="0">
                  <a:ea typeface="微软雅黑" panose="020B0503020204020204" pitchFamily="34" charset="-122"/>
                  <a:sym typeface="Times New Roman" panose="02020603050405020304" pitchFamily="18" charset="0"/>
                </a:rPr>
                <a:t>b</a:t>
              </a:r>
              <a:r>
                <a:rPr lang="zh-CN" altLang="en-US" sz="2400" i="0" dirty="0">
                  <a:ea typeface="微软雅黑" panose="020B0503020204020204" pitchFamily="34" charset="-122"/>
                  <a:sym typeface="Times New Roman" panose="02020603050405020304" pitchFamily="18" charset="0"/>
                </a:rPr>
                <a:t>为多少？</a:t>
              </a:r>
              <a:endParaRPr kumimoji="0" lang="zh-CN" altLang="en-US" sz="2400" dirty="0">
                <a:ea typeface="微软雅黑" panose="020B0503020204020204" pitchFamily="34" charset="-122"/>
                <a:sym typeface="Times New Roman" panose="02020603050405020304" pitchFamily="18" charset="0"/>
              </a:endParaRPr>
            </a:p>
          </p:txBody>
        </p:sp>
        <p:graphicFrame>
          <p:nvGraphicFramePr>
            <p:cNvPr id="70" name="Object 78"/>
            <p:cNvGraphicFramePr>
              <a:graphicFrameLocks noChangeAspect="1"/>
            </p:cNvGraphicFramePr>
            <p:nvPr>
              <p:extLst>
                <p:ext uri="{D42A27DB-BD31-4B8C-83A1-F6EECF244321}">
                  <p14:modId xmlns:p14="http://schemas.microsoft.com/office/powerpoint/2010/main" val="3050764188"/>
                </p:ext>
              </p:extLst>
            </p:nvPr>
          </p:nvGraphicFramePr>
          <p:xfrm>
            <a:off x="482" y="1427"/>
            <a:ext cx="1044" cy="243"/>
          </p:xfrm>
          <a:graphic>
            <a:graphicData uri="http://schemas.openxmlformats.org/presentationml/2006/ole">
              <mc:AlternateContent xmlns:mc="http://schemas.openxmlformats.org/markup-compatibility/2006">
                <mc:Choice xmlns:v="urn:schemas-microsoft-com:vml" Requires="v">
                  <p:oleObj spid="_x0000_s37746" name="Equation" r:id="rId7" imgW="927000" imgH="241200" progId="Equation.DSMT4">
                    <p:embed/>
                  </p:oleObj>
                </mc:Choice>
                <mc:Fallback>
                  <p:oleObj name="Equation" r:id="rId7" imgW="927000" imgH="241200" progId="Equation.DSMT4">
                    <p:embed/>
                    <p:pic>
                      <p:nvPicPr>
                        <p:cNvPr id="40033" name="Object 78"/>
                        <p:cNvPicPr>
                          <a:picLocks noChangeAspect="1" noChangeArrowheads="1"/>
                        </p:cNvPicPr>
                        <p:nvPr/>
                      </p:nvPicPr>
                      <p:blipFill>
                        <a:blip r:embed="rId8"/>
                        <a:srcRect/>
                        <a:stretch>
                          <a:fillRect/>
                        </a:stretch>
                      </p:blipFill>
                      <p:spPr bwMode="auto">
                        <a:xfrm>
                          <a:off x="482" y="1427"/>
                          <a:ext cx="104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aphicFrame>
          <p:nvGraphicFramePr>
            <p:cNvPr id="71" name="Object 79"/>
            <p:cNvGraphicFramePr>
              <a:graphicFrameLocks noChangeAspect="1"/>
            </p:cNvGraphicFramePr>
            <p:nvPr>
              <p:extLst>
                <p:ext uri="{D42A27DB-BD31-4B8C-83A1-F6EECF244321}">
                  <p14:modId xmlns:p14="http://schemas.microsoft.com/office/powerpoint/2010/main" val="1504812169"/>
                </p:ext>
              </p:extLst>
            </p:nvPr>
          </p:nvGraphicFramePr>
          <p:xfrm>
            <a:off x="1758" y="1446"/>
            <a:ext cx="1145" cy="230"/>
          </p:xfrm>
          <a:graphic>
            <a:graphicData uri="http://schemas.openxmlformats.org/presentationml/2006/ole">
              <mc:AlternateContent xmlns:mc="http://schemas.openxmlformats.org/markup-compatibility/2006">
                <mc:Choice xmlns:v="urn:schemas-microsoft-com:vml" Requires="v">
                  <p:oleObj spid="_x0000_s37747" name="Equation" r:id="rId9" imgW="1015920" imgH="228600" progId="Equation.DSMT4">
                    <p:embed/>
                  </p:oleObj>
                </mc:Choice>
                <mc:Fallback>
                  <p:oleObj name="Equation" r:id="rId9" imgW="1015920" imgH="228600" progId="Equation.DSMT4">
                    <p:embed/>
                    <p:pic>
                      <p:nvPicPr>
                        <p:cNvPr id="40034" name="Object 79"/>
                        <p:cNvPicPr>
                          <a:picLocks noChangeAspect="1" noChangeArrowheads="1"/>
                        </p:cNvPicPr>
                        <p:nvPr/>
                      </p:nvPicPr>
                      <p:blipFill>
                        <a:blip r:embed="rId10"/>
                        <a:srcRect/>
                        <a:stretch>
                          <a:fillRect/>
                        </a:stretch>
                      </p:blipFill>
                      <p:spPr bwMode="auto">
                        <a:xfrm>
                          <a:off x="1758" y="1446"/>
                          <a:ext cx="114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aphicFrame>
          <p:nvGraphicFramePr>
            <p:cNvPr id="72" name="Object 80"/>
            <p:cNvGraphicFramePr>
              <a:graphicFrameLocks noChangeAspect="1"/>
            </p:cNvGraphicFramePr>
            <p:nvPr>
              <p:extLst>
                <p:ext uri="{D42A27DB-BD31-4B8C-83A1-F6EECF244321}">
                  <p14:modId xmlns:p14="http://schemas.microsoft.com/office/powerpoint/2010/main" val="3501290710"/>
                </p:ext>
              </p:extLst>
            </p:nvPr>
          </p:nvGraphicFramePr>
          <p:xfrm>
            <a:off x="1442" y="414"/>
            <a:ext cx="730" cy="230"/>
          </p:xfrm>
          <a:graphic>
            <a:graphicData uri="http://schemas.openxmlformats.org/presentationml/2006/ole">
              <mc:AlternateContent xmlns:mc="http://schemas.openxmlformats.org/markup-compatibility/2006">
                <mc:Choice xmlns:v="urn:schemas-microsoft-com:vml" Requires="v">
                  <p:oleObj spid="_x0000_s37748" name="Equation" r:id="rId11" imgW="647640" imgH="228600" progId="Equation.DSMT4">
                    <p:embed/>
                  </p:oleObj>
                </mc:Choice>
                <mc:Fallback>
                  <p:oleObj name="Equation" r:id="rId11" imgW="647640" imgH="228600" progId="Equation.DSMT4">
                    <p:embed/>
                    <p:pic>
                      <p:nvPicPr>
                        <p:cNvPr id="40035" name="Object 80"/>
                        <p:cNvPicPr>
                          <a:picLocks noChangeAspect="1" noChangeArrowheads="1"/>
                        </p:cNvPicPr>
                        <p:nvPr/>
                      </p:nvPicPr>
                      <p:blipFill>
                        <a:blip r:embed="rId12"/>
                        <a:srcRect/>
                        <a:stretch>
                          <a:fillRect/>
                        </a:stretch>
                      </p:blipFill>
                      <p:spPr bwMode="auto">
                        <a:xfrm>
                          <a:off x="1442" y="414"/>
                          <a:ext cx="7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aphicFrame>
          <p:nvGraphicFramePr>
            <p:cNvPr id="73" name="Object 81"/>
            <p:cNvGraphicFramePr>
              <a:graphicFrameLocks noChangeAspect="1"/>
            </p:cNvGraphicFramePr>
            <p:nvPr>
              <p:extLst>
                <p:ext uri="{D42A27DB-BD31-4B8C-83A1-F6EECF244321}">
                  <p14:modId xmlns:p14="http://schemas.microsoft.com/office/powerpoint/2010/main" val="55788215"/>
                </p:ext>
              </p:extLst>
            </p:nvPr>
          </p:nvGraphicFramePr>
          <p:xfrm>
            <a:off x="3614" y="440"/>
            <a:ext cx="671" cy="231"/>
          </p:xfrm>
          <a:graphic>
            <a:graphicData uri="http://schemas.openxmlformats.org/presentationml/2006/ole">
              <mc:AlternateContent xmlns:mc="http://schemas.openxmlformats.org/markup-compatibility/2006">
                <mc:Choice xmlns:v="urn:schemas-microsoft-com:vml" Requires="v">
                  <p:oleObj spid="_x0000_s37749" name="Equation" r:id="rId13" imgW="596880" imgH="228600" progId="Equation.DSMT4">
                    <p:embed/>
                  </p:oleObj>
                </mc:Choice>
                <mc:Fallback>
                  <p:oleObj name="Equation" r:id="rId13" imgW="596880" imgH="228600" progId="Equation.DSMT4">
                    <p:embed/>
                    <p:pic>
                      <p:nvPicPr>
                        <p:cNvPr id="40036" name="Object 81"/>
                        <p:cNvPicPr>
                          <a:picLocks noChangeAspect="1" noChangeArrowheads="1"/>
                        </p:cNvPicPr>
                        <p:nvPr/>
                      </p:nvPicPr>
                      <p:blipFill>
                        <a:blip r:embed="rId14"/>
                        <a:srcRect/>
                        <a:stretch>
                          <a:fillRect/>
                        </a:stretch>
                      </p:blipFill>
                      <p:spPr bwMode="auto">
                        <a:xfrm>
                          <a:off x="3614" y="440"/>
                          <a:ext cx="6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aphicFrame>
          <p:nvGraphicFramePr>
            <p:cNvPr id="74" name="Object 82"/>
            <p:cNvGraphicFramePr>
              <a:graphicFrameLocks noChangeAspect="1"/>
            </p:cNvGraphicFramePr>
            <p:nvPr>
              <p:extLst>
                <p:ext uri="{D42A27DB-BD31-4B8C-83A1-F6EECF244321}">
                  <p14:modId xmlns:p14="http://schemas.microsoft.com/office/powerpoint/2010/main" val="2547112739"/>
                </p:ext>
              </p:extLst>
            </p:nvPr>
          </p:nvGraphicFramePr>
          <p:xfrm>
            <a:off x="359" y="1110"/>
            <a:ext cx="1031" cy="204"/>
          </p:xfrm>
          <a:graphic>
            <a:graphicData uri="http://schemas.openxmlformats.org/presentationml/2006/ole">
              <mc:AlternateContent xmlns:mc="http://schemas.openxmlformats.org/markup-compatibility/2006">
                <mc:Choice xmlns:v="urn:schemas-microsoft-com:vml" Requires="v">
                  <p:oleObj spid="_x0000_s37750" name="Equation" r:id="rId15" imgW="914400" imgH="203040" progId="Equation.DSMT4">
                    <p:embed/>
                  </p:oleObj>
                </mc:Choice>
                <mc:Fallback>
                  <p:oleObj name="Equation" r:id="rId15" imgW="914400" imgH="203040" progId="Equation.DSMT4">
                    <p:embed/>
                    <p:pic>
                      <p:nvPicPr>
                        <p:cNvPr id="40037" name="Object 82"/>
                        <p:cNvPicPr>
                          <a:picLocks noChangeAspect="1" noChangeArrowheads="1"/>
                        </p:cNvPicPr>
                        <p:nvPr/>
                      </p:nvPicPr>
                      <p:blipFill>
                        <a:blip r:embed="rId16"/>
                        <a:srcRect/>
                        <a:stretch>
                          <a:fillRect/>
                        </a:stretch>
                      </p:blipFill>
                      <p:spPr bwMode="auto">
                        <a:xfrm>
                          <a:off x="359" y="1110"/>
                          <a:ext cx="103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pSp>
      <p:grpSp>
        <p:nvGrpSpPr>
          <p:cNvPr id="2" name="组合 1"/>
          <p:cNvGrpSpPr/>
          <p:nvPr/>
        </p:nvGrpSpPr>
        <p:grpSpPr>
          <a:xfrm>
            <a:off x="395411" y="4696967"/>
            <a:ext cx="6111239" cy="1807455"/>
            <a:chOff x="1030040" y="4538658"/>
            <a:chExt cx="8759830" cy="2590800"/>
          </a:xfrm>
        </p:grpSpPr>
        <p:grpSp>
          <p:nvGrpSpPr>
            <p:cNvPr id="65" name="Group 1336"/>
            <p:cNvGrpSpPr>
              <a:grpSpLocks/>
            </p:cNvGrpSpPr>
            <p:nvPr/>
          </p:nvGrpSpPr>
          <p:grpSpPr bwMode="auto">
            <a:xfrm>
              <a:off x="8807207" y="5084758"/>
              <a:ext cx="982663" cy="711200"/>
              <a:chOff x="4464" y="1424"/>
              <a:chExt cx="619" cy="448"/>
            </a:xfrm>
          </p:grpSpPr>
          <p:sp>
            <p:nvSpPr>
              <p:cNvPr id="66" name="AutoShape 1337"/>
              <p:cNvSpPr>
                <a:spLocks noChangeArrowheads="1"/>
              </p:cNvSpPr>
              <p:nvPr/>
            </p:nvSpPr>
            <p:spPr bwMode="auto">
              <a:xfrm>
                <a:off x="4464" y="1824"/>
                <a:ext cx="576" cy="48"/>
              </a:xfrm>
              <a:prstGeom prst="rightArrow">
                <a:avLst>
                  <a:gd name="adj1" fmla="val 50000"/>
                  <a:gd name="adj2" fmla="val 300000"/>
                </a:avLst>
              </a:prstGeom>
              <a:solidFill>
                <a:srgbClr val="FF99CC"/>
              </a:solidFill>
              <a:ln w="6350">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67" name="Text Box 1338"/>
              <p:cNvSpPr txBox="1">
                <a:spLocks noChangeArrowheads="1"/>
              </p:cNvSpPr>
              <p:nvPr/>
            </p:nvSpPr>
            <p:spPr bwMode="auto">
              <a:xfrm>
                <a:off x="4761" y="1424"/>
                <a:ext cx="322"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a:t>
                </a:r>
              </a:p>
            </p:txBody>
          </p:sp>
        </p:grpSp>
        <p:grpSp>
          <p:nvGrpSpPr>
            <p:cNvPr id="75" name="Group 1299"/>
            <p:cNvGrpSpPr>
              <a:grpSpLocks/>
            </p:cNvGrpSpPr>
            <p:nvPr/>
          </p:nvGrpSpPr>
          <p:grpSpPr bwMode="auto">
            <a:xfrm>
              <a:off x="2038103" y="4538658"/>
              <a:ext cx="6858000" cy="2590800"/>
              <a:chOff x="480" y="1152"/>
              <a:chExt cx="4320" cy="1632"/>
            </a:xfrm>
          </p:grpSpPr>
          <p:sp>
            <p:nvSpPr>
              <p:cNvPr id="76" name="Rectangle 1300" descr="下对角虚线"/>
              <p:cNvSpPr>
                <a:spLocks noChangeArrowheads="1"/>
              </p:cNvSpPr>
              <p:nvPr/>
            </p:nvSpPr>
            <p:spPr bwMode="auto">
              <a:xfrm>
                <a:off x="480" y="1728"/>
                <a:ext cx="2064" cy="480"/>
              </a:xfrm>
              <a:prstGeom prst="rect">
                <a:avLst/>
              </a:prstGeom>
              <a:pattFill prst="dashDnDiag">
                <a:fgClr>
                  <a:srgbClr val="006600"/>
                </a:fgClr>
                <a:bgClr>
                  <a:srgbClr val="FFFFFF"/>
                </a:bgClr>
              </a:pattFill>
              <a:ln w="41275">
                <a:solidFill>
                  <a:srgbClr val="808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77" name="Rectangle 1301" descr="下对角虚线"/>
              <p:cNvSpPr>
                <a:spLocks noChangeArrowheads="1"/>
              </p:cNvSpPr>
              <p:nvPr/>
            </p:nvSpPr>
            <p:spPr bwMode="auto">
              <a:xfrm>
                <a:off x="2736" y="1728"/>
                <a:ext cx="2064" cy="480"/>
              </a:xfrm>
              <a:prstGeom prst="rect">
                <a:avLst/>
              </a:prstGeom>
              <a:pattFill prst="dashDnDiag">
                <a:fgClr>
                  <a:srgbClr val="006600"/>
                </a:fgClr>
                <a:bgClr>
                  <a:srgbClr val="FFFFFF"/>
                </a:bgClr>
              </a:pattFill>
              <a:ln w="41275">
                <a:solidFill>
                  <a:srgbClr val="808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78" name="Rectangle 1302" descr="下对角虚线"/>
              <p:cNvSpPr>
                <a:spLocks noChangeArrowheads="1"/>
              </p:cNvSpPr>
              <p:nvPr/>
            </p:nvSpPr>
            <p:spPr bwMode="auto">
              <a:xfrm>
                <a:off x="768" y="1440"/>
                <a:ext cx="3600" cy="288"/>
              </a:xfrm>
              <a:prstGeom prst="rect">
                <a:avLst/>
              </a:prstGeom>
              <a:pattFill prst="dashDnDiag">
                <a:fgClr>
                  <a:srgbClr val="669900"/>
                </a:fgClr>
                <a:bgClr>
                  <a:srgbClr val="FFFFFF"/>
                </a:bgClr>
              </a:pattFill>
              <a:ln w="41275">
                <a:solidFill>
                  <a:srgbClr val="808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79" name="Rectangle 1303" descr="下对角虚线"/>
              <p:cNvSpPr>
                <a:spLocks noChangeArrowheads="1"/>
              </p:cNvSpPr>
              <p:nvPr/>
            </p:nvSpPr>
            <p:spPr bwMode="auto">
              <a:xfrm>
                <a:off x="768" y="2208"/>
                <a:ext cx="3600" cy="288"/>
              </a:xfrm>
              <a:prstGeom prst="rect">
                <a:avLst/>
              </a:prstGeom>
              <a:pattFill prst="dashDnDiag">
                <a:fgClr>
                  <a:srgbClr val="669900"/>
                </a:fgClr>
                <a:bgClr>
                  <a:srgbClr val="FFFFFF"/>
                </a:bgClr>
              </a:pattFill>
              <a:ln w="41275">
                <a:solidFill>
                  <a:srgbClr val="808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nvGrpSpPr>
              <p:cNvPr id="80" name="Group 1304"/>
              <p:cNvGrpSpPr>
                <a:grpSpLocks/>
              </p:cNvGrpSpPr>
              <p:nvPr/>
            </p:nvGrpSpPr>
            <p:grpSpPr bwMode="auto">
              <a:xfrm>
                <a:off x="960" y="1152"/>
                <a:ext cx="576" cy="1632"/>
                <a:chOff x="960" y="1152"/>
                <a:chExt cx="576" cy="1632"/>
              </a:xfrm>
            </p:grpSpPr>
            <p:grpSp>
              <p:nvGrpSpPr>
                <p:cNvPr id="105" name="Group 1305"/>
                <p:cNvGrpSpPr>
                  <a:grpSpLocks/>
                </p:cNvGrpSpPr>
                <p:nvPr/>
              </p:nvGrpSpPr>
              <p:grpSpPr bwMode="auto">
                <a:xfrm>
                  <a:off x="960" y="1296"/>
                  <a:ext cx="576" cy="1344"/>
                  <a:chOff x="960" y="1296"/>
                  <a:chExt cx="576" cy="1344"/>
                </a:xfrm>
              </p:grpSpPr>
              <p:sp>
                <p:nvSpPr>
                  <p:cNvPr id="107" name="Rectangle 1306"/>
                  <p:cNvSpPr>
                    <a:spLocks noChangeArrowheads="1"/>
                  </p:cNvSpPr>
                  <p:nvPr/>
                </p:nvSpPr>
                <p:spPr bwMode="auto">
                  <a:xfrm>
                    <a:off x="1104" y="1440"/>
                    <a:ext cx="288" cy="1056"/>
                  </a:xfrm>
                  <a:prstGeom prst="rect">
                    <a:avLst/>
                  </a:prstGeom>
                  <a:solidFill>
                    <a:srgbClr val="FFCC99"/>
                  </a:solidFill>
                  <a:ln w="41275">
                    <a:solidFill>
                      <a:srgbClr val="8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08" name="Arc 1307"/>
                  <p:cNvSpPr>
                    <a:spLocks/>
                  </p:cNvSpPr>
                  <p:nvPr/>
                </p:nvSpPr>
                <p:spPr bwMode="auto">
                  <a:xfrm rot="5488755" flipH="1" flipV="1">
                    <a:off x="1052" y="1204"/>
                    <a:ext cx="336" cy="520"/>
                  </a:xfrm>
                  <a:custGeom>
                    <a:avLst/>
                    <a:gdLst>
                      <a:gd name="T0" fmla="*/ 0 w 21600"/>
                      <a:gd name="T1" fmla="*/ 0 h 33412"/>
                      <a:gd name="T2" fmla="*/ 0 w 21600"/>
                      <a:gd name="T3" fmla="*/ 0 h 33412"/>
                      <a:gd name="T4" fmla="*/ 0 w 21600"/>
                      <a:gd name="T5" fmla="*/ 0 h 33412"/>
                      <a:gd name="T6" fmla="*/ 0 60000 65536"/>
                      <a:gd name="T7" fmla="*/ 0 60000 65536"/>
                      <a:gd name="T8" fmla="*/ 0 60000 65536"/>
                      <a:gd name="T9" fmla="*/ 0 w 21600"/>
                      <a:gd name="T10" fmla="*/ 0 h 33412"/>
                      <a:gd name="T11" fmla="*/ 21600 w 21600"/>
                      <a:gd name="T12" fmla="*/ 33412 h 33412"/>
                    </a:gdLst>
                    <a:ahLst/>
                    <a:cxnLst>
                      <a:cxn ang="T6">
                        <a:pos x="T0" y="T1"/>
                      </a:cxn>
                      <a:cxn ang="T7">
                        <a:pos x="T2" y="T3"/>
                      </a:cxn>
                      <a:cxn ang="T8">
                        <a:pos x="T4" y="T5"/>
                      </a:cxn>
                    </a:cxnLst>
                    <a:rect l="T9" t="T10" r="T11" b="T12"/>
                    <a:pathLst>
                      <a:path w="21600" h="33412" fill="none" extrusionOk="0">
                        <a:moveTo>
                          <a:pt x="13225" y="-1"/>
                        </a:moveTo>
                        <a:cubicBezTo>
                          <a:pt x="18507" y="4090"/>
                          <a:pt x="21600" y="10396"/>
                          <a:pt x="21600" y="17078"/>
                        </a:cubicBezTo>
                        <a:cubicBezTo>
                          <a:pt x="21600" y="23348"/>
                          <a:pt x="18875" y="29308"/>
                          <a:pt x="14133" y="33411"/>
                        </a:cubicBezTo>
                      </a:path>
                      <a:path w="21600" h="33412" stroke="0" extrusionOk="0">
                        <a:moveTo>
                          <a:pt x="13225" y="-1"/>
                        </a:moveTo>
                        <a:cubicBezTo>
                          <a:pt x="18507" y="4090"/>
                          <a:pt x="21600" y="10396"/>
                          <a:pt x="21600" y="17078"/>
                        </a:cubicBezTo>
                        <a:cubicBezTo>
                          <a:pt x="21600" y="23348"/>
                          <a:pt x="18875" y="29308"/>
                          <a:pt x="14133" y="33411"/>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9" name="Line 1308"/>
                  <p:cNvSpPr>
                    <a:spLocks noChangeShapeType="1"/>
                  </p:cNvSpPr>
                  <p:nvPr/>
                </p:nvSpPr>
                <p:spPr bwMode="auto">
                  <a:xfrm>
                    <a:off x="960" y="1440"/>
                    <a:ext cx="528" cy="0"/>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0" name="Arc 1309"/>
                  <p:cNvSpPr>
                    <a:spLocks/>
                  </p:cNvSpPr>
                  <p:nvPr/>
                </p:nvSpPr>
                <p:spPr bwMode="auto">
                  <a:xfrm rot="-5350854" flipH="1" flipV="1">
                    <a:off x="1072" y="2192"/>
                    <a:ext cx="336" cy="559"/>
                  </a:xfrm>
                  <a:custGeom>
                    <a:avLst/>
                    <a:gdLst>
                      <a:gd name="T0" fmla="*/ 0 w 21600"/>
                      <a:gd name="T1" fmla="*/ 0 h 35395"/>
                      <a:gd name="T2" fmla="*/ 0 w 21600"/>
                      <a:gd name="T3" fmla="*/ 0 h 35395"/>
                      <a:gd name="T4" fmla="*/ 0 w 21600"/>
                      <a:gd name="T5" fmla="*/ 0 h 35395"/>
                      <a:gd name="T6" fmla="*/ 0 60000 65536"/>
                      <a:gd name="T7" fmla="*/ 0 60000 65536"/>
                      <a:gd name="T8" fmla="*/ 0 60000 65536"/>
                      <a:gd name="T9" fmla="*/ 0 w 21600"/>
                      <a:gd name="T10" fmla="*/ 0 h 35395"/>
                      <a:gd name="T11" fmla="*/ 21600 w 21600"/>
                      <a:gd name="T12" fmla="*/ 35395 h 35395"/>
                    </a:gdLst>
                    <a:ahLst/>
                    <a:cxnLst>
                      <a:cxn ang="T6">
                        <a:pos x="T0" y="T1"/>
                      </a:cxn>
                      <a:cxn ang="T7">
                        <a:pos x="T2" y="T3"/>
                      </a:cxn>
                      <a:cxn ang="T8">
                        <a:pos x="T4" y="T5"/>
                      </a:cxn>
                    </a:cxnLst>
                    <a:rect l="T9" t="T10" r="T11" b="T12"/>
                    <a:pathLst>
                      <a:path w="21600" h="35395" fill="none" extrusionOk="0">
                        <a:moveTo>
                          <a:pt x="13225" y="-1"/>
                        </a:moveTo>
                        <a:cubicBezTo>
                          <a:pt x="18507" y="4090"/>
                          <a:pt x="21600" y="10396"/>
                          <a:pt x="21600" y="17078"/>
                        </a:cubicBezTo>
                        <a:cubicBezTo>
                          <a:pt x="21600" y="24525"/>
                          <a:pt x="17763" y="31448"/>
                          <a:pt x="11447" y="35395"/>
                        </a:cubicBezTo>
                      </a:path>
                      <a:path w="21600" h="35395" stroke="0" extrusionOk="0">
                        <a:moveTo>
                          <a:pt x="13225" y="-1"/>
                        </a:moveTo>
                        <a:cubicBezTo>
                          <a:pt x="18507" y="4090"/>
                          <a:pt x="21600" y="10396"/>
                          <a:pt x="21600" y="17078"/>
                        </a:cubicBezTo>
                        <a:cubicBezTo>
                          <a:pt x="21600" y="24525"/>
                          <a:pt x="17763" y="31448"/>
                          <a:pt x="11447" y="35395"/>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1" name="Line 1310"/>
                  <p:cNvSpPr>
                    <a:spLocks noChangeShapeType="1"/>
                  </p:cNvSpPr>
                  <p:nvPr/>
                </p:nvSpPr>
                <p:spPr bwMode="auto">
                  <a:xfrm rot="10760391">
                    <a:off x="960" y="2494"/>
                    <a:ext cx="576" cy="1"/>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6" name="Line 1311"/>
                <p:cNvSpPr>
                  <a:spLocks noChangeShapeType="1"/>
                </p:cNvSpPr>
                <p:nvPr/>
              </p:nvSpPr>
              <p:spPr bwMode="auto">
                <a:xfrm flipV="1">
                  <a:off x="1248" y="1152"/>
                  <a:ext cx="0" cy="1632"/>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1" name="Group 1312"/>
              <p:cNvGrpSpPr>
                <a:grpSpLocks/>
              </p:cNvGrpSpPr>
              <p:nvPr/>
            </p:nvGrpSpPr>
            <p:grpSpPr bwMode="auto">
              <a:xfrm>
                <a:off x="1728" y="1152"/>
                <a:ext cx="576" cy="1632"/>
                <a:chOff x="1728" y="1152"/>
                <a:chExt cx="576" cy="1632"/>
              </a:xfrm>
            </p:grpSpPr>
            <p:grpSp>
              <p:nvGrpSpPr>
                <p:cNvPr id="98" name="Group 1313"/>
                <p:cNvGrpSpPr>
                  <a:grpSpLocks/>
                </p:cNvGrpSpPr>
                <p:nvPr/>
              </p:nvGrpSpPr>
              <p:grpSpPr bwMode="auto">
                <a:xfrm>
                  <a:off x="1728" y="1296"/>
                  <a:ext cx="576" cy="1344"/>
                  <a:chOff x="960" y="1296"/>
                  <a:chExt cx="576" cy="1344"/>
                </a:xfrm>
              </p:grpSpPr>
              <p:sp>
                <p:nvSpPr>
                  <p:cNvPr id="100" name="Rectangle 1314"/>
                  <p:cNvSpPr>
                    <a:spLocks noChangeArrowheads="1"/>
                  </p:cNvSpPr>
                  <p:nvPr/>
                </p:nvSpPr>
                <p:spPr bwMode="auto">
                  <a:xfrm>
                    <a:off x="1104" y="1440"/>
                    <a:ext cx="288" cy="1056"/>
                  </a:xfrm>
                  <a:prstGeom prst="rect">
                    <a:avLst/>
                  </a:prstGeom>
                  <a:solidFill>
                    <a:srgbClr val="FFCC99"/>
                  </a:solidFill>
                  <a:ln w="41275">
                    <a:solidFill>
                      <a:srgbClr val="8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01" name="Arc 1315"/>
                  <p:cNvSpPr>
                    <a:spLocks/>
                  </p:cNvSpPr>
                  <p:nvPr/>
                </p:nvSpPr>
                <p:spPr bwMode="auto">
                  <a:xfrm rot="5488755" flipH="1" flipV="1">
                    <a:off x="1052" y="1204"/>
                    <a:ext cx="336" cy="520"/>
                  </a:xfrm>
                  <a:custGeom>
                    <a:avLst/>
                    <a:gdLst>
                      <a:gd name="T0" fmla="*/ 0 w 21600"/>
                      <a:gd name="T1" fmla="*/ 0 h 33412"/>
                      <a:gd name="T2" fmla="*/ 0 w 21600"/>
                      <a:gd name="T3" fmla="*/ 0 h 33412"/>
                      <a:gd name="T4" fmla="*/ 0 w 21600"/>
                      <a:gd name="T5" fmla="*/ 0 h 33412"/>
                      <a:gd name="T6" fmla="*/ 0 60000 65536"/>
                      <a:gd name="T7" fmla="*/ 0 60000 65536"/>
                      <a:gd name="T8" fmla="*/ 0 60000 65536"/>
                      <a:gd name="T9" fmla="*/ 0 w 21600"/>
                      <a:gd name="T10" fmla="*/ 0 h 33412"/>
                      <a:gd name="T11" fmla="*/ 21600 w 21600"/>
                      <a:gd name="T12" fmla="*/ 33412 h 33412"/>
                    </a:gdLst>
                    <a:ahLst/>
                    <a:cxnLst>
                      <a:cxn ang="T6">
                        <a:pos x="T0" y="T1"/>
                      </a:cxn>
                      <a:cxn ang="T7">
                        <a:pos x="T2" y="T3"/>
                      </a:cxn>
                      <a:cxn ang="T8">
                        <a:pos x="T4" y="T5"/>
                      </a:cxn>
                    </a:cxnLst>
                    <a:rect l="T9" t="T10" r="T11" b="T12"/>
                    <a:pathLst>
                      <a:path w="21600" h="33412" fill="none" extrusionOk="0">
                        <a:moveTo>
                          <a:pt x="13225" y="-1"/>
                        </a:moveTo>
                        <a:cubicBezTo>
                          <a:pt x="18507" y="4090"/>
                          <a:pt x="21600" y="10396"/>
                          <a:pt x="21600" y="17078"/>
                        </a:cubicBezTo>
                        <a:cubicBezTo>
                          <a:pt x="21600" y="23348"/>
                          <a:pt x="18875" y="29308"/>
                          <a:pt x="14133" y="33411"/>
                        </a:cubicBezTo>
                      </a:path>
                      <a:path w="21600" h="33412" stroke="0" extrusionOk="0">
                        <a:moveTo>
                          <a:pt x="13225" y="-1"/>
                        </a:moveTo>
                        <a:cubicBezTo>
                          <a:pt x="18507" y="4090"/>
                          <a:pt x="21600" y="10396"/>
                          <a:pt x="21600" y="17078"/>
                        </a:cubicBezTo>
                        <a:cubicBezTo>
                          <a:pt x="21600" y="23348"/>
                          <a:pt x="18875" y="29308"/>
                          <a:pt x="14133" y="33411"/>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2" name="Line 1316"/>
                  <p:cNvSpPr>
                    <a:spLocks noChangeShapeType="1"/>
                  </p:cNvSpPr>
                  <p:nvPr/>
                </p:nvSpPr>
                <p:spPr bwMode="auto">
                  <a:xfrm>
                    <a:off x="960" y="1440"/>
                    <a:ext cx="528" cy="0"/>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3" name="Arc 1317"/>
                  <p:cNvSpPr>
                    <a:spLocks/>
                  </p:cNvSpPr>
                  <p:nvPr/>
                </p:nvSpPr>
                <p:spPr bwMode="auto">
                  <a:xfrm rot="-5350854" flipH="1" flipV="1">
                    <a:off x="1072" y="2192"/>
                    <a:ext cx="336" cy="559"/>
                  </a:xfrm>
                  <a:custGeom>
                    <a:avLst/>
                    <a:gdLst>
                      <a:gd name="T0" fmla="*/ 0 w 21600"/>
                      <a:gd name="T1" fmla="*/ 0 h 35395"/>
                      <a:gd name="T2" fmla="*/ 0 w 21600"/>
                      <a:gd name="T3" fmla="*/ 0 h 35395"/>
                      <a:gd name="T4" fmla="*/ 0 w 21600"/>
                      <a:gd name="T5" fmla="*/ 0 h 35395"/>
                      <a:gd name="T6" fmla="*/ 0 60000 65536"/>
                      <a:gd name="T7" fmla="*/ 0 60000 65536"/>
                      <a:gd name="T8" fmla="*/ 0 60000 65536"/>
                      <a:gd name="T9" fmla="*/ 0 w 21600"/>
                      <a:gd name="T10" fmla="*/ 0 h 35395"/>
                      <a:gd name="T11" fmla="*/ 21600 w 21600"/>
                      <a:gd name="T12" fmla="*/ 35395 h 35395"/>
                    </a:gdLst>
                    <a:ahLst/>
                    <a:cxnLst>
                      <a:cxn ang="T6">
                        <a:pos x="T0" y="T1"/>
                      </a:cxn>
                      <a:cxn ang="T7">
                        <a:pos x="T2" y="T3"/>
                      </a:cxn>
                      <a:cxn ang="T8">
                        <a:pos x="T4" y="T5"/>
                      </a:cxn>
                    </a:cxnLst>
                    <a:rect l="T9" t="T10" r="T11" b="T12"/>
                    <a:pathLst>
                      <a:path w="21600" h="35395" fill="none" extrusionOk="0">
                        <a:moveTo>
                          <a:pt x="13225" y="-1"/>
                        </a:moveTo>
                        <a:cubicBezTo>
                          <a:pt x="18507" y="4090"/>
                          <a:pt x="21600" y="10396"/>
                          <a:pt x="21600" y="17078"/>
                        </a:cubicBezTo>
                        <a:cubicBezTo>
                          <a:pt x="21600" y="24525"/>
                          <a:pt x="17763" y="31448"/>
                          <a:pt x="11447" y="35395"/>
                        </a:cubicBezTo>
                      </a:path>
                      <a:path w="21600" h="35395" stroke="0" extrusionOk="0">
                        <a:moveTo>
                          <a:pt x="13225" y="-1"/>
                        </a:moveTo>
                        <a:cubicBezTo>
                          <a:pt x="18507" y="4090"/>
                          <a:pt x="21600" y="10396"/>
                          <a:pt x="21600" y="17078"/>
                        </a:cubicBezTo>
                        <a:cubicBezTo>
                          <a:pt x="21600" y="24525"/>
                          <a:pt x="17763" y="31448"/>
                          <a:pt x="11447" y="35395"/>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 name="Line 1318"/>
                  <p:cNvSpPr>
                    <a:spLocks noChangeShapeType="1"/>
                  </p:cNvSpPr>
                  <p:nvPr/>
                </p:nvSpPr>
                <p:spPr bwMode="auto">
                  <a:xfrm rot="10760391">
                    <a:off x="960" y="2494"/>
                    <a:ext cx="576" cy="1"/>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99" name="Line 1319"/>
                <p:cNvSpPr>
                  <a:spLocks noChangeShapeType="1"/>
                </p:cNvSpPr>
                <p:nvPr/>
              </p:nvSpPr>
              <p:spPr bwMode="auto">
                <a:xfrm flipV="1">
                  <a:off x="2016" y="1152"/>
                  <a:ext cx="0" cy="1632"/>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2" name="Group 1320"/>
              <p:cNvGrpSpPr>
                <a:grpSpLocks/>
              </p:cNvGrpSpPr>
              <p:nvPr/>
            </p:nvGrpSpPr>
            <p:grpSpPr bwMode="auto">
              <a:xfrm>
                <a:off x="3648" y="1152"/>
                <a:ext cx="576" cy="1632"/>
                <a:chOff x="1728" y="1152"/>
                <a:chExt cx="576" cy="1632"/>
              </a:xfrm>
            </p:grpSpPr>
            <p:grpSp>
              <p:nvGrpSpPr>
                <p:cNvPr id="91" name="Group 1321"/>
                <p:cNvGrpSpPr>
                  <a:grpSpLocks/>
                </p:cNvGrpSpPr>
                <p:nvPr/>
              </p:nvGrpSpPr>
              <p:grpSpPr bwMode="auto">
                <a:xfrm>
                  <a:off x="1728" y="1296"/>
                  <a:ext cx="576" cy="1344"/>
                  <a:chOff x="960" y="1296"/>
                  <a:chExt cx="576" cy="1344"/>
                </a:xfrm>
              </p:grpSpPr>
              <p:sp>
                <p:nvSpPr>
                  <p:cNvPr id="93" name="Rectangle 1322"/>
                  <p:cNvSpPr>
                    <a:spLocks noChangeArrowheads="1"/>
                  </p:cNvSpPr>
                  <p:nvPr/>
                </p:nvSpPr>
                <p:spPr bwMode="auto">
                  <a:xfrm>
                    <a:off x="1104" y="1440"/>
                    <a:ext cx="288" cy="1056"/>
                  </a:xfrm>
                  <a:prstGeom prst="rect">
                    <a:avLst/>
                  </a:prstGeom>
                  <a:solidFill>
                    <a:srgbClr val="FFCC99"/>
                  </a:solidFill>
                  <a:ln w="41275">
                    <a:solidFill>
                      <a:srgbClr val="8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94" name="Arc 1323"/>
                  <p:cNvSpPr>
                    <a:spLocks/>
                  </p:cNvSpPr>
                  <p:nvPr/>
                </p:nvSpPr>
                <p:spPr bwMode="auto">
                  <a:xfrm rot="5488755" flipH="1" flipV="1">
                    <a:off x="1052" y="1204"/>
                    <a:ext cx="336" cy="520"/>
                  </a:xfrm>
                  <a:custGeom>
                    <a:avLst/>
                    <a:gdLst>
                      <a:gd name="T0" fmla="*/ 0 w 21600"/>
                      <a:gd name="T1" fmla="*/ 0 h 33412"/>
                      <a:gd name="T2" fmla="*/ 0 w 21600"/>
                      <a:gd name="T3" fmla="*/ 0 h 33412"/>
                      <a:gd name="T4" fmla="*/ 0 w 21600"/>
                      <a:gd name="T5" fmla="*/ 0 h 33412"/>
                      <a:gd name="T6" fmla="*/ 0 60000 65536"/>
                      <a:gd name="T7" fmla="*/ 0 60000 65536"/>
                      <a:gd name="T8" fmla="*/ 0 60000 65536"/>
                      <a:gd name="T9" fmla="*/ 0 w 21600"/>
                      <a:gd name="T10" fmla="*/ 0 h 33412"/>
                      <a:gd name="T11" fmla="*/ 21600 w 21600"/>
                      <a:gd name="T12" fmla="*/ 33412 h 33412"/>
                    </a:gdLst>
                    <a:ahLst/>
                    <a:cxnLst>
                      <a:cxn ang="T6">
                        <a:pos x="T0" y="T1"/>
                      </a:cxn>
                      <a:cxn ang="T7">
                        <a:pos x="T2" y="T3"/>
                      </a:cxn>
                      <a:cxn ang="T8">
                        <a:pos x="T4" y="T5"/>
                      </a:cxn>
                    </a:cxnLst>
                    <a:rect l="T9" t="T10" r="T11" b="T12"/>
                    <a:pathLst>
                      <a:path w="21600" h="33412" fill="none" extrusionOk="0">
                        <a:moveTo>
                          <a:pt x="13225" y="-1"/>
                        </a:moveTo>
                        <a:cubicBezTo>
                          <a:pt x="18507" y="4090"/>
                          <a:pt x="21600" y="10396"/>
                          <a:pt x="21600" y="17078"/>
                        </a:cubicBezTo>
                        <a:cubicBezTo>
                          <a:pt x="21600" y="23348"/>
                          <a:pt x="18875" y="29308"/>
                          <a:pt x="14133" y="33411"/>
                        </a:cubicBezTo>
                      </a:path>
                      <a:path w="21600" h="33412" stroke="0" extrusionOk="0">
                        <a:moveTo>
                          <a:pt x="13225" y="-1"/>
                        </a:moveTo>
                        <a:cubicBezTo>
                          <a:pt x="18507" y="4090"/>
                          <a:pt x="21600" y="10396"/>
                          <a:pt x="21600" y="17078"/>
                        </a:cubicBezTo>
                        <a:cubicBezTo>
                          <a:pt x="21600" y="23348"/>
                          <a:pt x="18875" y="29308"/>
                          <a:pt x="14133" y="33411"/>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5" name="Line 1324"/>
                  <p:cNvSpPr>
                    <a:spLocks noChangeShapeType="1"/>
                  </p:cNvSpPr>
                  <p:nvPr/>
                </p:nvSpPr>
                <p:spPr bwMode="auto">
                  <a:xfrm>
                    <a:off x="960" y="1440"/>
                    <a:ext cx="528" cy="0"/>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6" name="Arc 1325"/>
                  <p:cNvSpPr>
                    <a:spLocks/>
                  </p:cNvSpPr>
                  <p:nvPr/>
                </p:nvSpPr>
                <p:spPr bwMode="auto">
                  <a:xfrm rot="-5350854" flipH="1" flipV="1">
                    <a:off x="1072" y="2192"/>
                    <a:ext cx="336" cy="559"/>
                  </a:xfrm>
                  <a:custGeom>
                    <a:avLst/>
                    <a:gdLst>
                      <a:gd name="T0" fmla="*/ 0 w 21600"/>
                      <a:gd name="T1" fmla="*/ 0 h 35395"/>
                      <a:gd name="T2" fmla="*/ 0 w 21600"/>
                      <a:gd name="T3" fmla="*/ 0 h 35395"/>
                      <a:gd name="T4" fmla="*/ 0 w 21600"/>
                      <a:gd name="T5" fmla="*/ 0 h 35395"/>
                      <a:gd name="T6" fmla="*/ 0 60000 65536"/>
                      <a:gd name="T7" fmla="*/ 0 60000 65536"/>
                      <a:gd name="T8" fmla="*/ 0 60000 65536"/>
                      <a:gd name="T9" fmla="*/ 0 w 21600"/>
                      <a:gd name="T10" fmla="*/ 0 h 35395"/>
                      <a:gd name="T11" fmla="*/ 21600 w 21600"/>
                      <a:gd name="T12" fmla="*/ 35395 h 35395"/>
                    </a:gdLst>
                    <a:ahLst/>
                    <a:cxnLst>
                      <a:cxn ang="T6">
                        <a:pos x="T0" y="T1"/>
                      </a:cxn>
                      <a:cxn ang="T7">
                        <a:pos x="T2" y="T3"/>
                      </a:cxn>
                      <a:cxn ang="T8">
                        <a:pos x="T4" y="T5"/>
                      </a:cxn>
                    </a:cxnLst>
                    <a:rect l="T9" t="T10" r="T11" b="T12"/>
                    <a:pathLst>
                      <a:path w="21600" h="35395" fill="none" extrusionOk="0">
                        <a:moveTo>
                          <a:pt x="13225" y="-1"/>
                        </a:moveTo>
                        <a:cubicBezTo>
                          <a:pt x="18507" y="4090"/>
                          <a:pt x="21600" y="10396"/>
                          <a:pt x="21600" y="17078"/>
                        </a:cubicBezTo>
                        <a:cubicBezTo>
                          <a:pt x="21600" y="24525"/>
                          <a:pt x="17763" y="31448"/>
                          <a:pt x="11447" y="35395"/>
                        </a:cubicBezTo>
                      </a:path>
                      <a:path w="21600" h="35395" stroke="0" extrusionOk="0">
                        <a:moveTo>
                          <a:pt x="13225" y="-1"/>
                        </a:moveTo>
                        <a:cubicBezTo>
                          <a:pt x="18507" y="4090"/>
                          <a:pt x="21600" y="10396"/>
                          <a:pt x="21600" y="17078"/>
                        </a:cubicBezTo>
                        <a:cubicBezTo>
                          <a:pt x="21600" y="24525"/>
                          <a:pt x="17763" y="31448"/>
                          <a:pt x="11447" y="35395"/>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7" name="Line 1326"/>
                  <p:cNvSpPr>
                    <a:spLocks noChangeShapeType="1"/>
                  </p:cNvSpPr>
                  <p:nvPr/>
                </p:nvSpPr>
                <p:spPr bwMode="auto">
                  <a:xfrm rot="10760391">
                    <a:off x="960" y="2494"/>
                    <a:ext cx="576" cy="1"/>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92" name="Line 1327"/>
                <p:cNvSpPr>
                  <a:spLocks noChangeShapeType="1"/>
                </p:cNvSpPr>
                <p:nvPr/>
              </p:nvSpPr>
              <p:spPr bwMode="auto">
                <a:xfrm flipV="1">
                  <a:off x="2016" y="1152"/>
                  <a:ext cx="0" cy="1632"/>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3" name="Group 1328"/>
              <p:cNvGrpSpPr>
                <a:grpSpLocks/>
              </p:cNvGrpSpPr>
              <p:nvPr/>
            </p:nvGrpSpPr>
            <p:grpSpPr bwMode="auto">
              <a:xfrm>
                <a:off x="2880" y="1152"/>
                <a:ext cx="576" cy="1632"/>
                <a:chOff x="1728" y="1152"/>
                <a:chExt cx="576" cy="1632"/>
              </a:xfrm>
            </p:grpSpPr>
            <p:grpSp>
              <p:nvGrpSpPr>
                <p:cNvPr id="84" name="Group 1329"/>
                <p:cNvGrpSpPr>
                  <a:grpSpLocks/>
                </p:cNvGrpSpPr>
                <p:nvPr/>
              </p:nvGrpSpPr>
              <p:grpSpPr bwMode="auto">
                <a:xfrm>
                  <a:off x="1728" y="1296"/>
                  <a:ext cx="576" cy="1344"/>
                  <a:chOff x="960" y="1296"/>
                  <a:chExt cx="576" cy="1344"/>
                </a:xfrm>
              </p:grpSpPr>
              <p:sp>
                <p:nvSpPr>
                  <p:cNvPr id="86" name="Rectangle 1330"/>
                  <p:cNvSpPr>
                    <a:spLocks noChangeArrowheads="1"/>
                  </p:cNvSpPr>
                  <p:nvPr/>
                </p:nvSpPr>
                <p:spPr bwMode="auto">
                  <a:xfrm>
                    <a:off x="1104" y="1440"/>
                    <a:ext cx="288" cy="1056"/>
                  </a:xfrm>
                  <a:prstGeom prst="rect">
                    <a:avLst/>
                  </a:prstGeom>
                  <a:solidFill>
                    <a:srgbClr val="FFCC99"/>
                  </a:solidFill>
                  <a:ln w="41275">
                    <a:solidFill>
                      <a:srgbClr val="8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87" name="Arc 1331"/>
                  <p:cNvSpPr>
                    <a:spLocks/>
                  </p:cNvSpPr>
                  <p:nvPr/>
                </p:nvSpPr>
                <p:spPr bwMode="auto">
                  <a:xfrm rot="5488755" flipH="1" flipV="1">
                    <a:off x="1052" y="1204"/>
                    <a:ext cx="336" cy="520"/>
                  </a:xfrm>
                  <a:custGeom>
                    <a:avLst/>
                    <a:gdLst>
                      <a:gd name="T0" fmla="*/ 0 w 21600"/>
                      <a:gd name="T1" fmla="*/ 0 h 33412"/>
                      <a:gd name="T2" fmla="*/ 0 w 21600"/>
                      <a:gd name="T3" fmla="*/ 0 h 33412"/>
                      <a:gd name="T4" fmla="*/ 0 w 21600"/>
                      <a:gd name="T5" fmla="*/ 0 h 33412"/>
                      <a:gd name="T6" fmla="*/ 0 60000 65536"/>
                      <a:gd name="T7" fmla="*/ 0 60000 65536"/>
                      <a:gd name="T8" fmla="*/ 0 60000 65536"/>
                      <a:gd name="T9" fmla="*/ 0 w 21600"/>
                      <a:gd name="T10" fmla="*/ 0 h 33412"/>
                      <a:gd name="T11" fmla="*/ 21600 w 21600"/>
                      <a:gd name="T12" fmla="*/ 33412 h 33412"/>
                    </a:gdLst>
                    <a:ahLst/>
                    <a:cxnLst>
                      <a:cxn ang="T6">
                        <a:pos x="T0" y="T1"/>
                      </a:cxn>
                      <a:cxn ang="T7">
                        <a:pos x="T2" y="T3"/>
                      </a:cxn>
                      <a:cxn ang="T8">
                        <a:pos x="T4" y="T5"/>
                      </a:cxn>
                    </a:cxnLst>
                    <a:rect l="T9" t="T10" r="T11" b="T12"/>
                    <a:pathLst>
                      <a:path w="21600" h="33412" fill="none" extrusionOk="0">
                        <a:moveTo>
                          <a:pt x="13225" y="-1"/>
                        </a:moveTo>
                        <a:cubicBezTo>
                          <a:pt x="18507" y="4090"/>
                          <a:pt x="21600" y="10396"/>
                          <a:pt x="21600" y="17078"/>
                        </a:cubicBezTo>
                        <a:cubicBezTo>
                          <a:pt x="21600" y="23348"/>
                          <a:pt x="18875" y="29308"/>
                          <a:pt x="14133" y="33411"/>
                        </a:cubicBezTo>
                      </a:path>
                      <a:path w="21600" h="33412" stroke="0" extrusionOk="0">
                        <a:moveTo>
                          <a:pt x="13225" y="-1"/>
                        </a:moveTo>
                        <a:cubicBezTo>
                          <a:pt x="18507" y="4090"/>
                          <a:pt x="21600" y="10396"/>
                          <a:pt x="21600" y="17078"/>
                        </a:cubicBezTo>
                        <a:cubicBezTo>
                          <a:pt x="21600" y="23348"/>
                          <a:pt x="18875" y="29308"/>
                          <a:pt x="14133" y="33411"/>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8" name="Line 1332"/>
                  <p:cNvSpPr>
                    <a:spLocks noChangeShapeType="1"/>
                  </p:cNvSpPr>
                  <p:nvPr/>
                </p:nvSpPr>
                <p:spPr bwMode="auto">
                  <a:xfrm>
                    <a:off x="960" y="1440"/>
                    <a:ext cx="528" cy="0"/>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9" name="Arc 1333"/>
                  <p:cNvSpPr>
                    <a:spLocks/>
                  </p:cNvSpPr>
                  <p:nvPr/>
                </p:nvSpPr>
                <p:spPr bwMode="auto">
                  <a:xfrm rot="-5350854" flipH="1" flipV="1">
                    <a:off x="1072" y="2192"/>
                    <a:ext cx="336" cy="559"/>
                  </a:xfrm>
                  <a:custGeom>
                    <a:avLst/>
                    <a:gdLst>
                      <a:gd name="T0" fmla="*/ 0 w 21600"/>
                      <a:gd name="T1" fmla="*/ 0 h 35395"/>
                      <a:gd name="T2" fmla="*/ 0 w 21600"/>
                      <a:gd name="T3" fmla="*/ 0 h 35395"/>
                      <a:gd name="T4" fmla="*/ 0 w 21600"/>
                      <a:gd name="T5" fmla="*/ 0 h 35395"/>
                      <a:gd name="T6" fmla="*/ 0 60000 65536"/>
                      <a:gd name="T7" fmla="*/ 0 60000 65536"/>
                      <a:gd name="T8" fmla="*/ 0 60000 65536"/>
                      <a:gd name="T9" fmla="*/ 0 w 21600"/>
                      <a:gd name="T10" fmla="*/ 0 h 35395"/>
                      <a:gd name="T11" fmla="*/ 21600 w 21600"/>
                      <a:gd name="T12" fmla="*/ 35395 h 35395"/>
                    </a:gdLst>
                    <a:ahLst/>
                    <a:cxnLst>
                      <a:cxn ang="T6">
                        <a:pos x="T0" y="T1"/>
                      </a:cxn>
                      <a:cxn ang="T7">
                        <a:pos x="T2" y="T3"/>
                      </a:cxn>
                      <a:cxn ang="T8">
                        <a:pos x="T4" y="T5"/>
                      </a:cxn>
                    </a:cxnLst>
                    <a:rect l="T9" t="T10" r="T11" b="T12"/>
                    <a:pathLst>
                      <a:path w="21600" h="35395" fill="none" extrusionOk="0">
                        <a:moveTo>
                          <a:pt x="13225" y="-1"/>
                        </a:moveTo>
                        <a:cubicBezTo>
                          <a:pt x="18507" y="4090"/>
                          <a:pt x="21600" y="10396"/>
                          <a:pt x="21600" y="17078"/>
                        </a:cubicBezTo>
                        <a:cubicBezTo>
                          <a:pt x="21600" y="24525"/>
                          <a:pt x="17763" y="31448"/>
                          <a:pt x="11447" y="35395"/>
                        </a:cubicBezTo>
                      </a:path>
                      <a:path w="21600" h="35395" stroke="0" extrusionOk="0">
                        <a:moveTo>
                          <a:pt x="13225" y="-1"/>
                        </a:moveTo>
                        <a:cubicBezTo>
                          <a:pt x="18507" y="4090"/>
                          <a:pt x="21600" y="10396"/>
                          <a:pt x="21600" y="17078"/>
                        </a:cubicBezTo>
                        <a:cubicBezTo>
                          <a:pt x="21600" y="24525"/>
                          <a:pt x="17763" y="31448"/>
                          <a:pt x="11447" y="35395"/>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0" name="Line 1334"/>
                  <p:cNvSpPr>
                    <a:spLocks noChangeShapeType="1"/>
                  </p:cNvSpPr>
                  <p:nvPr/>
                </p:nvSpPr>
                <p:spPr bwMode="auto">
                  <a:xfrm rot="10760391">
                    <a:off x="960" y="2494"/>
                    <a:ext cx="576" cy="1"/>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5" name="Line 1335"/>
                <p:cNvSpPr>
                  <a:spLocks noChangeShapeType="1"/>
                </p:cNvSpPr>
                <p:nvPr/>
              </p:nvSpPr>
              <p:spPr bwMode="auto">
                <a:xfrm flipV="1">
                  <a:off x="2016" y="1152"/>
                  <a:ext cx="0" cy="1632"/>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grpSp>
          <p:nvGrpSpPr>
            <p:cNvPr id="112" name="Group 1339"/>
            <p:cNvGrpSpPr>
              <a:grpSpLocks/>
            </p:cNvGrpSpPr>
            <p:nvPr/>
          </p:nvGrpSpPr>
          <p:grpSpPr bwMode="auto">
            <a:xfrm>
              <a:off x="1030040" y="5156195"/>
              <a:ext cx="990600" cy="711200"/>
              <a:chOff x="432" y="1520"/>
              <a:chExt cx="672" cy="448"/>
            </a:xfrm>
          </p:grpSpPr>
          <p:sp>
            <p:nvSpPr>
              <p:cNvPr id="113" name="AutoShape 1340"/>
              <p:cNvSpPr>
                <a:spLocks noChangeArrowheads="1"/>
              </p:cNvSpPr>
              <p:nvPr/>
            </p:nvSpPr>
            <p:spPr bwMode="auto">
              <a:xfrm>
                <a:off x="432" y="1920"/>
                <a:ext cx="672" cy="48"/>
              </a:xfrm>
              <a:prstGeom prst="leftArrow">
                <a:avLst>
                  <a:gd name="adj1" fmla="val 50000"/>
                  <a:gd name="adj2" fmla="val 350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14" name="Text Box 1341"/>
              <p:cNvSpPr txBox="1">
                <a:spLocks noChangeArrowheads="1"/>
              </p:cNvSpPr>
              <p:nvPr/>
            </p:nvSpPr>
            <p:spPr bwMode="auto">
              <a:xfrm>
                <a:off x="620" y="1520"/>
                <a:ext cx="34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a:t>
                </a:r>
              </a:p>
            </p:txBody>
          </p:sp>
        </p:grpSp>
      </p:grpSp>
      <p:grpSp>
        <p:nvGrpSpPr>
          <p:cNvPr id="3" name="组合 2"/>
          <p:cNvGrpSpPr/>
          <p:nvPr/>
        </p:nvGrpSpPr>
        <p:grpSpPr>
          <a:xfrm>
            <a:off x="6854337" y="4915008"/>
            <a:ext cx="5870238" cy="1721686"/>
            <a:chOff x="7751575" y="6930037"/>
            <a:chExt cx="9001125" cy="2639947"/>
          </a:xfrm>
        </p:grpSpPr>
        <p:sp>
          <p:nvSpPr>
            <p:cNvPr id="116" name="Rectangle 1123"/>
            <p:cNvSpPr>
              <a:spLocks noChangeArrowheads="1"/>
            </p:cNvSpPr>
            <p:nvPr/>
          </p:nvSpPr>
          <p:spPr bwMode="auto">
            <a:xfrm>
              <a:off x="11569934" y="8862090"/>
              <a:ext cx="1305670" cy="70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lang="zh-CN" altLang="en-US" sz="2400" i="0">
                  <a:solidFill>
                    <a:srgbClr val="990099"/>
                  </a:solidFill>
                  <a:ea typeface="微软雅黑" panose="020B0503020204020204" pitchFamily="34" charset="-122"/>
                  <a:sym typeface="Times New Roman" panose="02020603050405020304" pitchFamily="18" charset="0"/>
                </a:rPr>
                <a:t>图</a:t>
              </a:r>
              <a:r>
                <a:rPr lang="en-US" altLang="zh-CN" sz="2400" i="0">
                  <a:solidFill>
                    <a:srgbClr val="990099"/>
                  </a:solidFill>
                  <a:ea typeface="微软雅黑" panose="020B0503020204020204" pitchFamily="34" charset="-122"/>
                  <a:sym typeface="Times New Roman" panose="02020603050405020304" pitchFamily="18" charset="0"/>
                </a:rPr>
                <a:t>(b)</a:t>
              </a:r>
            </a:p>
          </p:txBody>
        </p:sp>
        <p:grpSp>
          <p:nvGrpSpPr>
            <p:cNvPr id="118" name="Group 1211"/>
            <p:cNvGrpSpPr>
              <a:grpSpLocks/>
            </p:cNvGrpSpPr>
            <p:nvPr/>
          </p:nvGrpSpPr>
          <p:grpSpPr bwMode="auto">
            <a:xfrm>
              <a:off x="7751575" y="6930037"/>
              <a:ext cx="9001125" cy="1905000"/>
              <a:chOff x="0" y="2496"/>
              <a:chExt cx="5670" cy="1200"/>
            </a:xfrm>
          </p:grpSpPr>
          <p:grpSp>
            <p:nvGrpSpPr>
              <p:cNvPr id="119" name="Group 1212"/>
              <p:cNvGrpSpPr>
                <a:grpSpLocks/>
              </p:cNvGrpSpPr>
              <p:nvPr/>
            </p:nvGrpSpPr>
            <p:grpSpPr bwMode="auto">
              <a:xfrm>
                <a:off x="624" y="2496"/>
                <a:ext cx="4416" cy="1200"/>
                <a:chOff x="624" y="528"/>
                <a:chExt cx="4416" cy="1200"/>
              </a:xfrm>
            </p:grpSpPr>
            <p:sp>
              <p:nvSpPr>
                <p:cNvPr id="158" name="Rectangle 1213"/>
                <p:cNvSpPr>
                  <a:spLocks noChangeArrowheads="1"/>
                </p:cNvSpPr>
                <p:nvPr/>
              </p:nvSpPr>
              <p:spPr bwMode="auto">
                <a:xfrm>
                  <a:off x="624" y="528"/>
                  <a:ext cx="4416" cy="1200"/>
                </a:xfrm>
                <a:prstGeom prst="rect">
                  <a:avLst/>
                </a:prstGeom>
                <a:solidFill>
                  <a:srgbClr val="CCFFCC"/>
                </a:solidFill>
                <a:ln w="41275">
                  <a:solidFill>
                    <a:srgbClr val="808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59" name="Line 1214"/>
                <p:cNvSpPr>
                  <a:spLocks noChangeShapeType="1"/>
                </p:cNvSpPr>
                <p:nvPr/>
              </p:nvSpPr>
              <p:spPr bwMode="auto">
                <a:xfrm>
                  <a:off x="912" y="528"/>
                  <a:ext cx="0" cy="1200"/>
                </a:xfrm>
                <a:prstGeom prst="line">
                  <a:avLst/>
                </a:prstGeom>
                <a:noFill/>
                <a:ln w="22225">
                  <a:solidFill>
                    <a:srgbClr val="8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0" name="Line 1215"/>
                <p:cNvSpPr>
                  <a:spLocks noChangeShapeType="1"/>
                </p:cNvSpPr>
                <p:nvPr/>
              </p:nvSpPr>
              <p:spPr bwMode="auto">
                <a:xfrm>
                  <a:off x="4704" y="528"/>
                  <a:ext cx="0" cy="1200"/>
                </a:xfrm>
                <a:prstGeom prst="line">
                  <a:avLst/>
                </a:prstGeom>
                <a:noFill/>
                <a:ln w="22225">
                  <a:solidFill>
                    <a:srgbClr val="8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1" name="Line 1216"/>
                <p:cNvSpPr>
                  <a:spLocks noChangeShapeType="1"/>
                </p:cNvSpPr>
                <p:nvPr/>
              </p:nvSpPr>
              <p:spPr bwMode="auto">
                <a:xfrm>
                  <a:off x="2928" y="528"/>
                  <a:ext cx="0" cy="1200"/>
                </a:xfrm>
                <a:prstGeom prst="line">
                  <a:avLst/>
                </a:prstGeom>
                <a:noFill/>
                <a:ln w="22225">
                  <a:solidFill>
                    <a:srgbClr val="8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2" name="Line 1217"/>
                <p:cNvSpPr>
                  <a:spLocks noChangeShapeType="1"/>
                </p:cNvSpPr>
                <p:nvPr/>
              </p:nvSpPr>
              <p:spPr bwMode="auto">
                <a:xfrm>
                  <a:off x="2736" y="528"/>
                  <a:ext cx="0" cy="1200"/>
                </a:xfrm>
                <a:prstGeom prst="line">
                  <a:avLst/>
                </a:prstGeom>
                <a:noFill/>
                <a:ln w="22225">
                  <a:solidFill>
                    <a:srgbClr val="8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20" name="Group 1218"/>
              <p:cNvGrpSpPr>
                <a:grpSpLocks/>
              </p:cNvGrpSpPr>
              <p:nvPr/>
            </p:nvGrpSpPr>
            <p:grpSpPr bwMode="auto">
              <a:xfrm>
                <a:off x="5040" y="2657"/>
                <a:ext cx="630" cy="463"/>
                <a:chOff x="4464" y="1409"/>
                <a:chExt cx="630" cy="463"/>
              </a:xfrm>
            </p:grpSpPr>
            <p:sp>
              <p:nvSpPr>
                <p:cNvPr id="156" name="AutoShape 1219"/>
                <p:cNvSpPr>
                  <a:spLocks noChangeArrowheads="1"/>
                </p:cNvSpPr>
                <p:nvPr/>
              </p:nvSpPr>
              <p:spPr bwMode="auto">
                <a:xfrm>
                  <a:off x="4464" y="1824"/>
                  <a:ext cx="576" cy="48"/>
                </a:xfrm>
                <a:prstGeom prst="rightArrow">
                  <a:avLst>
                    <a:gd name="adj1" fmla="val 50000"/>
                    <a:gd name="adj2" fmla="val 300000"/>
                  </a:avLst>
                </a:prstGeom>
                <a:solidFill>
                  <a:srgbClr val="FF99CC"/>
                </a:solidFill>
                <a:ln w="6350">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57" name="Text Box 1220"/>
                <p:cNvSpPr txBox="1">
                  <a:spLocks noChangeArrowheads="1"/>
                </p:cNvSpPr>
                <p:nvPr/>
              </p:nvSpPr>
              <p:spPr bwMode="auto">
                <a:xfrm>
                  <a:off x="4750" y="1409"/>
                  <a:ext cx="34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a:t>
                  </a:r>
                </a:p>
              </p:txBody>
            </p:sp>
          </p:grpSp>
          <p:grpSp>
            <p:nvGrpSpPr>
              <p:cNvPr id="121" name="Group 1221"/>
              <p:cNvGrpSpPr>
                <a:grpSpLocks/>
              </p:cNvGrpSpPr>
              <p:nvPr/>
            </p:nvGrpSpPr>
            <p:grpSpPr bwMode="auto">
              <a:xfrm>
                <a:off x="0" y="2688"/>
                <a:ext cx="624" cy="446"/>
                <a:chOff x="432" y="1473"/>
                <a:chExt cx="672" cy="510"/>
              </a:xfrm>
            </p:grpSpPr>
            <p:sp>
              <p:nvSpPr>
                <p:cNvPr id="154" name="AutoShape 1222"/>
                <p:cNvSpPr>
                  <a:spLocks noChangeArrowheads="1"/>
                </p:cNvSpPr>
                <p:nvPr/>
              </p:nvSpPr>
              <p:spPr bwMode="auto">
                <a:xfrm>
                  <a:off x="432" y="1920"/>
                  <a:ext cx="672" cy="48"/>
                </a:xfrm>
                <a:prstGeom prst="leftArrow">
                  <a:avLst>
                    <a:gd name="adj1" fmla="val 50000"/>
                    <a:gd name="adj2" fmla="val 350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55" name="Text Box 1223"/>
                <p:cNvSpPr txBox="1">
                  <a:spLocks noChangeArrowheads="1"/>
                </p:cNvSpPr>
                <p:nvPr/>
              </p:nvSpPr>
              <p:spPr bwMode="auto">
                <a:xfrm>
                  <a:off x="608" y="1473"/>
                  <a:ext cx="371"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a:t>
                  </a:r>
                </a:p>
              </p:txBody>
            </p:sp>
          </p:grpSp>
          <p:grpSp>
            <p:nvGrpSpPr>
              <p:cNvPr id="122" name="Group 1224"/>
              <p:cNvGrpSpPr>
                <a:grpSpLocks/>
              </p:cNvGrpSpPr>
              <p:nvPr/>
            </p:nvGrpSpPr>
            <p:grpSpPr bwMode="auto">
              <a:xfrm>
                <a:off x="1248" y="2592"/>
                <a:ext cx="432" cy="432"/>
                <a:chOff x="1248" y="624"/>
                <a:chExt cx="432" cy="432"/>
              </a:xfrm>
            </p:grpSpPr>
            <p:sp>
              <p:nvSpPr>
                <p:cNvPr id="151" name="Oval 1225"/>
                <p:cNvSpPr>
                  <a:spLocks noChangeArrowheads="1"/>
                </p:cNvSpPr>
                <p:nvPr/>
              </p:nvSpPr>
              <p:spPr bwMode="auto">
                <a:xfrm>
                  <a:off x="1296" y="720"/>
                  <a:ext cx="288" cy="288"/>
                </a:xfrm>
                <a:prstGeom prst="ellipse">
                  <a:avLst/>
                </a:prstGeom>
                <a:solidFill>
                  <a:srgbClr val="99CCFF"/>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52" name="Line 1226"/>
                <p:cNvSpPr>
                  <a:spLocks noChangeShapeType="1"/>
                </p:cNvSpPr>
                <p:nvPr/>
              </p:nvSpPr>
              <p:spPr bwMode="auto">
                <a:xfrm>
                  <a:off x="1248" y="864"/>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3" name="Line 1227"/>
                <p:cNvSpPr>
                  <a:spLocks noChangeShapeType="1"/>
                </p:cNvSpPr>
                <p:nvPr/>
              </p:nvSpPr>
              <p:spPr bwMode="auto">
                <a:xfrm>
                  <a:off x="1440" y="624"/>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23" name="Group 1228"/>
              <p:cNvGrpSpPr>
                <a:grpSpLocks/>
              </p:cNvGrpSpPr>
              <p:nvPr/>
            </p:nvGrpSpPr>
            <p:grpSpPr bwMode="auto">
              <a:xfrm>
                <a:off x="1248" y="3168"/>
                <a:ext cx="432" cy="432"/>
                <a:chOff x="1248" y="1200"/>
                <a:chExt cx="432" cy="432"/>
              </a:xfrm>
            </p:grpSpPr>
            <p:sp>
              <p:nvSpPr>
                <p:cNvPr id="148" name="Oval 1229"/>
                <p:cNvSpPr>
                  <a:spLocks noChangeArrowheads="1"/>
                </p:cNvSpPr>
                <p:nvPr/>
              </p:nvSpPr>
              <p:spPr bwMode="auto">
                <a:xfrm>
                  <a:off x="1296" y="1296"/>
                  <a:ext cx="288" cy="288"/>
                </a:xfrm>
                <a:prstGeom prst="ellipse">
                  <a:avLst/>
                </a:prstGeom>
                <a:solidFill>
                  <a:srgbClr val="99CCFF"/>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49" name="Line 1230"/>
                <p:cNvSpPr>
                  <a:spLocks noChangeShapeType="1"/>
                </p:cNvSpPr>
                <p:nvPr/>
              </p:nvSpPr>
              <p:spPr bwMode="auto">
                <a:xfrm>
                  <a:off x="1248" y="1440"/>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0" name="Line 1231"/>
                <p:cNvSpPr>
                  <a:spLocks noChangeShapeType="1"/>
                </p:cNvSpPr>
                <p:nvPr/>
              </p:nvSpPr>
              <p:spPr bwMode="auto">
                <a:xfrm>
                  <a:off x="1440" y="1200"/>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24" name="Group 1232"/>
              <p:cNvGrpSpPr>
                <a:grpSpLocks/>
              </p:cNvGrpSpPr>
              <p:nvPr/>
            </p:nvGrpSpPr>
            <p:grpSpPr bwMode="auto">
              <a:xfrm>
                <a:off x="2016" y="3168"/>
                <a:ext cx="432" cy="432"/>
                <a:chOff x="2016" y="1200"/>
                <a:chExt cx="432" cy="432"/>
              </a:xfrm>
            </p:grpSpPr>
            <p:sp>
              <p:nvSpPr>
                <p:cNvPr id="145" name="Oval 1233"/>
                <p:cNvSpPr>
                  <a:spLocks noChangeArrowheads="1"/>
                </p:cNvSpPr>
                <p:nvPr/>
              </p:nvSpPr>
              <p:spPr bwMode="auto">
                <a:xfrm>
                  <a:off x="2064" y="1296"/>
                  <a:ext cx="288" cy="288"/>
                </a:xfrm>
                <a:prstGeom prst="ellipse">
                  <a:avLst/>
                </a:prstGeom>
                <a:solidFill>
                  <a:srgbClr val="99CCFF"/>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46" name="Line 1234"/>
                <p:cNvSpPr>
                  <a:spLocks noChangeShapeType="1"/>
                </p:cNvSpPr>
                <p:nvPr/>
              </p:nvSpPr>
              <p:spPr bwMode="auto">
                <a:xfrm>
                  <a:off x="2016" y="1440"/>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7" name="Line 1235"/>
                <p:cNvSpPr>
                  <a:spLocks noChangeShapeType="1"/>
                </p:cNvSpPr>
                <p:nvPr/>
              </p:nvSpPr>
              <p:spPr bwMode="auto">
                <a:xfrm>
                  <a:off x="2208" y="1200"/>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25" name="Group 1236"/>
              <p:cNvGrpSpPr>
                <a:grpSpLocks/>
              </p:cNvGrpSpPr>
              <p:nvPr/>
            </p:nvGrpSpPr>
            <p:grpSpPr bwMode="auto">
              <a:xfrm>
                <a:off x="2016" y="2592"/>
                <a:ext cx="432" cy="432"/>
                <a:chOff x="2016" y="624"/>
                <a:chExt cx="432" cy="432"/>
              </a:xfrm>
            </p:grpSpPr>
            <p:sp>
              <p:nvSpPr>
                <p:cNvPr id="142" name="Oval 1237"/>
                <p:cNvSpPr>
                  <a:spLocks noChangeArrowheads="1"/>
                </p:cNvSpPr>
                <p:nvPr/>
              </p:nvSpPr>
              <p:spPr bwMode="auto">
                <a:xfrm>
                  <a:off x="2064" y="720"/>
                  <a:ext cx="288" cy="288"/>
                </a:xfrm>
                <a:prstGeom prst="ellipse">
                  <a:avLst/>
                </a:prstGeom>
                <a:solidFill>
                  <a:srgbClr val="99CCFF"/>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43" name="Line 1238"/>
                <p:cNvSpPr>
                  <a:spLocks noChangeShapeType="1"/>
                </p:cNvSpPr>
                <p:nvPr/>
              </p:nvSpPr>
              <p:spPr bwMode="auto">
                <a:xfrm>
                  <a:off x="2016" y="864"/>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4" name="Line 1239"/>
                <p:cNvSpPr>
                  <a:spLocks noChangeShapeType="1"/>
                </p:cNvSpPr>
                <p:nvPr/>
              </p:nvSpPr>
              <p:spPr bwMode="auto">
                <a:xfrm>
                  <a:off x="2208" y="624"/>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26" name="Group 1240"/>
              <p:cNvGrpSpPr>
                <a:grpSpLocks/>
              </p:cNvGrpSpPr>
              <p:nvPr/>
            </p:nvGrpSpPr>
            <p:grpSpPr bwMode="auto">
              <a:xfrm>
                <a:off x="3936" y="3168"/>
                <a:ext cx="432" cy="432"/>
                <a:chOff x="3936" y="1200"/>
                <a:chExt cx="432" cy="432"/>
              </a:xfrm>
            </p:grpSpPr>
            <p:sp>
              <p:nvSpPr>
                <p:cNvPr id="139" name="Oval 1241"/>
                <p:cNvSpPr>
                  <a:spLocks noChangeArrowheads="1"/>
                </p:cNvSpPr>
                <p:nvPr/>
              </p:nvSpPr>
              <p:spPr bwMode="auto">
                <a:xfrm>
                  <a:off x="3984" y="1296"/>
                  <a:ext cx="288" cy="288"/>
                </a:xfrm>
                <a:prstGeom prst="ellipse">
                  <a:avLst/>
                </a:prstGeom>
                <a:solidFill>
                  <a:srgbClr val="99CCFF"/>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40" name="Line 1242"/>
                <p:cNvSpPr>
                  <a:spLocks noChangeShapeType="1"/>
                </p:cNvSpPr>
                <p:nvPr/>
              </p:nvSpPr>
              <p:spPr bwMode="auto">
                <a:xfrm>
                  <a:off x="3936" y="1440"/>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1" name="Line 1243"/>
                <p:cNvSpPr>
                  <a:spLocks noChangeShapeType="1"/>
                </p:cNvSpPr>
                <p:nvPr/>
              </p:nvSpPr>
              <p:spPr bwMode="auto">
                <a:xfrm>
                  <a:off x="4128" y="1200"/>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27" name="Group 1244"/>
              <p:cNvGrpSpPr>
                <a:grpSpLocks/>
              </p:cNvGrpSpPr>
              <p:nvPr/>
            </p:nvGrpSpPr>
            <p:grpSpPr bwMode="auto">
              <a:xfrm>
                <a:off x="3168" y="3168"/>
                <a:ext cx="432" cy="432"/>
                <a:chOff x="3168" y="1200"/>
                <a:chExt cx="432" cy="432"/>
              </a:xfrm>
            </p:grpSpPr>
            <p:sp>
              <p:nvSpPr>
                <p:cNvPr id="136" name="Oval 1245"/>
                <p:cNvSpPr>
                  <a:spLocks noChangeArrowheads="1"/>
                </p:cNvSpPr>
                <p:nvPr/>
              </p:nvSpPr>
              <p:spPr bwMode="auto">
                <a:xfrm>
                  <a:off x="3216" y="1296"/>
                  <a:ext cx="288" cy="288"/>
                </a:xfrm>
                <a:prstGeom prst="ellipse">
                  <a:avLst/>
                </a:prstGeom>
                <a:solidFill>
                  <a:srgbClr val="99CCFF"/>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37" name="Line 1246"/>
                <p:cNvSpPr>
                  <a:spLocks noChangeShapeType="1"/>
                </p:cNvSpPr>
                <p:nvPr/>
              </p:nvSpPr>
              <p:spPr bwMode="auto">
                <a:xfrm>
                  <a:off x="3168" y="1440"/>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8" name="Line 1247"/>
                <p:cNvSpPr>
                  <a:spLocks noChangeShapeType="1"/>
                </p:cNvSpPr>
                <p:nvPr/>
              </p:nvSpPr>
              <p:spPr bwMode="auto">
                <a:xfrm>
                  <a:off x="3360" y="1200"/>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28" name="Group 1248"/>
              <p:cNvGrpSpPr>
                <a:grpSpLocks/>
              </p:cNvGrpSpPr>
              <p:nvPr/>
            </p:nvGrpSpPr>
            <p:grpSpPr bwMode="auto">
              <a:xfrm>
                <a:off x="3936" y="2640"/>
                <a:ext cx="432" cy="432"/>
                <a:chOff x="3936" y="672"/>
                <a:chExt cx="432" cy="432"/>
              </a:xfrm>
            </p:grpSpPr>
            <p:sp>
              <p:nvSpPr>
                <p:cNvPr id="133" name="Oval 1249"/>
                <p:cNvSpPr>
                  <a:spLocks noChangeArrowheads="1"/>
                </p:cNvSpPr>
                <p:nvPr/>
              </p:nvSpPr>
              <p:spPr bwMode="auto">
                <a:xfrm>
                  <a:off x="3984" y="768"/>
                  <a:ext cx="288" cy="288"/>
                </a:xfrm>
                <a:prstGeom prst="ellipse">
                  <a:avLst/>
                </a:prstGeom>
                <a:solidFill>
                  <a:srgbClr val="99CCFF"/>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34" name="Line 1250"/>
                <p:cNvSpPr>
                  <a:spLocks noChangeShapeType="1"/>
                </p:cNvSpPr>
                <p:nvPr/>
              </p:nvSpPr>
              <p:spPr bwMode="auto">
                <a:xfrm>
                  <a:off x="3936" y="912"/>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5" name="Line 1251"/>
                <p:cNvSpPr>
                  <a:spLocks noChangeShapeType="1"/>
                </p:cNvSpPr>
                <p:nvPr/>
              </p:nvSpPr>
              <p:spPr bwMode="auto">
                <a:xfrm>
                  <a:off x="4128" y="672"/>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29" name="Group 1252"/>
              <p:cNvGrpSpPr>
                <a:grpSpLocks/>
              </p:cNvGrpSpPr>
              <p:nvPr/>
            </p:nvGrpSpPr>
            <p:grpSpPr bwMode="auto">
              <a:xfrm>
                <a:off x="3216" y="2592"/>
                <a:ext cx="432" cy="432"/>
                <a:chOff x="3168" y="672"/>
                <a:chExt cx="432" cy="432"/>
              </a:xfrm>
            </p:grpSpPr>
            <p:sp>
              <p:nvSpPr>
                <p:cNvPr id="130" name="Oval 1253"/>
                <p:cNvSpPr>
                  <a:spLocks noChangeArrowheads="1"/>
                </p:cNvSpPr>
                <p:nvPr/>
              </p:nvSpPr>
              <p:spPr bwMode="auto">
                <a:xfrm>
                  <a:off x="3216" y="768"/>
                  <a:ext cx="288" cy="288"/>
                </a:xfrm>
                <a:prstGeom prst="ellipse">
                  <a:avLst/>
                </a:prstGeom>
                <a:solidFill>
                  <a:srgbClr val="99CCFF"/>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31" name="Line 1254"/>
                <p:cNvSpPr>
                  <a:spLocks noChangeShapeType="1"/>
                </p:cNvSpPr>
                <p:nvPr/>
              </p:nvSpPr>
              <p:spPr bwMode="auto">
                <a:xfrm>
                  <a:off x="3168" y="912"/>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2" name="Line 1255"/>
                <p:cNvSpPr>
                  <a:spLocks noChangeShapeType="1"/>
                </p:cNvSpPr>
                <p:nvPr/>
              </p:nvSpPr>
              <p:spPr bwMode="auto">
                <a:xfrm>
                  <a:off x="3360" y="672"/>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163" name="Rectangle 1256"/>
            <p:cNvSpPr>
              <a:spLocks noChangeArrowheads="1"/>
            </p:cNvSpPr>
            <p:nvPr/>
          </p:nvSpPr>
          <p:spPr bwMode="auto">
            <a:xfrm>
              <a:off x="11569934" y="8862090"/>
              <a:ext cx="1305670" cy="70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lang="zh-CN" altLang="en-US" sz="2400" i="0" dirty="0">
                  <a:solidFill>
                    <a:srgbClr val="4BC1DD"/>
                  </a:solidFill>
                  <a:ea typeface="微软雅黑" panose="020B0503020204020204" pitchFamily="34" charset="-122"/>
                  <a:sym typeface="Times New Roman" panose="02020603050405020304" pitchFamily="18" charset="0"/>
                </a:rPr>
                <a:t>图</a:t>
              </a:r>
              <a:r>
                <a:rPr lang="en-US" altLang="zh-CN" sz="2400" i="0" dirty="0">
                  <a:solidFill>
                    <a:srgbClr val="4BC1DD"/>
                  </a:solidFill>
                  <a:ea typeface="微软雅黑" panose="020B0503020204020204" pitchFamily="34" charset="-122"/>
                  <a:sym typeface="Times New Roman" panose="02020603050405020304" pitchFamily="18" charset="0"/>
                </a:rPr>
                <a:t>(b)</a:t>
              </a:r>
            </a:p>
          </p:txBody>
        </p:sp>
      </p:grpSp>
      <p:sp>
        <p:nvSpPr>
          <p:cNvPr id="164" name="Rectangle 1256"/>
          <p:cNvSpPr>
            <a:spLocks noChangeArrowheads="1"/>
          </p:cNvSpPr>
          <p:nvPr/>
        </p:nvSpPr>
        <p:spPr bwMode="auto">
          <a:xfrm>
            <a:off x="2898156" y="6473200"/>
            <a:ext cx="8338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lang="zh-CN" altLang="en-US" sz="2400" i="0" dirty="0">
                <a:solidFill>
                  <a:srgbClr val="4BC1DD"/>
                </a:solidFill>
                <a:ea typeface="微软雅黑" panose="020B0503020204020204" pitchFamily="34" charset="-122"/>
                <a:sym typeface="Times New Roman" panose="02020603050405020304" pitchFamily="18" charset="0"/>
              </a:rPr>
              <a:t>图</a:t>
            </a:r>
            <a:r>
              <a:rPr lang="en-US" altLang="zh-CN" sz="2400" i="0" dirty="0" smtClean="0">
                <a:solidFill>
                  <a:srgbClr val="4BC1DD"/>
                </a:solidFill>
                <a:ea typeface="微软雅黑" panose="020B0503020204020204" pitchFamily="34" charset="-122"/>
                <a:sym typeface="Times New Roman" panose="02020603050405020304" pitchFamily="18" charset="0"/>
              </a:rPr>
              <a:t>(a)</a:t>
            </a:r>
            <a:endParaRPr lang="en-US" altLang="zh-CN" sz="2400" i="0" dirty="0">
              <a:solidFill>
                <a:srgbClr val="4BC1DD"/>
              </a:solidFill>
              <a:ea typeface="微软雅黑" panose="020B0503020204020204" pitchFamily="34" charset="-122"/>
              <a:sym typeface="Times New Roman" panose="02020603050405020304" pitchFamily="18" charset="0"/>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270308718"/>
      </p:ext>
    </p:extLst>
  </p:cSld>
  <p:clrMapOvr>
    <a:masterClrMapping/>
  </p:clrMapOvr>
  <mc:AlternateContent xmlns:mc="http://schemas.openxmlformats.org/markup-compatibility/2006" xmlns:p14="http://schemas.microsoft.com/office/powerpoint/2010/main">
    <mc:Choice Requires="p14">
      <p:transition p14:dur="0" advTm="5447"/>
    </mc:Choice>
    <mc:Fallback xmlns="">
      <p:transition advTm="5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Text Box 102"/>
          <p:cNvSpPr txBox="1">
            <a:spLocks noChangeArrowheads="1"/>
          </p:cNvSpPr>
          <p:nvPr/>
        </p:nvSpPr>
        <p:spPr bwMode="auto">
          <a:xfrm>
            <a:off x="596727" y="2929832"/>
            <a:ext cx="10792746"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t" hangingPunct="1">
              <a:lnSpc>
                <a:spcPct val="120000"/>
              </a:lnSpc>
              <a:spcBef>
                <a:spcPct val="0"/>
              </a:spcBef>
              <a:buFontTx/>
              <a:buNone/>
            </a:pPr>
            <a:r>
              <a:rPr kumimoji="0" lang="zh-CN" altLang="en-US" sz="2400" b="1" i="0" dirty="0" smtClean="0">
                <a:solidFill>
                  <a:srgbClr val="4BC1DD"/>
                </a:solidFill>
                <a:ea typeface="微软雅黑" panose="020B0503020204020204" pitchFamily="34" charset="-122"/>
                <a:sym typeface="Times New Roman" panose="02020603050405020304" pitchFamily="18" charset="0"/>
              </a:rPr>
              <a:t>假设：</a:t>
            </a:r>
            <a:endParaRPr kumimoji="0" lang="en-US" altLang="zh-CN" sz="2400" b="1" i="0" dirty="0" smtClean="0">
              <a:solidFill>
                <a:srgbClr val="4BC1DD"/>
              </a:solidFill>
              <a:ea typeface="微软雅黑" panose="020B0503020204020204" pitchFamily="34" charset="-122"/>
              <a:sym typeface="Times New Roman" panose="02020603050405020304" pitchFamily="18" charset="0"/>
            </a:endParaRPr>
          </a:p>
          <a:p>
            <a:pPr>
              <a:lnSpc>
                <a:spcPct val="120000"/>
              </a:lnSpc>
              <a:spcBef>
                <a:spcPct val="0"/>
              </a:spcBef>
              <a:buNone/>
            </a:pPr>
            <a:r>
              <a:rPr lang="zh-CN" altLang="en-US" sz="2400" dirty="0" smtClean="0">
                <a:ea typeface="微软雅黑" panose="020B0503020204020204" pitchFamily="34" charset="-122"/>
                <a:sym typeface="Times New Roman" panose="02020603050405020304" pitchFamily="18" charset="0"/>
              </a:rPr>
              <a:t>（</a:t>
            </a:r>
            <a:r>
              <a:rPr lang="en-US" altLang="zh-CN" sz="2400" dirty="0" smtClean="0">
                <a:ea typeface="微软雅黑" panose="020B0503020204020204" pitchFamily="34" charset="-122"/>
                <a:sym typeface="Times New Roman" panose="02020603050405020304" pitchFamily="18" charset="0"/>
              </a:rPr>
              <a:t>1</a:t>
            </a:r>
            <a:r>
              <a:rPr lang="zh-CN" altLang="en-US" sz="2400" dirty="0" smtClean="0">
                <a:ea typeface="微软雅黑" panose="020B0503020204020204" pitchFamily="34" charset="-122"/>
                <a:sym typeface="Times New Roman" panose="02020603050405020304" pitchFamily="18" charset="0"/>
              </a:rPr>
              <a:t>）不</a:t>
            </a:r>
            <a:r>
              <a:rPr lang="zh-CN" altLang="en-US" sz="2400" dirty="0">
                <a:ea typeface="微软雅黑" panose="020B0503020204020204" pitchFamily="34" charset="-122"/>
                <a:sym typeface="Times New Roman" panose="02020603050405020304" pitchFamily="18" charset="0"/>
              </a:rPr>
              <a:t>考虑弯曲的影响；</a:t>
            </a:r>
          </a:p>
          <a:p>
            <a:pPr>
              <a:lnSpc>
                <a:spcPct val="120000"/>
              </a:lnSpc>
              <a:spcBef>
                <a:spcPct val="0"/>
              </a:spcBef>
              <a:buNone/>
            </a:pPr>
            <a:r>
              <a:rPr lang="zh-CN" altLang="en-US" sz="2400" dirty="0" smtClean="0">
                <a:ea typeface="微软雅黑" panose="020B0503020204020204" pitchFamily="34" charset="-122"/>
                <a:sym typeface="Times New Roman" panose="02020603050405020304" pitchFamily="18" charset="0"/>
              </a:rPr>
              <a:t>（</a:t>
            </a:r>
            <a:r>
              <a:rPr lang="en-US" altLang="zh-CN" sz="2400" dirty="0" smtClean="0">
                <a:ea typeface="微软雅黑" panose="020B0503020204020204" pitchFamily="34" charset="-122"/>
                <a:sym typeface="Times New Roman" panose="02020603050405020304" pitchFamily="18" charset="0"/>
              </a:rPr>
              <a:t>2</a:t>
            </a:r>
            <a:r>
              <a:rPr lang="zh-CN" altLang="en-US" sz="2400" dirty="0" smtClean="0">
                <a:ea typeface="微软雅黑" panose="020B0503020204020204" pitchFamily="34" charset="-122"/>
                <a:sym typeface="Times New Roman" panose="02020603050405020304" pitchFamily="18" charset="0"/>
              </a:rPr>
              <a:t>）外力</a:t>
            </a:r>
            <a:r>
              <a:rPr lang="zh-CN" altLang="en-US" sz="2400" dirty="0">
                <a:ea typeface="微软雅黑" panose="020B0503020204020204" pitchFamily="34" charset="-122"/>
                <a:sym typeface="Times New Roman" panose="02020603050405020304" pitchFamily="18" charset="0"/>
              </a:rPr>
              <a:t>通过铆钉组的形心，且各铆钉直径相同，则每个铆钉</a:t>
            </a:r>
            <a:r>
              <a:rPr lang="zh-CN" altLang="en-US" sz="2400" dirty="0" smtClean="0">
                <a:ea typeface="微软雅黑" panose="020B0503020204020204" pitchFamily="34" charset="-122"/>
                <a:sym typeface="Times New Roman" panose="02020603050405020304" pitchFamily="18" charset="0"/>
              </a:rPr>
              <a:t>的受</a:t>
            </a:r>
            <a:r>
              <a:rPr lang="zh-CN" altLang="en-US" sz="2400" dirty="0">
                <a:ea typeface="微软雅黑" panose="020B0503020204020204" pitchFamily="34" charset="-122"/>
                <a:sym typeface="Times New Roman" panose="02020603050405020304" pitchFamily="18" charset="0"/>
              </a:rPr>
              <a:t>力也相等</a:t>
            </a:r>
            <a:r>
              <a:rPr lang="zh-CN" altLang="en-US" sz="2400" dirty="0" smtClean="0">
                <a:ea typeface="微软雅黑" panose="020B0503020204020204" pitchFamily="34" charset="-122"/>
                <a:sym typeface="Times New Roman" panose="02020603050405020304" pitchFamily="18" charset="0"/>
              </a:rPr>
              <a:t>。</a:t>
            </a:r>
            <a:r>
              <a:rPr kumimoji="0" lang="zh-CN" altLang="en-US" sz="2400" i="0" dirty="0" smtClean="0">
                <a:solidFill>
                  <a:srgbClr val="4BC1DD"/>
                </a:solidFill>
                <a:ea typeface="微软雅黑" panose="020B0503020204020204" pitchFamily="34" charset="-122"/>
                <a:sym typeface="Times New Roman" panose="02020603050405020304" pitchFamily="18" charset="0"/>
              </a:rPr>
              <a:t>           </a:t>
            </a:r>
            <a:endParaRPr kumimoji="0" lang="zh-CN" altLang="en-US" sz="2400" i="0" dirty="0">
              <a:solidFill>
                <a:srgbClr val="4BC1DD"/>
              </a:solidFill>
              <a:ea typeface="微软雅黑" panose="020B0503020204020204" pitchFamily="34" charset="-122"/>
              <a:sym typeface="Times New Roman" panose="02020603050405020304" pitchFamily="18" charset="0"/>
            </a:endParaRPr>
          </a:p>
        </p:txBody>
      </p:sp>
      <p:sp>
        <p:nvSpPr>
          <p:cNvPr id="9" name="Rectangle 104"/>
          <p:cNvSpPr>
            <a:spLocks noChangeArrowheads="1"/>
          </p:cNvSpPr>
          <p:nvPr/>
        </p:nvSpPr>
        <p:spPr bwMode="auto">
          <a:xfrm>
            <a:off x="596727" y="1024944"/>
            <a:ext cx="10792746"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lnSpc>
                <a:spcPct val="120000"/>
              </a:lnSpc>
              <a:spcBef>
                <a:spcPct val="0"/>
              </a:spcBef>
              <a:buNone/>
            </a:pPr>
            <a:r>
              <a:rPr kumimoji="0" lang="zh-CN" altLang="en-US" sz="2400" b="1" dirty="0">
                <a:solidFill>
                  <a:srgbClr val="4BC1DD"/>
                </a:solidFill>
                <a:ea typeface="微软雅黑" panose="020B0503020204020204" pitchFamily="34" charset="-122"/>
                <a:sym typeface="Times New Roman" panose="02020603050405020304" pitchFamily="18" charset="0"/>
              </a:rPr>
              <a:t>可能造成的破坏</a:t>
            </a:r>
            <a:r>
              <a:rPr kumimoji="0" lang="zh-CN" altLang="en-US" sz="2400" b="1" dirty="0" smtClean="0">
                <a:solidFill>
                  <a:srgbClr val="4BC1DD"/>
                </a:solidFill>
                <a:ea typeface="微软雅黑" panose="020B0503020204020204" pitchFamily="34" charset="-122"/>
                <a:sym typeface="Times New Roman" panose="02020603050405020304" pitchFamily="18" charset="0"/>
              </a:rPr>
              <a:t>：</a:t>
            </a:r>
            <a:endParaRPr lang="en-US" altLang="zh-CN" sz="2400" i="0" dirty="0" smtClean="0">
              <a:ea typeface="微软雅黑" panose="020B0503020204020204" pitchFamily="34" charset="-122"/>
              <a:sym typeface="Times New Roman" panose="02020603050405020304" pitchFamily="18" charset="0"/>
            </a:endParaRPr>
          </a:p>
          <a:p>
            <a:pPr fontAlgn="t">
              <a:lnSpc>
                <a:spcPct val="120000"/>
              </a:lnSpc>
              <a:spcBef>
                <a:spcPct val="0"/>
              </a:spcBef>
              <a:buNone/>
            </a:pPr>
            <a:r>
              <a:rPr lang="zh-CN" altLang="en-US" sz="2400" i="0" dirty="0" smtClean="0">
                <a:ea typeface="微软雅黑" panose="020B0503020204020204" pitchFamily="34" charset="-122"/>
                <a:sym typeface="Times New Roman" panose="02020603050405020304" pitchFamily="18" charset="0"/>
              </a:rPr>
              <a:t>（</a:t>
            </a:r>
            <a:r>
              <a:rPr lang="en-US" altLang="zh-CN" sz="2400" i="0" dirty="0">
                <a:ea typeface="微软雅黑" panose="020B0503020204020204" pitchFamily="34" charset="-122"/>
                <a:sym typeface="Times New Roman" panose="02020603050405020304" pitchFamily="18" charset="0"/>
              </a:rPr>
              <a:t>1</a:t>
            </a:r>
            <a:r>
              <a:rPr lang="zh-CN" altLang="en-US" sz="2400" i="0" dirty="0">
                <a:ea typeface="微软雅黑" panose="020B0503020204020204" pitchFamily="34" charset="-122"/>
                <a:sym typeface="Times New Roman" panose="02020603050405020304" pitchFamily="18" charset="0"/>
              </a:rPr>
              <a:t>）因铆钉被剪断而使铆接被破坏</a:t>
            </a:r>
            <a:r>
              <a:rPr lang="zh-CN" altLang="en-US" sz="2400" i="0" dirty="0" smtClean="0">
                <a:ea typeface="微软雅黑" panose="020B0503020204020204" pitchFamily="34" charset="-122"/>
                <a:sym typeface="Times New Roman" panose="02020603050405020304" pitchFamily="18" charset="0"/>
              </a:rPr>
              <a:t>；</a:t>
            </a:r>
            <a:endParaRPr lang="en-US" altLang="zh-CN" sz="2400" dirty="0" smtClean="0">
              <a:ea typeface="微软雅黑" panose="020B0503020204020204" pitchFamily="34" charset="-122"/>
              <a:sym typeface="Times New Roman" panose="02020603050405020304" pitchFamily="18" charset="0"/>
            </a:endParaRPr>
          </a:p>
          <a:p>
            <a:pPr fontAlgn="t">
              <a:lnSpc>
                <a:spcPct val="120000"/>
              </a:lnSpc>
              <a:spcBef>
                <a:spcPct val="0"/>
              </a:spcBef>
              <a:buNone/>
            </a:pPr>
            <a:r>
              <a:rPr lang="zh-CN" altLang="en-US" sz="2400" dirty="0" smtClean="0">
                <a:ea typeface="微软雅黑" panose="020B0503020204020204" pitchFamily="34" charset="-122"/>
                <a:sym typeface="Times New Roman" panose="02020603050405020304" pitchFamily="18" charset="0"/>
              </a:rPr>
              <a:t>（</a:t>
            </a:r>
            <a:r>
              <a:rPr lang="en-US" altLang="zh-CN" sz="2400" dirty="0">
                <a:ea typeface="微软雅黑" panose="020B0503020204020204" pitchFamily="34" charset="-122"/>
                <a:sym typeface="Times New Roman" panose="02020603050405020304" pitchFamily="18" charset="0"/>
              </a:rPr>
              <a:t>2</a:t>
            </a:r>
            <a:r>
              <a:rPr lang="zh-CN" altLang="en-US" sz="2400" dirty="0">
                <a:ea typeface="微软雅黑" panose="020B0503020204020204" pitchFamily="34" charset="-122"/>
                <a:sym typeface="Times New Roman" panose="02020603050405020304" pitchFamily="18" charset="0"/>
              </a:rPr>
              <a:t>）铆钉和板在钉孔之间相互挤压过大，而使铆接</a:t>
            </a:r>
            <a:r>
              <a:rPr lang="zh-CN" altLang="en-US" sz="2400" dirty="0" smtClean="0">
                <a:ea typeface="微软雅黑" panose="020B0503020204020204" pitchFamily="34" charset="-122"/>
                <a:sym typeface="Times New Roman" panose="02020603050405020304" pitchFamily="18" charset="0"/>
              </a:rPr>
              <a:t>被破坏；</a:t>
            </a:r>
            <a:endParaRPr lang="en-US" altLang="zh-CN" sz="2400" dirty="0" smtClean="0">
              <a:ea typeface="微软雅黑" panose="020B0503020204020204" pitchFamily="34" charset="-122"/>
              <a:sym typeface="Times New Roman" panose="02020603050405020304" pitchFamily="18" charset="0"/>
            </a:endParaRPr>
          </a:p>
          <a:p>
            <a:pPr fontAlgn="t">
              <a:lnSpc>
                <a:spcPct val="120000"/>
              </a:lnSpc>
              <a:spcBef>
                <a:spcPct val="0"/>
              </a:spcBef>
              <a:buNone/>
            </a:pPr>
            <a:r>
              <a:rPr lang="zh-CN" altLang="en-US" sz="2400" dirty="0" smtClean="0">
                <a:ea typeface="微软雅黑" panose="020B0503020204020204" pitchFamily="34" charset="-122"/>
                <a:sym typeface="Times New Roman" panose="02020603050405020304" pitchFamily="18" charset="0"/>
              </a:rPr>
              <a:t>（</a:t>
            </a:r>
            <a:r>
              <a:rPr lang="en-US" altLang="zh-CN" sz="2400" dirty="0">
                <a:ea typeface="微软雅黑" panose="020B0503020204020204" pitchFamily="34" charset="-122"/>
                <a:sym typeface="Times New Roman" panose="02020603050405020304" pitchFamily="18" charset="0"/>
              </a:rPr>
              <a:t>3</a:t>
            </a:r>
            <a:r>
              <a:rPr lang="zh-CN" altLang="en-US" sz="2400" dirty="0">
                <a:ea typeface="微软雅黑" panose="020B0503020204020204" pitchFamily="34" charset="-122"/>
                <a:sym typeface="Times New Roman" panose="02020603050405020304" pitchFamily="18" charset="0"/>
              </a:rPr>
              <a:t>）因板有钉孔，在截面被削弱处被拉断</a:t>
            </a:r>
            <a:r>
              <a:rPr lang="zh-CN" altLang="en-US" sz="2400" dirty="0" smtClean="0">
                <a:ea typeface="微软雅黑" panose="020B0503020204020204" pitchFamily="34" charset="-122"/>
                <a:sym typeface="Times New Roman" panose="02020603050405020304" pitchFamily="18" charset="0"/>
              </a:rPr>
              <a:t>。</a:t>
            </a:r>
            <a:endParaRPr lang="zh-CN" altLang="en-US" sz="2400" dirty="0">
              <a:ea typeface="微软雅黑" panose="020B0503020204020204" pitchFamily="34" charset="-122"/>
              <a:sym typeface="Times New Roman" panose="02020603050405020304" pitchFamily="18" charset="0"/>
            </a:endParaRPr>
          </a:p>
        </p:txBody>
      </p:sp>
      <p:grpSp>
        <p:nvGrpSpPr>
          <p:cNvPr id="2" name="组合 1"/>
          <p:cNvGrpSpPr/>
          <p:nvPr/>
        </p:nvGrpSpPr>
        <p:grpSpPr>
          <a:xfrm>
            <a:off x="714737" y="4480421"/>
            <a:ext cx="4184865" cy="1982787"/>
            <a:chOff x="2540943" y="5122714"/>
            <a:chExt cx="4184865" cy="1982787"/>
          </a:xfrm>
        </p:grpSpPr>
        <p:grpSp>
          <p:nvGrpSpPr>
            <p:cNvPr id="84" name="Group 2"/>
            <p:cNvGrpSpPr>
              <a:grpSpLocks/>
            </p:cNvGrpSpPr>
            <p:nvPr/>
          </p:nvGrpSpPr>
          <p:grpSpPr bwMode="auto">
            <a:xfrm>
              <a:off x="2540943" y="5200501"/>
              <a:ext cx="4184865" cy="1905000"/>
              <a:chOff x="2928" y="1440"/>
              <a:chExt cx="2688" cy="1200"/>
            </a:xfrm>
          </p:grpSpPr>
          <p:sp>
            <p:nvSpPr>
              <p:cNvPr id="85" name="Rectangle 3"/>
              <p:cNvSpPr>
                <a:spLocks noChangeArrowheads="1"/>
              </p:cNvSpPr>
              <p:nvPr/>
            </p:nvSpPr>
            <p:spPr bwMode="auto">
              <a:xfrm>
                <a:off x="2928" y="1440"/>
                <a:ext cx="2112" cy="1200"/>
              </a:xfrm>
              <a:prstGeom prst="rect">
                <a:avLst/>
              </a:prstGeom>
              <a:solidFill>
                <a:srgbClr val="CCFFCC"/>
              </a:solidFill>
              <a:ln w="41275">
                <a:solidFill>
                  <a:srgbClr val="808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86" name="Line 4"/>
              <p:cNvSpPr>
                <a:spLocks noChangeShapeType="1"/>
              </p:cNvSpPr>
              <p:nvPr/>
            </p:nvSpPr>
            <p:spPr bwMode="auto">
              <a:xfrm>
                <a:off x="4704" y="1440"/>
                <a:ext cx="0" cy="1200"/>
              </a:xfrm>
              <a:prstGeom prst="line">
                <a:avLst/>
              </a:prstGeom>
              <a:noFill/>
              <a:ln w="22225">
                <a:solidFill>
                  <a:srgbClr val="8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87" name="Group 5"/>
              <p:cNvGrpSpPr>
                <a:grpSpLocks/>
              </p:cNvGrpSpPr>
              <p:nvPr/>
            </p:nvGrpSpPr>
            <p:grpSpPr bwMode="auto">
              <a:xfrm>
                <a:off x="5040" y="1679"/>
                <a:ext cx="576" cy="385"/>
                <a:chOff x="4464" y="1487"/>
                <a:chExt cx="576" cy="385"/>
              </a:xfrm>
            </p:grpSpPr>
            <p:sp>
              <p:nvSpPr>
                <p:cNvPr id="104" name="AutoShape 6"/>
                <p:cNvSpPr>
                  <a:spLocks noChangeArrowheads="1"/>
                </p:cNvSpPr>
                <p:nvPr/>
              </p:nvSpPr>
              <p:spPr bwMode="auto">
                <a:xfrm>
                  <a:off x="4464" y="1824"/>
                  <a:ext cx="576" cy="48"/>
                </a:xfrm>
                <a:prstGeom prst="rightArrow">
                  <a:avLst>
                    <a:gd name="adj1" fmla="val 50000"/>
                    <a:gd name="adj2" fmla="val 300000"/>
                  </a:avLst>
                </a:prstGeom>
                <a:solidFill>
                  <a:srgbClr val="FF99CC"/>
                </a:solidFill>
                <a:ln w="6350">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05" name="Text Box 7"/>
                <p:cNvSpPr txBox="1">
                  <a:spLocks noChangeArrowheads="1"/>
                </p:cNvSpPr>
                <p:nvPr/>
              </p:nvSpPr>
              <p:spPr bwMode="auto">
                <a:xfrm>
                  <a:off x="4808" y="1487"/>
                  <a:ext cx="22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a:t>
                  </a:r>
                </a:p>
              </p:txBody>
            </p:sp>
          </p:grpSp>
          <p:grpSp>
            <p:nvGrpSpPr>
              <p:cNvPr id="88" name="Group 8"/>
              <p:cNvGrpSpPr>
                <a:grpSpLocks/>
              </p:cNvGrpSpPr>
              <p:nvPr/>
            </p:nvGrpSpPr>
            <p:grpSpPr bwMode="auto">
              <a:xfrm>
                <a:off x="3936" y="2112"/>
                <a:ext cx="432" cy="432"/>
                <a:chOff x="1248" y="2688"/>
                <a:chExt cx="432" cy="432"/>
              </a:xfrm>
            </p:grpSpPr>
            <p:sp>
              <p:nvSpPr>
                <p:cNvPr id="101" name="Oval 9"/>
                <p:cNvSpPr>
                  <a:spLocks noChangeArrowheads="1"/>
                </p:cNvSpPr>
                <p:nvPr/>
              </p:nvSpPr>
              <p:spPr bwMode="auto">
                <a:xfrm>
                  <a:off x="1296" y="2784"/>
                  <a:ext cx="288" cy="288"/>
                </a:xfrm>
                <a:prstGeom prst="ellipse">
                  <a:avLst/>
                </a:prstGeom>
                <a:solidFill>
                  <a:srgbClr val="FFCC00"/>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02" name="Line 10"/>
                <p:cNvSpPr>
                  <a:spLocks noChangeShapeType="1"/>
                </p:cNvSpPr>
                <p:nvPr/>
              </p:nvSpPr>
              <p:spPr bwMode="auto">
                <a:xfrm>
                  <a:off x="1248" y="2928"/>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3" name="Line 11"/>
                <p:cNvSpPr>
                  <a:spLocks noChangeShapeType="1"/>
                </p:cNvSpPr>
                <p:nvPr/>
              </p:nvSpPr>
              <p:spPr bwMode="auto">
                <a:xfrm>
                  <a:off x="1440" y="2688"/>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9" name="Group 12"/>
              <p:cNvGrpSpPr>
                <a:grpSpLocks/>
              </p:cNvGrpSpPr>
              <p:nvPr/>
            </p:nvGrpSpPr>
            <p:grpSpPr bwMode="auto">
              <a:xfrm>
                <a:off x="3168" y="2112"/>
                <a:ext cx="432" cy="432"/>
                <a:chOff x="1248" y="2688"/>
                <a:chExt cx="432" cy="432"/>
              </a:xfrm>
            </p:grpSpPr>
            <p:sp>
              <p:nvSpPr>
                <p:cNvPr id="98" name="Oval 13"/>
                <p:cNvSpPr>
                  <a:spLocks noChangeArrowheads="1"/>
                </p:cNvSpPr>
                <p:nvPr/>
              </p:nvSpPr>
              <p:spPr bwMode="auto">
                <a:xfrm>
                  <a:off x="1296" y="2784"/>
                  <a:ext cx="288" cy="288"/>
                </a:xfrm>
                <a:prstGeom prst="ellipse">
                  <a:avLst/>
                </a:prstGeom>
                <a:solidFill>
                  <a:srgbClr val="FFCC00"/>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99" name="Line 14"/>
                <p:cNvSpPr>
                  <a:spLocks noChangeShapeType="1"/>
                </p:cNvSpPr>
                <p:nvPr/>
              </p:nvSpPr>
              <p:spPr bwMode="auto">
                <a:xfrm>
                  <a:off x="1248" y="2928"/>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0" name="Line 15"/>
                <p:cNvSpPr>
                  <a:spLocks noChangeShapeType="1"/>
                </p:cNvSpPr>
                <p:nvPr/>
              </p:nvSpPr>
              <p:spPr bwMode="auto">
                <a:xfrm>
                  <a:off x="1440" y="2688"/>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90" name="Group 16"/>
              <p:cNvGrpSpPr>
                <a:grpSpLocks/>
              </p:cNvGrpSpPr>
              <p:nvPr/>
            </p:nvGrpSpPr>
            <p:grpSpPr bwMode="auto">
              <a:xfrm>
                <a:off x="3936" y="1584"/>
                <a:ext cx="432" cy="432"/>
                <a:chOff x="1248" y="2688"/>
                <a:chExt cx="432" cy="432"/>
              </a:xfrm>
            </p:grpSpPr>
            <p:sp>
              <p:nvSpPr>
                <p:cNvPr id="95" name="Oval 17"/>
                <p:cNvSpPr>
                  <a:spLocks noChangeArrowheads="1"/>
                </p:cNvSpPr>
                <p:nvPr/>
              </p:nvSpPr>
              <p:spPr bwMode="auto">
                <a:xfrm>
                  <a:off x="1296" y="2784"/>
                  <a:ext cx="288" cy="288"/>
                </a:xfrm>
                <a:prstGeom prst="ellipse">
                  <a:avLst/>
                </a:prstGeom>
                <a:solidFill>
                  <a:srgbClr val="FFCC00"/>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96" name="Line 18"/>
                <p:cNvSpPr>
                  <a:spLocks noChangeShapeType="1"/>
                </p:cNvSpPr>
                <p:nvPr/>
              </p:nvSpPr>
              <p:spPr bwMode="auto">
                <a:xfrm>
                  <a:off x="1248" y="2928"/>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7" name="Line 19"/>
                <p:cNvSpPr>
                  <a:spLocks noChangeShapeType="1"/>
                </p:cNvSpPr>
                <p:nvPr/>
              </p:nvSpPr>
              <p:spPr bwMode="auto">
                <a:xfrm>
                  <a:off x="1440" y="2688"/>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91" name="Group 20"/>
              <p:cNvGrpSpPr>
                <a:grpSpLocks/>
              </p:cNvGrpSpPr>
              <p:nvPr/>
            </p:nvGrpSpPr>
            <p:grpSpPr bwMode="auto">
              <a:xfrm>
                <a:off x="3168" y="1584"/>
                <a:ext cx="432" cy="432"/>
                <a:chOff x="1248" y="2688"/>
                <a:chExt cx="432" cy="432"/>
              </a:xfrm>
            </p:grpSpPr>
            <p:sp>
              <p:nvSpPr>
                <p:cNvPr id="92" name="Oval 21"/>
                <p:cNvSpPr>
                  <a:spLocks noChangeArrowheads="1"/>
                </p:cNvSpPr>
                <p:nvPr/>
              </p:nvSpPr>
              <p:spPr bwMode="auto">
                <a:xfrm>
                  <a:off x="1296" y="2784"/>
                  <a:ext cx="288" cy="288"/>
                </a:xfrm>
                <a:prstGeom prst="ellipse">
                  <a:avLst/>
                </a:prstGeom>
                <a:solidFill>
                  <a:srgbClr val="FFCC00"/>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93" name="Line 22"/>
                <p:cNvSpPr>
                  <a:spLocks noChangeShapeType="1"/>
                </p:cNvSpPr>
                <p:nvPr/>
              </p:nvSpPr>
              <p:spPr bwMode="auto">
                <a:xfrm>
                  <a:off x="1248" y="2928"/>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4" name="Line 23"/>
                <p:cNvSpPr>
                  <a:spLocks noChangeShapeType="1"/>
                </p:cNvSpPr>
                <p:nvPr/>
              </p:nvSpPr>
              <p:spPr bwMode="auto">
                <a:xfrm>
                  <a:off x="1440" y="2688"/>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grpSp>
          <p:nvGrpSpPr>
            <p:cNvPr id="106" name="Group 24"/>
            <p:cNvGrpSpPr>
              <a:grpSpLocks/>
            </p:cNvGrpSpPr>
            <p:nvPr/>
          </p:nvGrpSpPr>
          <p:grpSpPr bwMode="auto">
            <a:xfrm>
              <a:off x="2617143" y="5122714"/>
              <a:ext cx="1838325" cy="1525588"/>
              <a:chOff x="528" y="1247"/>
              <a:chExt cx="1158" cy="961"/>
            </a:xfrm>
          </p:grpSpPr>
          <p:grpSp>
            <p:nvGrpSpPr>
              <p:cNvPr id="107" name="Group 25"/>
              <p:cNvGrpSpPr>
                <a:grpSpLocks/>
              </p:cNvGrpSpPr>
              <p:nvPr/>
            </p:nvGrpSpPr>
            <p:grpSpPr bwMode="auto">
              <a:xfrm>
                <a:off x="528" y="1247"/>
                <a:ext cx="390" cy="433"/>
                <a:chOff x="528" y="1247"/>
                <a:chExt cx="390" cy="433"/>
              </a:xfrm>
            </p:grpSpPr>
            <p:sp>
              <p:nvSpPr>
                <p:cNvPr id="117" name="Text Box 26"/>
                <p:cNvSpPr txBox="1">
                  <a:spLocks noChangeArrowheads="1"/>
                </p:cNvSpPr>
                <p:nvPr/>
              </p:nvSpPr>
              <p:spPr bwMode="auto">
                <a:xfrm>
                  <a:off x="543" y="1247"/>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dirty="0">
                      <a:solidFill>
                        <a:schemeClr val="bg1"/>
                      </a:solidFill>
                      <a:ea typeface="微软雅黑" panose="020B0503020204020204" pitchFamily="34" charset="-122"/>
                      <a:sym typeface="Times New Roman" panose="02020603050405020304" pitchFamily="18" charset="0"/>
                    </a:rPr>
                    <a:t>F/n</a:t>
                  </a:r>
                </a:p>
              </p:txBody>
            </p:sp>
            <p:sp>
              <p:nvSpPr>
                <p:cNvPr id="118" name="AutoShape 27"/>
                <p:cNvSpPr>
                  <a:spLocks noChangeArrowheads="1"/>
                </p:cNvSpPr>
                <p:nvPr/>
              </p:nvSpPr>
              <p:spPr bwMode="auto">
                <a:xfrm>
                  <a:off x="528" y="1632"/>
                  <a:ext cx="240" cy="48"/>
                </a:xfrm>
                <a:prstGeom prst="leftArrow">
                  <a:avLst>
                    <a:gd name="adj1" fmla="val 50000"/>
                    <a:gd name="adj2" fmla="val 125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nvGrpSpPr>
              <p:cNvPr id="108" name="Group 28"/>
              <p:cNvGrpSpPr>
                <a:grpSpLocks/>
              </p:cNvGrpSpPr>
              <p:nvPr/>
            </p:nvGrpSpPr>
            <p:grpSpPr bwMode="auto">
              <a:xfrm>
                <a:off x="1296" y="1295"/>
                <a:ext cx="390" cy="433"/>
                <a:chOff x="528" y="1247"/>
                <a:chExt cx="390" cy="433"/>
              </a:xfrm>
            </p:grpSpPr>
            <p:sp>
              <p:nvSpPr>
                <p:cNvPr id="115" name="Text Box 29"/>
                <p:cNvSpPr txBox="1">
                  <a:spLocks noChangeArrowheads="1"/>
                </p:cNvSpPr>
                <p:nvPr/>
              </p:nvSpPr>
              <p:spPr bwMode="auto">
                <a:xfrm>
                  <a:off x="543" y="1247"/>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dirty="0">
                      <a:solidFill>
                        <a:schemeClr val="bg1"/>
                      </a:solidFill>
                      <a:ea typeface="微软雅黑" panose="020B0503020204020204" pitchFamily="34" charset="-122"/>
                      <a:sym typeface="Times New Roman" panose="02020603050405020304" pitchFamily="18" charset="0"/>
                    </a:rPr>
                    <a:t>F/n</a:t>
                  </a:r>
                </a:p>
              </p:txBody>
            </p:sp>
            <p:sp>
              <p:nvSpPr>
                <p:cNvPr id="116" name="AutoShape 30"/>
                <p:cNvSpPr>
                  <a:spLocks noChangeArrowheads="1"/>
                </p:cNvSpPr>
                <p:nvPr/>
              </p:nvSpPr>
              <p:spPr bwMode="auto">
                <a:xfrm>
                  <a:off x="528" y="1632"/>
                  <a:ext cx="240" cy="48"/>
                </a:xfrm>
                <a:prstGeom prst="leftArrow">
                  <a:avLst>
                    <a:gd name="adj1" fmla="val 50000"/>
                    <a:gd name="adj2" fmla="val 125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nvGrpSpPr>
              <p:cNvPr id="109" name="Group 31"/>
              <p:cNvGrpSpPr>
                <a:grpSpLocks/>
              </p:cNvGrpSpPr>
              <p:nvPr/>
            </p:nvGrpSpPr>
            <p:grpSpPr bwMode="auto">
              <a:xfrm>
                <a:off x="528" y="1775"/>
                <a:ext cx="390" cy="433"/>
                <a:chOff x="528" y="1247"/>
                <a:chExt cx="390" cy="433"/>
              </a:xfrm>
            </p:grpSpPr>
            <p:sp>
              <p:nvSpPr>
                <p:cNvPr id="113" name="Text Box 32"/>
                <p:cNvSpPr txBox="1">
                  <a:spLocks noChangeArrowheads="1"/>
                </p:cNvSpPr>
                <p:nvPr/>
              </p:nvSpPr>
              <p:spPr bwMode="auto">
                <a:xfrm>
                  <a:off x="543" y="1247"/>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dirty="0">
                      <a:solidFill>
                        <a:schemeClr val="bg1"/>
                      </a:solidFill>
                      <a:ea typeface="微软雅黑" panose="020B0503020204020204" pitchFamily="34" charset="-122"/>
                      <a:sym typeface="Times New Roman" panose="02020603050405020304" pitchFamily="18" charset="0"/>
                    </a:rPr>
                    <a:t>F/n</a:t>
                  </a:r>
                </a:p>
              </p:txBody>
            </p:sp>
            <p:sp>
              <p:nvSpPr>
                <p:cNvPr id="114" name="AutoShape 33"/>
                <p:cNvSpPr>
                  <a:spLocks noChangeArrowheads="1"/>
                </p:cNvSpPr>
                <p:nvPr/>
              </p:nvSpPr>
              <p:spPr bwMode="auto">
                <a:xfrm>
                  <a:off x="528" y="1632"/>
                  <a:ext cx="240" cy="48"/>
                </a:xfrm>
                <a:prstGeom prst="leftArrow">
                  <a:avLst>
                    <a:gd name="adj1" fmla="val 50000"/>
                    <a:gd name="adj2" fmla="val 125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nvGrpSpPr>
              <p:cNvPr id="110" name="Group 34"/>
              <p:cNvGrpSpPr>
                <a:grpSpLocks/>
              </p:cNvGrpSpPr>
              <p:nvPr/>
            </p:nvGrpSpPr>
            <p:grpSpPr bwMode="auto">
              <a:xfrm>
                <a:off x="1296" y="1775"/>
                <a:ext cx="390" cy="433"/>
                <a:chOff x="528" y="1247"/>
                <a:chExt cx="390" cy="433"/>
              </a:xfrm>
            </p:grpSpPr>
            <p:sp>
              <p:nvSpPr>
                <p:cNvPr id="111" name="Text Box 35"/>
                <p:cNvSpPr txBox="1">
                  <a:spLocks noChangeArrowheads="1"/>
                </p:cNvSpPr>
                <p:nvPr/>
              </p:nvSpPr>
              <p:spPr bwMode="auto">
                <a:xfrm>
                  <a:off x="543" y="1247"/>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dirty="0">
                      <a:solidFill>
                        <a:schemeClr val="bg1"/>
                      </a:solidFill>
                      <a:ea typeface="微软雅黑" panose="020B0503020204020204" pitchFamily="34" charset="-122"/>
                      <a:sym typeface="Times New Roman" panose="02020603050405020304" pitchFamily="18" charset="0"/>
                    </a:rPr>
                    <a:t>F/n</a:t>
                  </a:r>
                </a:p>
              </p:txBody>
            </p:sp>
            <p:sp>
              <p:nvSpPr>
                <p:cNvPr id="112" name="AutoShape 36"/>
                <p:cNvSpPr>
                  <a:spLocks noChangeArrowheads="1"/>
                </p:cNvSpPr>
                <p:nvPr/>
              </p:nvSpPr>
              <p:spPr bwMode="auto">
                <a:xfrm>
                  <a:off x="528" y="1632"/>
                  <a:ext cx="240" cy="48"/>
                </a:xfrm>
                <a:prstGeom prst="leftArrow">
                  <a:avLst>
                    <a:gd name="adj1" fmla="val 50000"/>
                    <a:gd name="adj2" fmla="val 125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grpSp>
      <p:sp>
        <p:nvSpPr>
          <p:cNvPr id="3" name="矩形 2"/>
          <p:cNvSpPr/>
          <p:nvPr/>
        </p:nvSpPr>
        <p:spPr>
          <a:xfrm>
            <a:off x="5203688" y="4533145"/>
            <a:ext cx="3470400" cy="2031325"/>
          </a:xfrm>
          <a:prstGeom prst="rect">
            <a:avLst/>
          </a:prstGeom>
        </p:spPr>
        <p:txBody>
          <a:bodyPr wrap="square">
            <a:spAutoFit/>
          </a:bodyPr>
          <a:lstStyle/>
          <a:p>
            <a:pPr>
              <a:lnSpc>
                <a:spcPct val="150000"/>
              </a:lnSpc>
              <a:spcBef>
                <a:spcPct val="0"/>
              </a:spcBef>
              <a:buFontTx/>
              <a:buNone/>
            </a:pPr>
            <a:r>
              <a:rPr lang="zh-CN" altLang="en-US" sz="2800" dirty="0">
                <a:latin typeface="Times New Roman" panose="02020603050405020304" pitchFamily="18" charset="0"/>
                <a:ea typeface="微软雅黑" panose="020B0503020204020204" pitchFamily="34" charset="-122"/>
                <a:sym typeface="Times New Roman" panose="02020603050405020304" pitchFamily="18" charset="0"/>
              </a:rPr>
              <a:t>若有</a:t>
            </a:r>
            <a:r>
              <a:rPr lang="en-US" altLang="zh-CN" sz="2800" dirty="0">
                <a:latin typeface="Times New Roman" panose="02020603050405020304" pitchFamily="18" charset="0"/>
                <a:ea typeface="微软雅黑" panose="020B0503020204020204" pitchFamily="34" charset="-122"/>
                <a:sym typeface="Times New Roman" panose="02020603050405020304" pitchFamily="18" charset="0"/>
              </a:rPr>
              <a:t>n</a:t>
            </a:r>
            <a:r>
              <a:rPr lang="zh-CN" altLang="en-US" sz="2800" dirty="0">
                <a:latin typeface="Times New Roman" panose="02020603050405020304" pitchFamily="18" charset="0"/>
                <a:ea typeface="微软雅黑" panose="020B0503020204020204" pitchFamily="34" charset="-122"/>
                <a:sym typeface="Times New Roman" panose="02020603050405020304" pitchFamily="18" charset="0"/>
              </a:rPr>
              <a:t>个</a:t>
            </a:r>
            <a:r>
              <a:rPr lang="zh-CN" altLang="en-US" sz="2800" dirty="0" smtClean="0">
                <a:latin typeface="Times New Roman" panose="02020603050405020304" pitchFamily="18" charset="0"/>
                <a:ea typeface="微软雅黑" panose="020B0503020204020204" pitchFamily="34" charset="-122"/>
                <a:sym typeface="Times New Roman" panose="02020603050405020304" pitchFamily="18" charset="0"/>
              </a:rPr>
              <a:t>铆钉</a:t>
            </a:r>
            <a:r>
              <a:rPr lang="en-US" altLang="zh-CN" sz="2800" dirty="0" smtClean="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800" dirty="0" smtClean="0">
                <a:latin typeface="Times New Roman" panose="02020603050405020304" pitchFamily="18" charset="0"/>
                <a:ea typeface="微软雅黑" panose="020B0503020204020204" pitchFamily="34" charset="-122"/>
                <a:sym typeface="Times New Roman" panose="02020603050405020304" pitchFamily="18" charset="0"/>
              </a:rPr>
              <a:t>受力形式为双剪，</a:t>
            </a:r>
            <a:r>
              <a:rPr lang="zh-CN" altLang="en-US" sz="2800" dirty="0">
                <a:latin typeface="Times New Roman" panose="02020603050405020304" pitchFamily="18" charset="0"/>
                <a:ea typeface="微软雅黑" panose="020B0503020204020204" pitchFamily="34" charset="-122"/>
                <a:sym typeface="Times New Roman" panose="02020603050405020304" pitchFamily="18" charset="0"/>
              </a:rPr>
              <a:t>则每一个铆钉受</a:t>
            </a:r>
            <a:r>
              <a:rPr lang="zh-CN" altLang="en-US" sz="2800" dirty="0" smtClean="0">
                <a:latin typeface="Times New Roman" panose="02020603050405020304" pitchFamily="18" charset="0"/>
                <a:ea typeface="微软雅黑" panose="020B0503020204020204" pitchFamily="34" charset="-122"/>
                <a:sym typeface="Times New Roman" panose="02020603050405020304" pitchFamily="18" charset="0"/>
              </a:rPr>
              <a:t>力为</a:t>
            </a:r>
            <a:r>
              <a:rPr lang="en-US" altLang="zh-CN" sz="2800" dirty="0" smtClean="0">
                <a:latin typeface="Times New Roman" panose="02020603050405020304" pitchFamily="18" charset="0"/>
                <a:ea typeface="微软雅黑" panose="020B0503020204020204" pitchFamily="34" charset="-122"/>
                <a:sym typeface="Times New Roman" panose="02020603050405020304" pitchFamily="18" charset="0"/>
              </a:rPr>
              <a:t>F/2n</a:t>
            </a:r>
            <a:endParaRPr lang="zh-CN" altLang="en-US" sz="280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19" name="Group 39"/>
          <p:cNvGrpSpPr>
            <a:grpSpLocks/>
          </p:cNvGrpSpPr>
          <p:nvPr/>
        </p:nvGrpSpPr>
        <p:grpSpPr bwMode="auto">
          <a:xfrm>
            <a:off x="9008277" y="4253408"/>
            <a:ext cx="2447925" cy="2590800"/>
            <a:chOff x="3900" y="2523"/>
            <a:chExt cx="1542" cy="1632"/>
          </a:xfrm>
        </p:grpSpPr>
        <p:grpSp>
          <p:nvGrpSpPr>
            <p:cNvPr id="120" name="Group 40"/>
            <p:cNvGrpSpPr>
              <a:grpSpLocks/>
            </p:cNvGrpSpPr>
            <p:nvPr/>
          </p:nvGrpSpPr>
          <p:grpSpPr bwMode="auto">
            <a:xfrm>
              <a:off x="4332" y="2523"/>
              <a:ext cx="576" cy="1632"/>
              <a:chOff x="1728" y="1152"/>
              <a:chExt cx="576" cy="1632"/>
            </a:xfrm>
          </p:grpSpPr>
          <p:grpSp>
            <p:nvGrpSpPr>
              <p:cNvPr id="132" name="Group 41"/>
              <p:cNvGrpSpPr>
                <a:grpSpLocks/>
              </p:cNvGrpSpPr>
              <p:nvPr/>
            </p:nvGrpSpPr>
            <p:grpSpPr bwMode="auto">
              <a:xfrm>
                <a:off x="1728" y="1296"/>
                <a:ext cx="576" cy="1344"/>
                <a:chOff x="960" y="1296"/>
                <a:chExt cx="576" cy="1344"/>
              </a:xfrm>
            </p:grpSpPr>
            <p:sp>
              <p:nvSpPr>
                <p:cNvPr id="134" name="Rectangle 42"/>
                <p:cNvSpPr>
                  <a:spLocks noChangeArrowheads="1"/>
                </p:cNvSpPr>
                <p:nvPr/>
              </p:nvSpPr>
              <p:spPr bwMode="auto">
                <a:xfrm>
                  <a:off x="1104" y="1440"/>
                  <a:ext cx="288" cy="1056"/>
                </a:xfrm>
                <a:prstGeom prst="rect">
                  <a:avLst/>
                </a:prstGeom>
                <a:solidFill>
                  <a:srgbClr val="FFCC99"/>
                </a:solidFill>
                <a:ln w="41275">
                  <a:solidFill>
                    <a:srgbClr val="8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35" name="Arc 43"/>
                <p:cNvSpPr>
                  <a:spLocks/>
                </p:cNvSpPr>
                <p:nvPr/>
              </p:nvSpPr>
              <p:spPr bwMode="auto">
                <a:xfrm rot="5488755" flipH="1" flipV="1">
                  <a:off x="1052" y="1204"/>
                  <a:ext cx="336" cy="520"/>
                </a:xfrm>
                <a:custGeom>
                  <a:avLst/>
                  <a:gdLst>
                    <a:gd name="T0" fmla="*/ 0 w 21600"/>
                    <a:gd name="T1" fmla="*/ 0 h 33412"/>
                    <a:gd name="T2" fmla="*/ 0 w 21600"/>
                    <a:gd name="T3" fmla="*/ 0 h 33412"/>
                    <a:gd name="T4" fmla="*/ 0 w 21600"/>
                    <a:gd name="T5" fmla="*/ 0 h 33412"/>
                    <a:gd name="T6" fmla="*/ 0 60000 65536"/>
                    <a:gd name="T7" fmla="*/ 0 60000 65536"/>
                    <a:gd name="T8" fmla="*/ 0 60000 65536"/>
                    <a:gd name="T9" fmla="*/ 0 w 21600"/>
                    <a:gd name="T10" fmla="*/ 0 h 33412"/>
                    <a:gd name="T11" fmla="*/ 21600 w 21600"/>
                    <a:gd name="T12" fmla="*/ 33412 h 33412"/>
                  </a:gdLst>
                  <a:ahLst/>
                  <a:cxnLst>
                    <a:cxn ang="T6">
                      <a:pos x="T0" y="T1"/>
                    </a:cxn>
                    <a:cxn ang="T7">
                      <a:pos x="T2" y="T3"/>
                    </a:cxn>
                    <a:cxn ang="T8">
                      <a:pos x="T4" y="T5"/>
                    </a:cxn>
                  </a:cxnLst>
                  <a:rect l="T9" t="T10" r="T11" b="T12"/>
                  <a:pathLst>
                    <a:path w="21600" h="33412" fill="none" extrusionOk="0">
                      <a:moveTo>
                        <a:pt x="13225" y="-1"/>
                      </a:moveTo>
                      <a:cubicBezTo>
                        <a:pt x="18507" y="4090"/>
                        <a:pt x="21600" y="10396"/>
                        <a:pt x="21600" y="17078"/>
                      </a:cubicBezTo>
                      <a:cubicBezTo>
                        <a:pt x="21600" y="23348"/>
                        <a:pt x="18875" y="29308"/>
                        <a:pt x="14133" y="33411"/>
                      </a:cubicBezTo>
                    </a:path>
                    <a:path w="21600" h="33412" stroke="0" extrusionOk="0">
                      <a:moveTo>
                        <a:pt x="13225" y="-1"/>
                      </a:moveTo>
                      <a:cubicBezTo>
                        <a:pt x="18507" y="4090"/>
                        <a:pt x="21600" y="10396"/>
                        <a:pt x="21600" y="17078"/>
                      </a:cubicBezTo>
                      <a:cubicBezTo>
                        <a:pt x="21600" y="23348"/>
                        <a:pt x="18875" y="29308"/>
                        <a:pt x="14133" y="33411"/>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6" name="Line 44"/>
                <p:cNvSpPr>
                  <a:spLocks noChangeShapeType="1"/>
                </p:cNvSpPr>
                <p:nvPr/>
              </p:nvSpPr>
              <p:spPr bwMode="auto">
                <a:xfrm>
                  <a:off x="960" y="1440"/>
                  <a:ext cx="528" cy="0"/>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7" name="Arc 45"/>
                <p:cNvSpPr>
                  <a:spLocks/>
                </p:cNvSpPr>
                <p:nvPr/>
              </p:nvSpPr>
              <p:spPr bwMode="auto">
                <a:xfrm rot="-5350854" flipH="1" flipV="1">
                  <a:off x="1072" y="2192"/>
                  <a:ext cx="336" cy="559"/>
                </a:xfrm>
                <a:custGeom>
                  <a:avLst/>
                  <a:gdLst>
                    <a:gd name="T0" fmla="*/ 0 w 21600"/>
                    <a:gd name="T1" fmla="*/ 0 h 35395"/>
                    <a:gd name="T2" fmla="*/ 0 w 21600"/>
                    <a:gd name="T3" fmla="*/ 0 h 35395"/>
                    <a:gd name="T4" fmla="*/ 0 w 21600"/>
                    <a:gd name="T5" fmla="*/ 0 h 35395"/>
                    <a:gd name="T6" fmla="*/ 0 60000 65536"/>
                    <a:gd name="T7" fmla="*/ 0 60000 65536"/>
                    <a:gd name="T8" fmla="*/ 0 60000 65536"/>
                    <a:gd name="T9" fmla="*/ 0 w 21600"/>
                    <a:gd name="T10" fmla="*/ 0 h 35395"/>
                    <a:gd name="T11" fmla="*/ 21600 w 21600"/>
                    <a:gd name="T12" fmla="*/ 35395 h 35395"/>
                  </a:gdLst>
                  <a:ahLst/>
                  <a:cxnLst>
                    <a:cxn ang="T6">
                      <a:pos x="T0" y="T1"/>
                    </a:cxn>
                    <a:cxn ang="T7">
                      <a:pos x="T2" y="T3"/>
                    </a:cxn>
                    <a:cxn ang="T8">
                      <a:pos x="T4" y="T5"/>
                    </a:cxn>
                  </a:cxnLst>
                  <a:rect l="T9" t="T10" r="T11" b="T12"/>
                  <a:pathLst>
                    <a:path w="21600" h="35395" fill="none" extrusionOk="0">
                      <a:moveTo>
                        <a:pt x="13225" y="-1"/>
                      </a:moveTo>
                      <a:cubicBezTo>
                        <a:pt x="18507" y="4090"/>
                        <a:pt x="21600" y="10396"/>
                        <a:pt x="21600" y="17078"/>
                      </a:cubicBezTo>
                      <a:cubicBezTo>
                        <a:pt x="21600" y="24525"/>
                        <a:pt x="17763" y="31448"/>
                        <a:pt x="11447" y="35395"/>
                      </a:cubicBezTo>
                    </a:path>
                    <a:path w="21600" h="35395" stroke="0" extrusionOk="0">
                      <a:moveTo>
                        <a:pt x="13225" y="-1"/>
                      </a:moveTo>
                      <a:cubicBezTo>
                        <a:pt x="18507" y="4090"/>
                        <a:pt x="21600" y="10396"/>
                        <a:pt x="21600" y="17078"/>
                      </a:cubicBezTo>
                      <a:cubicBezTo>
                        <a:pt x="21600" y="24525"/>
                        <a:pt x="17763" y="31448"/>
                        <a:pt x="11447" y="35395"/>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8" name="Line 46"/>
                <p:cNvSpPr>
                  <a:spLocks noChangeShapeType="1"/>
                </p:cNvSpPr>
                <p:nvPr/>
              </p:nvSpPr>
              <p:spPr bwMode="auto">
                <a:xfrm rot="10760391">
                  <a:off x="960" y="2494"/>
                  <a:ext cx="576" cy="1"/>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33" name="Line 47"/>
              <p:cNvSpPr>
                <a:spLocks noChangeShapeType="1"/>
              </p:cNvSpPr>
              <p:nvPr/>
            </p:nvSpPr>
            <p:spPr bwMode="auto">
              <a:xfrm flipV="1">
                <a:off x="2016" y="1152"/>
                <a:ext cx="0" cy="1632"/>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21" name="Group 48"/>
            <p:cNvGrpSpPr>
              <a:grpSpLocks/>
            </p:cNvGrpSpPr>
            <p:nvPr/>
          </p:nvGrpSpPr>
          <p:grpSpPr bwMode="auto">
            <a:xfrm>
              <a:off x="3900" y="2954"/>
              <a:ext cx="576" cy="385"/>
              <a:chOff x="240" y="863"/>
              <a:chExt cx="576" cy="385"/>
            </a:xfrm>
          </p:grpSpPr>
          <p:sp>
            <p:nvSpPr>
              <p:cNvPr id="130" name="AutoShape 49"/>
              <p:cNvSpPr>
                <a:spLocks noChangeArrowheads="1"/>
              </p:cNvSpPr>
              <p:nvPr/>
            </p:nvSpPr>
            <p:spPr bwMode="auto">
              <a:xfrm>
                <a:off x="240" y="1200"/>
                <a:ext cx="576" cy="48"/>
              </a:xfrm>
              <a:prstGeom prst="rightArrow">
                <a:avLst>
                  <a:gd name="adj1" fmla="val 50000"/>
                  <a:gd name="adj2" fmla="val 300000"/>
                </a:avLst>
              </a:prstGeom>
              <a:solidFill>
                <a:srgbClr val="FF99CC"/>
              </a:solidFill>
              <a:ln w="6350">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31" name="Text Box 50"/>
              <p:cNvSpPr txBox="1">
                <a:spLocks noChangeArrowheads="1"/>
              </p:cNvSpPr>
              <p:nvPr/>
            </p:nvSpPr>
            <p:spPr bwMode="auto">
              <a:xfrm>
                <a:off x="320" y="863"/>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F/n</a:t>
                </a:r>
              </a:p>
            </p:txBody>
          </p:sp>
        </p:grpSp>
        <p:grpSp>
          <p:nvGrpSpPr>
            <p:cNvPr id="122" name="Group 51"/>
            <p:cNvGrpSpPr>
              <a:grpSpLocks/>
            </p:cNvGrpSpPr>
            <p:nvPr/>
          </p:nvGrpSpPr>
          <p:grpSpPr bwMode="auto">
            <a:xfrm>
              <a:off x="4764" y="2714"/>
              <a:ext cx="678" cy="337"/>
              <a:chOff x="1104" y="623"/>
              <a:chExt cx="678" cy="337"/>
            </a:xfrm>
          </p:grpSpPr>
          <p:sp>
            <p:nvSpPr>
              <p:cNvPr id="128" name="Text Box 52"/>
              <p:cNvSpPr txBox="1">
                <a:spLocks noChangeArrowheads="1"/>
              </p:cNvSpPr>
              <p:nvPr/>
            </p:nvSpPr>
            <p:spPr bwMode="auto">
              <a:xfrm>
                <a:off x="1310" y="623"/>
                <a:ext cx="4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F/2n</a:t>
                </a:r>
              </a:p>
            </p:txBody>
          </p:sp>
          <p:sp>
            <p:nvSpPr>
              <p:cNvPr id="129" name="AutoShape 53"/>
              <p:cNvSpPr>
                <a:spLocks noChangeArrowheads="1"/>
              </p:cNvSpPr>
              <p:nvPr/>
            </p:nvSpPr>
            <p:spPr bwMode="auto">
              <a:xfrm>
                <a:off x="1104" y="912"/>
                <a:ext cx="480" cy="48"/>
              </a:xfrm>
              <a:prstGeom prst="leftArrow">
                <a:avLst>
                  <a:gd name="adj1" fmla="val 50000"/>
                  <a:gd name="adj2" fmla="val 250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nvGrpSpPr>
            <p:cNvPr id="123" name="Group 54"/>
            <p:cNvGrpSpPr>
              <a:grpSpLocks/>
            </p:cNvGrpSpPr>
            <p:nvPr/>
          </p:nvGrpSpPr>
          <p:grpSpPr bwMode="auto">
            <a:xfrm>
              <a:off x="4764" y="3338"/>
              <a:ext cx="678" cy="337"/>
              <a:chOff x="1104" y="623"/>
              <a:chExt cx="678" cy="337"/>
            </a:xfrm>
          </p:grpSpPr>
          <p:sp>
            <p:nvSpPr>
              <p:cNvPr id="126" name="Text Box 55"/>
              <p:cNvSpPr txBox="1">
                <a:spLocks noChangeArrowheads="1"/>
              </p:cNvSpPr>
              <p:nvPr/>
            </p:nvSpPr>
            <p:spPr bwMode="auto">
              <a:xfrm>
                <a:off x="1310" y="623"/>
                <a:ext cx="4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F/2n</a:t>
                </a:r>
              </a:p>
            </p:txBody>
          </p:sp>
          <p:sp>
            <p:nvSpPr>
              <p:cNvPr id="127" name="AutoShape 56"/>
              <p:cNvSpPr>
                <a:spLocks noChangeArrowheads="1"/>
              </p:cNvSpPr>
              <p:nvPr/>
            </p:nvSpPr>
            <p:spPr bwMode="auto">
              <a:xfrm>
                <a:off x="1104" y="912"/>
                <a:ext cx="480" cy="48"/>
              </a:xfrm>
              <a:prstGeom prst="leftArrow">
                <a:avLst>
                  <a:gd name="adj1" fmla="val 50000"/>
                  <a:gd name="adj2" fmla="val 250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sp>
          <p:nvSpPr>
            <p:cNvPr id="124" name="Line 57"/>
            <p:cNvSpPr>
              <a:spLocks noChangeShapeType="1"/>
            </p:cNvSpPr>
            <p:nvPr/>
          </p:nvSpPr>
          <p:spPr bwMode="auto">
            <a:xfrm>
              <a:off x="4332" y="3147"/>
              <a:ext cx="624" cy="0"/>
            </a:xfrm>
            <a:prstGeom prst="line">
              <a:avLst/>
            </a:prstGeom>
            <a:noFill/>
            <a:ln w="349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5" name="Line 58"/>
            <p:cNvSpPr>
              <a:spLocks noChangeShapeType="1"/>
            </p:cNvSpPr>
            <p:nvPr/>
          </p:nvSpPr>
          <p:spPr bwMode="auto">
            <a:xfrm>
              <a:off x="4284" y="3531"/>
              <a:ext cx="624" cy="0"/>
            </a:xfrm>
            <a:prstGeom prst="line">
              <a:avLst/>
            </a:prstGeom>
            <a:noFill/>
            <a:ln w="349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pic>
        <p:nvPicPr>
          <p:cNvPr id="11" name="音频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809532384"/>
      </p:ext>
    </p:extLst>
  </p:cSld>
  <p:clrMapOvr>
    <a:masterClrMapping/>
  </p:clrMapOvr>
  <mc:AlternateContent xmlns:mc="http://schemas.openxmlformats.org/markup-compatibility/2006" xmlns:p14="http://schemas.microsoft.com/office/powerpoint/2010/main">
    <mc:Choice Requires="p14">
      <p:transition p14:dur="0" advTm="34064"/>
    </mc:Choice>
    <mc:Fallback xmlns="">
      <p:transition advTm="34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66" name="Rectangle 24"/>
          <p:cNvSpPr>
            <a:spLocks noChangeArrowheads="1"/>
          </p:cNvSpPr>
          <p:nvPr/>
        </p:nvSpPr>
        <p:spPr bwMode="auto">
          <a:xfrm>
            <a:off x="4891539" y="944909"/>
            <a:ext cx="3232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fontAlgn="t">
              <a:buNone/>
            </a:pPr>
            <a:r>
              <a:rPr lang="zh-CN" altLang="en-US" sz="2800" b="1" dirty="0">
                <a:solidFill>
                  <a:srgbClr val="4BC1DD"/>
                </a:solidFill>
                <a:ea typeface="微软雅黑" panose="020B0503020204020204" pitchFamily="34" charset="-122"/>
                <a:sym typeface="Times New Roman" panose="02020603050405020304" pitchFamily="18" charset="0"/>
              </a:rPr>
              <a:t>（</a:t>
            </a:r>
            <a:r>
              <a:rPr lang="en-US" altLang="zh-CN" sz="2800" b="1" dirty="0">
                <a:solidFill>
                  <a:srgbClr val="4BC1DD"/>
                </a:solidFill>
                <a:ea typeface="微软雅黑" panose="020B0503020204020204" pitchFamily="34" charset="-122"/>
                <a:sym typeface="Times New Roman" panose="02020603050405020304" pitchFamily="18" charset="0"/>
              </a:rPr>
              <a:t>1</a:t>
            </a:r>
            <a:r>
              <a:rPr lang="zh-CN" altLang="en-US" sz="2800" b="1" dirty="0">
                <a:solidFill>
                  <a:srgbClr val="4BC1DD"/>
                </a:solidFill>
                <a:ea typeface="微软雅黑" panose="020B0503020204020204" pitchFamily="34" charset="-122"/>
                <a:sym typeface="Times New Roman" panose="02020603050405020304" pitchFamily="18" charset="0"/>
              </a:rPr>
              <a:t>）铆钉剪切计算</a:t>
            </a:r>
          </a:p>
        </p:txBody>
      </p:sp>
      <p:grpSp>
        <p:nvGrpSpPr>
          <p:cNvPr id="5" name="组合 4"/>
          <p:cNvGrpSpPr/>
          <p:nvPr/>
        </p:nvGrpSpPr>
        <p:grpSpPr>
          <a:xfrm>
            <a:off x="160987" y="842775"/>
            <a:ext cx="4657725" cy="2590800"/>
            <a:chOff x="556915" y="1544017"/>
            <a:chExt cx="4657725" cy="2590800"/>
          </a:xfrm>
        </p:grpSpPr>
        <p:grpSp>
          <p:nvGrpSpPr>
            <p:cNvPr id="67" name="Group 25"/>
            <p:cNvGrpSpPr>
              <a:grpSpLocks/>
            </p:cNvGrpSpPr>
            <p:nvPr/>
          </p:nvGrpSpPr>
          <p:grpSpPr bwMode="auto">
            <a:xfrm>
              <a:off x="1242715" y="1544017"/>
              <a:ext cx="914400" cy="2590800"/>
              <a:chOff x="1728" y="1152"/>
              <a:chExt cx="576" cy="1632"/>
            </a:xfrm>
          </p:grpSpPr>
          <p:grpSp>
            <p:nvGrpSpPr>
              <p:cNvPr id="68" name="Group 26"/>
              <p:cNvGrpSpPr>
                <a:grpSpLocks/>
              </p:cNvGrpSpPr>
              <p:nvPr/>
            </p:nvGrpSpPr>
            <p:grpSpPr bwMode="auto">
              <a:xfrm>
                <a:off x="1728" y="1296"/>
                <a:ext cx="576" cy="1344"/>
                <a:chOff x="960" y="1296"/>
                <a:chExt cx="576" cy="1344"/>
              </a:xfrm>
            </p:grpSpPr>
            <p:sp>
              <p:nvSpPr>
                <p:cNvPr id="70" name="Rectangle 27"/>
                <p:cNvSpPr>
                  <a:spLocks noChangeArrowheads="1"/>
                </p:cNvSpPr>
                <p:nvPr/>
              </p:nvSpPr>
              <p:spPr bwMode="auto">
                <a:xfrm>
                  <a:off x="1104" y="1440"/>
                  <a:ext cx="288" cy="1056"/>
                </a:xfrm>
                <a:prstGeom prst="rect">
                  <a:avLst/>
                </a:prstGeom>
                <a:solidFill>
                  <a:srgbClr val="FFCC99"/>
                </a:solidFill>
                <a:ln w="41275">
                  <a:solidFill>
                    <a:srgbClr val="8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71" name="Arc 28"/>
                <p:cNvSpPr>
                  <a:spLocks/>
                </p:cNvSpPr>
                <p:nvPr/>
              </p:nvSpPr>
              <p:spPr bwMode="auto">
                <a:xfrm rot="5488755" flipH="1" flipV="1">
                  <a:off x="1052" y="1204"/>
                  <a:ext cx="336" cy="520"/>
                </a:xfrm>
                <a:custGeom>
                  <a:avLst/>
                  <a:gdLst>
                    <a:gd name="T0" fmla="*/ 0 w 21600"/>
                    <a:gd name="T1" fmla="*/ 0 h 33412"/>
                    <a:gd name="T2" fmla="*/ 0 w 21600"/>
                    <a:gd name="T3" fmla="*/ 0 h 33412"/>
                    <a:gd name="T4" fmla="*/ 0 w 21600"/>
                    <a:gd name="T5" fmla="*/ 0 h 33412"/>
                    <a:gd name="T6" fmla="*/ 0 60000 65536"/>
                    <a:gd name="T7" fmla="*/ 0 60000 65536"/>
                    <a:gd name="T8" fmla="*/ 0 60000 65536"/>
                    <a:gd name="T9" fmla="*/ 0 w 21600"/>
                    <a:gd name="T10" fmla="*/ 0 h 33412"/>
                    <a:gd name="T11" fmla="*/ 21600 w 21600"/>
                    <a:gd name="T12" fmla="*/ 33412 h 33412"/>
                  </a:gdLst>
                  <a:ahLst/>
                  <a:cxnLst>
                    <a:cxn ang="T6">
                      <a:pos x="T0" y="T1"/>
                    </a:cxn>
                    <a:cxn ang="T7">
                      <a:pos x="T2" y="T3"/>
                    </a:cxn>
                    <a:cxn ang="T8">
                      <a:pos x="T4" y="T5"/>
                    </a:cxn>
                  </a:cxnLst>
                  <a:rect l="T9" t="T10" r="T11" b="T12"/>
                  <a:pathLst>
                    <a:path w="21600" h="33412" fill="none" extrusionOk="0">
                      <a:moveTo>
                        <a:pt x="13225" y="-1"/>
                      </a:moveTo>
                      <a:cubicBezTo>
                        <a:pt x="18507" y="4090"/>
                        <a:pt x="21600" y="10396"/>
                        <a:pt x="21600" y="17078"/>
                      </a:cubicBezTo>
                      <a:cubicBezTo>
                        <a:pt x="21600" y="23348"/>
                        <a:pt x="18875" y="29308"/>
                        <a:pt x="14133" y="33411"/>
                      </a:cubicBezTo>
                    </a:path>
                    <a:path w="21600" h="33412" stroke="0" extrusionOk="0">
                      <a:moveTo>
                        <a:pt x="13225" y="-1"/>
                      </a:moveTo>
                      <a:cubicBezTo>
                        <a:pt x="18507" y="4090"/>
                        <a:pt x="21600" y="10396"/>
                        <a:pt x="21600" y="17078"/>
                      </a:cubicBezTo>
                      <a:cubicBezTo>
                        <a:pt x="21600" y="23348"/>
                        <a:pt x="18875" y="29308"/>
                        <a:pt x="14133" y="33411"/>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Line 29"/>
                <p:cNvSpPr>
                  <a:spLocks noChangeShapeType="1"/>
                </p:cNvSpPr>
                <p:nvPr/>
              </p:nvSpPr>
              <p:spPr bwMode="auto">
                <a:xfrm>
                  <a:off x="960" y="1440"/>
                  <a:ext cx="528" cy="0"/>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3" name="Arc 30"/>
                <p:cNvSpPr>
                  <a:spLocks/>
                </p:cNvSpPr>
                <p:nvPr/>
              </p:nvSpPr>
              <p:spPr bwMode="auto">
                <a:xfrm rot="-5350854" flipH="1" flipV="1">
                  <a:off x="1072" y="2192"/>
                  <a:ext cx="336" cy="559"/>
                </a:xfrm>
                <a:custGeom>
                  <a:avLst/>
                  <a:gdLst>
                    <a:gd name="T0" fmla="*/ 0 w 21600"/>
                    <a:gd name="T1" fmla="*/ 0 h 35395"/>
                    <a:gd name="T2" fmla="*/ 0 w 21600"/>
                    <a:gd name="T3" fmla="*/ 0 h 35395"/>
                    <a:gd name="T4" fmla="*/ 0 w 21600"/>
                    <a:gd name="T5" fmla="*/ 0 h 35395"/>
                    <a:gd name="T6" fmla="*/ 0 60000 65536"/>
                    <a:gd name="T7" fmla="*/ 0 60000 65536"/>
                    <a:gd name="T8" fmla="*/ 0 60000 65536"/>
                    <a:gd name="T9" fmla="*/ 0 w 21600"/>
                    <a:gd name="T10" fmla="*/ 0 h 35395"/>
                    <a:gd name="T11" fmla="*/ 21600 w 21600"/>
                    <a:gd name="T12" fmla="*/ 35395 h 35395"/>
                  </a:gdLst>
                  <a:ahLst/>
                  <a:cxnLst>
                    <a:cxn ang="T6">
                      <a:pos x="T0" y="T1"/>
                    </a:cxn>
                    <a:cxn ang="T7">
                      <a:pos x="T2" y="T3"/>
                    </a:cxn>
                    <a:cxn ang="T8">
                      <a:pos x="T4" y="T5"/>
                    </a:cxn>
                  </a:cxnLst>
                  <a:rect l="T9" t="T10" r="T11" b="T12"/>
                  <a:pathLst>
                    <a:path w="21600" h="35395" fill="none" extrusionOk="0">
                      <a:moveTo>
                        <a:pt x="13225" y="-1"/>
                      </a:moveTo>
                      <a:cubicBezTo>
                        <a:pt x="18507" y="4090"/>
                        <a:pt x="21600" y="10396"/>
                        <a:pt x="21600" y="17078"/>
                      </a:cubicBezTo>
                      <a:cubicBezTo>
                        <a:pt x="21600" y="24525"/>
                        <a:pt x="17763" y="31448"/>
                        <a:pt x="11447" y="35395"/>
                      </a:cubicBezTo>
                    </a:path>
                    <a:path w="21600" h="35395" stroke="0" extrusionOk="0">
                      <a:moveTo>
                        <a:pt x="13225" y="-1"/>
                      </a:moveTo>
                      <a:cubicBezTo>
                        <a:pt x="18507" y="4090"/>
                        <a:pt x="21600" y="10396"/>
                        <a:pt x="21600" y="17078"/>
                      </a:cubicBezTo>
                      <a:cubicBezTo>
                        <a:pt x="21600" y="24525"/>
                        <a:pt x="17763" y="31448"/>
                        <a:pt x="11447" y="35395"/>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 name="Line 31"/>
                <p:cNvSpPr>
                  <a:spLocks noChangeShapeType="1"/>
                </p:cNvSpPr>
                <p:nvPr/>
              </p:nvSpPr>
              <p:spPr bwMode="auto">
                <a:xfrm rot="10760391">
                  <a:off x="960" y="2494"/>
                  <a:ext cx="576" cy="1"/>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69" name="Line 32"/>
              <p:cNvSpPr>
                <a:spLocks noChangeShapeType="1"/>
              </p:cNvSpPr>
              <p:nvPr/>
            </p:nvSpPr>
            <p:spPr bwMode="auto">
              <a:xfrm flipV="1">
                <a:off x="2016" y="1152"/>
                <a:ext cx="0" cy="1632"/>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75" name="Group 33"/>
            <p:cNvGrpSpPr>
              <a:grpSpLocks/>
            </p:cNvGrpSpPr>
            <p:nvPr/>
          </p:nvGrpSpPr>
          <p:grpSpPr bwMode="auto">
            <a:xfrm>
              <a:off x="556915" y="2228231"/>
              <a:ext cx="914400" cy="611188"/>
              <a:chOff x="240" y="863"/>
              <a:chExt cx="576" cy="385"/>
            </a:xfrm>
          </p:grpSpPr>
          <p:sp>
            <p:nvSpPr>
              <p:cNvPr id="76" name="AutoShape 34"/>
              <p:cNvSpPr>
                <a:spLocks noChangeArrowheads="1"/>
              </p:cNvSpPr>
              <p:nvPr/>
            </p:nvSpPr>
            <p:spPr bwMode="auto">
              <a:xfrm>
                <a:off x="240" y="1200"/>
                <a:ext cx="576" cy="48"/>
              </a:xfrm>
              <a:prstGeom prst="rightArrow">
                <a:avLst>
                  <a:gd name="adj1" fmla="val 50000"/>
                  <a:gd name="adj2" fmla="val 300000"/>
                </a:avLst>
              </a:prstGeom>
              <a:solidFill>
                <a:srgbClr val="FF99CC"/>
              </a:solidFill>
              <a:ln w="6350">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77" name="Text Box 35"/>
              <p:cNvSpPr txBox="1">
                <a:spLocks noChangeArrowheads="1"/>
              </p:cNvSpPr>
              <p:nvPr/>
            </p:nvSpPr>
            <p:spPr bwMode="auto">
              <a:xfrm>
                <a:off x="320" y="863"/>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F/n</a:t>
                </a:r>
              </a:p>
            </p:txBody>
          </p:sp>
        </p:grpSp>
        <p:grpSp>
          <p:nvGrpSpPr>
            <p:cNvPr id="78" name="Group 36"/>
            <p:cNvGrpSpPr>
              <a:grpSpLocks/>
            </p:cNvGrpSpPr>
            <p:nvPr/>
          </p:nvGrpSpPr>
          <p:grpSpPr bwMode="auto">
            <a:xfrm>
              <a:off x="1928515" y="1847230"/>
              <a:ext cx="1076325" cy="534988"/>
              <a:chOff x="1104" y="623"/>
              <a:chExt cx="678" cy="337"/>
            </a:xfrm>
          </p:grpSpPr>
          <p:sp>
            <p:nvSpPr>
              <p:cNvPr id="79" name="Text Box 37"/>
              <p:cNvSpPr txBox="1">
                <a:spLocks noChangeArrowheads="1"/>
              </p:cNvSpPr>
              <p:nvPr/>
            </p:nvSpPr>
            <p:spPr bwMode="auto">
              <a:xfrm>
                <a:off x="1310" y="623"/>
                <a:ext cx="4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F/2n</a:t>
                </a:r>
              </a:p>
            </p:txBody>
          </p:sp>
          <p:sp>
            <p:nvSpPr>
              <p:cNvPr id="80" name="AutoShape 38"/>
              <p:cNvSpPr>
                <a:spLocks noChangeArrowheads="1"/>
              </p:cNvSpPr>
              <p:nvPr/>
            </p:nvSpPr>
            <p:spPr bwMode="auto">
              <a:xfrm>
                <a:off x="1104" y="912"/>
                <a:ext cx="480" cy="48"/>
              </a:xfrm>
              <a:prstGeom prst="leftArrow">
                <a:avLst>
                  <a:gd name="adj1" fmla="val 50000"/>
                  <a:gd name="adj2" fmla="val 250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nvGrpSpPr>
            <p:cNvPr id="81" name="Group 39"/>
            <p:cNvGrpSpPr>
              <a:grpSpLocks/>
            </p:cNvGrpSpPr>
            <p:nvPr/>
          </p:nvGrpSpPr>
          <p:grpSpPr bwMode="auto">
            <a:xfrm>
              <a:off x="1928515" y="2837830"/>
              <a:ext cx="1076325" cy="534988"/>
              <a:chOff x="1104" y="623"/>
              <a:chExt cx="678" cy="337"/>
            </a:xfrm>
          </p:grpSpPr>
          <p:sp>
            <p:nvSpPr>
              <p:cNvPr id="82" name="Text Box 40"/>
              <p:cNvSpPr txBox="1">
                <a:spLocks noChangeArrowheads="1"/>
              </p:cNvSpPr>
              <p:nvPr/>
            </p:nvSpPr>
            <p:spPr bwMode="auto">
              <a:xfrm>
                <a:off x="1310" y="623"/>
                <a:ext cx="4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F/2n</a:t>
                </a:r>
              </a:p>
            </p:txBody>
          </p:sp>
          <p:sp>
            <p:nvSpPr>
              <p:cNvPr id="83" name="AutoShape 41"/>
              <p:cNvSpPr>
                <a:spLocks noChangeArrowheads="1"/>
              </p:cNvSpPr>
              <p:nvPr/>
            </p:nvSpPr>
            <p:spPr bwMode="auto">
              <a:xfrm>
                <a:off x="1104" y="912"/>
                <a:ext cx="480" cy="48"/>
              </a:xfrm>
              <a:prstGeom prst="leftArrow">
                <a:avLst>
                  <a:gd name="adj1" fmla="val 50000"/>
                  <a:gd name="adj2" fmla="val 250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sp>
          <p:nvSpPr>
            <p:cNvPr id="139" name="Line 42"/>
            <p:cNvSpPr>
              <a:spLocks noChangeShapeType="1"/>
            </p:cNvSpPr>
            <p:nvPr/>
          </p:nvSpPr>
          <p:spPr bwMode="auto">
            <a:xfrm>
              <a:off x="1242715" y="2534617"/>
              <a:ext cx="990600" cy="0"/>
            </a:xfrm>
            <a:prstGeom prst="line">
              <a:avLst/>
            </a:prstGeom>
            <a:noFill/>
            <a:ln w="349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0" name="Line 43"/>
            <p:cNvSpPr>
              <a:spLocks noChangeShapeType="1"/>
            </p:cNvSpPr>
            <p:nvPr/>
          </p:nvSpPr>
          <p:spPr bwMode="auto">
            <a:xfrm>
              <a:off x="1166515" y="3144217"/>
              <a:ext cx="990600" cy="0"/>
            </a:xfrm>
            <a:prstGeom prst="line">
              <a:avLst/>
            </a:prstGeom>
            <a:noFill/>
            <a:ln w="349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41" name="Group 63"/>
            <p:cNvGrpSpPr>
              <a:grpSpLocks/>
            </p:cNvGrpSpPr>
            <p:nvPr/>
          </p:nvGrpSpPr>
          <p:grpSpPr bwMode="auto">
            <a:xfrm>
              <a:off x="3376315" y="2763217"/>
              <a:ext cx="1838325" cy="1371600"/>
              <a:chOff x="3120" y="1824"/>
              <a:chExt cx="1158" cy="864"/>
            </a:xfrm>
          </p:grpSpPr>
          <p:sp>
            <p:nvSpPr>
              <p:cNvPr id="142" name="Rectangle 46"/>
              <p:cNvSpPr>
                <a:spLocks noChangeArrowheads="1"/>
              </p:cNvSpPr>
              <p:nvPr/>
            </p:nvSpPr>
            <p:spPr bwMode="auto">
              <a:xfrm>
                <a:off x="3312" y="2064"/>
                <a:ext cx="288" cy="336"/>
              </a:xfrm>
              <a:prstGeom prst="rect">
                <a:avLst/>
              </a:prstGeom>
              <a:solidFill>
                <a:srgbClr val="FFCC99"/>
              </a:solidFill>
              <a:ln w="41275">
                <a:solidFill>
                  <a:srgbClr val="8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43" name="Arc 49"/>
              <p:cNvSpPr>
                <a:spLocks/>
              </p:cNvSpPr>
              <p:nvPr/>
            </p:nvSpPr>
            <p:spPr bwMode="auto">
              <a:xfrm rot="-5350854" flipH="1" flipV="1">
                <a:off x="3280" y="2096"/>
                <a:ext cx="336" cy="559"/>
              </a:xfrm>
              <a:custGeom>
                <a:avLst/>
                <a:gdLst>
                  <a:gd name="T0" fmla="*/ 0 w 21600"/>
                  <a:gd name="T1" fmla="*/ 0 h 35395"/>
                  <a:gd name="T2" fmla="*/ 0 w 21600"/>
                  <a:gd name="T3" fmla="*/ 0 h 35395"/>
                  <a:gd name="T4" fmla="*/ 0 w 21600"/>
                  <a:gd name="T5" fmla="*/ 0 h 35395"/>
                  <a:gd name="T6" fmla="*/ 0 60000 65536"/>
                  <a:gd name="T7" fmla="*/ 0 60000 65536"/>
                  <a:gd name="T8" fmla="*/ 0 60000 65536"/>
                  <a:gd name="T9" fmla="*/ 0 w 21600"/>
                  <a:gd name="T10" fmla="*/ 0 h 35395"/>
                  <a:gd name="T11" fmla="*/ 21600 w 21600"/>
                  <a:gd name="T12" fmla="*/ 35395 h 35395"/>
                </a:gdLst>
                <a:ahLst/>
                <a:cxnLst>
                  <a:cxn ang="T6">
                    <a:pos x="T0" y="T1"/>
                  </a:cxn>
                  <a:cxn ang="T7">
                    <a:pos x="T2" y="T3"/>
                  </a:cxn>
                  <a:cxn ang="T8">
                    <a:pos x="T4" y="T5"/>
                  </a:cxn>
                </a:cxnLst>
                <a:rect l="T9" t="T10" r="T11" b="T12"/>
                <a:pathLst>
                  <a:path w="21600" h="35395" fill="none" extrusionOk="0">
                    <a:moveTo>
                      <a:pt x="13225" y="-1"/>
                    </a:moveTo>
                    <a:cubicBezTo>
                      <a:pt x="18507" y="4090"/>
                      <a:pt x="21600" y="10396"/>
                      <a:pt x="21600" y="17078"/>
                    </a:cubicBezTo>
                    <a:cubicBezTo>
                      <a:pt x="21600" y="24525"/>
                      <a:pt x="17763" y="31448"/>
                      <a:pt x="11447" y="35395"/>
                    </a:cubicBezTo>
                  </a:path>
                  <a:path w="21600" h="35395" stroke="0" extrusionOk="0">
                    <a:moveTo>
                      <a:pt x="13225" y="-1"/>
                    </a:moveTo>
                    <a:cubicBezTo>
                      <a:pt x="18507" y="4090"/>
                      <a:pt x="21600" y="10396"/>
                      <a:pt x="21600" y="17078"/>
                    </a:cubicBezTo>
                    <a:cubicBezTo>
                      <a:pt x="21600" y="24525"/>
                      <a:pt x="17763" y="31448"/>
                      <a:pt x="11447" y="35395"/>
                    </a:cubicBezTo>
                    <a:lnTo>
                      <a:pt x="0" y="17078"/>
                    </a:lnTo>
                    <a:lnTo>
                      <a:pt x="13225" y="-1"/>
                    </a:lnTo>
                    <a:close/>
                  </a:path>
                </a:pathLst>
              </a:custGeom>
              <a:noFill/>
              <a:ln w="412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4" name="Line 50"/>
              <p:cNvSpPr>
                <a:spLocks noChangeShapeType="1"/>
              </p:cNvSpPr>
              <p:nvPr/>
            </p:nvSpPr>
            <p:spPr bwMode="auto">
              <a:xfrm rot="10760391">
                <a:off x="3168" y="2398"/>
                <a:ext cx="576" cy="1"/>
              </a:xfrm>
              <a:prstGeom prst="line">
                <a:avLst/>
              </a:prstGeom>
              <a:noFill/>
              <a:ln w="412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5" name="Line 51"/>
              <p:cNvSpPr>
                <a:spLocks noChangeShapeType="1"/>
              </p:cNvSpPr>
              <p:nvPr/>
            </p:nvSpPr>
            <p:spPr bwMode="auto">
              <a:xfrm flipV="1">
                <a:off x="3456" y="1824"/>
                <a:ext cx="0" cy="864"/>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6" name="Text Box 59"/>
              <p:cNvSpPr txBox="1">
                <a:spLocks noChangeArrowheads="1"/>
              </p:cNvSpPr>
              <p:nvPr/>
            </p:nvSpPr>
            <p:spPr bwMode="auto">
              <a:xfrm>
                <a:off x="3806" y="1871"/>
                <a:ext cx="4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F/2n</a:t>
                </a:r>
              </a:p>
            </p:txBody>
          </p:sp>
          <p:sp>
            <p:nvSpPr>
              <p:cNvPr id="147" name="AutoShape 60"/>
              <p:cNvSpPr>
                <a:spLocks noChangeArrowheads="1"/>
              </p:cNvSpPr>
              <p:nvPr/>
            </p:nvSpPr>
            <p:spPr bwMode="auto">
              <a:xfrm>
                <a:off x="3600" y="2160"/>
                <a:ext cx="480" cy="48"/>
              </a:xfrm>
              <a:prstGeom prst="leftArrow">
                <a:avLst>
                  <a:gd name="adj1" fmla="val 50000"/>
                  <a:gd name="adj2" fmla="val 250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48" name="Line 62"/>
              <p:cNvSpPr>
                <a:spLocks noChangeShapeType="1"/>
              </p:cNvSpPr>
              <p:nvPr/>
            </p:nvSpPr>
            <p:spPr bwMode="auto">
              <a:xfrm>
                <a:off x="3120" y="2064"/>
                <a:ext cx="624" cy="0"/>
              </a:xfrm>
              <a:prstGeom prst="line">
                <a:avLst/>
              </a:prstGeom>
              <a:noFill/>
              <a:ln w="349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49" name="Group 68"/>
            <p:cNvGrpSpPr>
              <a:grpSpLocks/>
            </p:cNvGrpSpPr>
            <p:nvPr/>
          </p:nvGrpSpPr>
          <p:grpSpPr bwMode="auto">
            <a:xfrm>
              <a:off x="3147715" y="2382217"/>
              <a:ext cx="914400" cy="685800"/>
              <a:chOff x="1632" y="960"/>
              <a:chExt cx="576" cy="432"/>
            </a:xfrm>
          </p:grpSpPr>
          <p:sp>
            <p:nvSpPr>
              <p:cNvPr id="150" name="AutoShape 65"/>
              <p:cNvSpPr>
                <a:spLocks noChangeArrowheads="1"/>
              </p:cNvSpPr>
              <p:nvPr/>
            </p:nvSpPr>
            <p:spPr bwMode="auto">
              <a:xfrm>
                <a:off x="1632" y="1344"/>
                <a:ext cx="576" cy="48"/>
              </a:xfrm>
              <a:prstGeom prst="rightArrow">
                <a:avLst>
                  <a:gd name="adj1" fmla="val 50000"/>
                  <a:gd name="adj2" fmla="val 300000"/>
                </a:avLst>
              </a:prstGeom>
              <a:solidFill>
                <a:srgbClr val="FF99CC"/>
              </a:solidFill>
              <a:ln w="6350">
                <a:solidFill>
                  <a:schemeClr val="accent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aphicFrame>
            <p:nvGraphicFramePr>
              <p:cNvPr id="151" name="Object 8"/>
              <p:cNvGraphicFramePr>
                <a:graphicFrameLocks noChangeAspect="1"/>
              </p:cNvGraphicFramePr>
              <p:nvPr>
                <p:extLst>
                  <p:ext uri="{D42A27DB-BD31-4B8C-83A1-F6EECF244321}">
                    <p14:modId xmlns:p14="http://schemas.microsoft.com/office/powerpoint/2010/main" val="2164057234"/>
                  </p:ext>
                </p:extLst>
              </p:nvPr>
            </p:nvGraphicFramePr>
            <p:xfrm>
              <a:off x="1757" y="960"/>
              <a:ext cx="313" cy="320"/>
            </p:xfrm>
            <a:graphic>
              <a:graphicData uri="http://schemas.openxmlformats.org/presentationml/2006/ole">
                <mc:AlternateContent xmlns:mc="http://schemas.openxmlformats.org/markup-compatibility/2006">
                  <mc:Choice xmlns:v="urn:schemas-microsoft-com:vml" Requires="v">
                    <p:oleObj spid="_x0000_s81050" name="Equation" r:id="rId7" imgW="203040" imgH="241200" progId="Equation.DSMT4">
                      <p:embed/>
                    </p:oleObj>
                  </mc:Choice>
                  <mc:Fallback>
                    <p:oleObj name="Equation" r:id="rId7" imgW="203040" imgH="241200" progId="Equation.DSMT4">
                      <p:embed/>
                      <p:pic>
                        <p:nvPicPr>
                          <p:cNvPr id="44053" name="Object 8"/>
                          <p:cNvPicPr>
                            <a:picLocks noChangeAspect="1" noChangeArrowheads="1"/>
                          </p:cNvPicPr>
                          <p:nvPr/>
                        </p:nvPicPr>
                        <p:blipFill>
                          <a:blip r:embed="rId8"/>
                          <a:srcRect/>
                          <a:stretch>
                            <a:fillRect/>
                          </a:stretch>
                        </p:blipFill>
                        <p:spPr bwMode="auto">
                          <a:xfrm>
                            <a:off x="1757" y="960"/>
                            <a:ext cx="313"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aphicFrame>
        <p:nvGraphicFramePr>
          <p:cNvPr id="152" name="Object 2"/>
          <p:cNvGraphicFramePr>
            <a:graphicFrameLocks noChangeAspect="1"/>
          </p:cNvGraphicFramePr>
          <p:nvPr>
            <p:extLst>
              <p:ext uri="{D42A27DB-BD31-4B8C-83A1-F6EECF244321}">
                <p14:modId xmlns:p14="http://schemas.microsoft.com/office/powerpoint/2010/main" val="1487472068"/>
              </p:ext>
            </p:extLst>
          </p:nvPr>
        </p:nvGraphicFramePr>
        <p:xfrm>
          <a:off x="5229515" y="1458163"/>
          <a:ext cx="3247254" cy="1228854"/>
        </p:xfrm>
        <a:graphic>
          <a:graphicData uri="http://schemas.openxmlformats.org/presentationml/2006/ole">
            <mc:AlternateContent xmlns:mc="http://schemas.openxmlformats.org/markup-compatibility/2006">
              <mc:Choice xmlns:v="urn:schemas-microsoft-com:vml" Requires="v">
                <p:oleObj spid="_x0000_s81051" name="Equation" r:id="rId9" imgW="1384200" imgH="609480" progId="Equation.DSMT4">
                  <p:embed/>
                </p:oleObj>
              </mc:Choice>
              <mc:Fallback>
                <p:oleObj name="Equation" r:id="rId9" imgW="1384200" imgH="609480" progId="Equation.DSMT4">
                  <p:embed/>
                  <p:pic>
                    <p:nvPicPr>
                      <p:cNvPr id="139266" name="Object 2"/>
                      <p:cNvPicPr>
                        <a:picLocks noChangeAspect="1" noChangeArrowheads="1"/>
                      </p:cNvPicPr>
                      <p:nvPr/>
                    </p:nvPicPr>
                    <p:blipFill>
                      <a:blip r:embed="rId10"/>
                      <a:srcRect/>
                      <a:stretch>
                        <a:fillRect/>
                      </a:stretch>
                    </p:blipFill>
                    <p:spPr bwMode="auto">
                      <a:xfrm>
                        <a:off x="5229515" y="1458163"/>
                        <a:ext cx="3247254" cy="1228854"/>
                      </a:xfrm>
                      <a:prstGeom prst="rect">
                        <a:avLst/>
                      </a:prstGeom>
                      <a:noFill/>
                      <a:ln>
                        <a:noFill/>
                      </a:ln>
                      <a:effectLst/>
                    </p:spPr>
                  </p:pic>
                </p:oleObj>
              </mc:Fallback>
            </mc:AlternateContent>
          </a:graphicData>
        </a:graphic>
      </p:graphicFrame>
      <p:graphicFrame>
        <p:nvGraphicFramePr>
          <p:cNvPr id="153" name="Object 3"/>
          <p:cNvGraphicFramePr>
            <a:graphicFrameLocks noChangeAspect="1"/>
          </p:cNvGraphicFramePr>
          <p:nvPr>
            <p:extLst>
              <p:ext uri="{D42A27DB-BD31-4B8C-83A1-F6EECF244321}">
                <p14:modId xmlns:p14="http://schemas.microsoft.com/office/powerpoint/2010/main" val="1501821848"/>
              </p:ext>
            </p:extLst>
          </p:nvPr>
        </p:nvGraphicFramePr>
        <p:xfrm>
          <a:off x="8672273" y="1457301"/>
          <a:ext cx="3423635" cy="995263"/>
        </p:xfrm>
        <a:graphic>
          <a:graphicData uri="http://schemas.openxmlformats.org/presentationml/2006/ole">
            <mc:AlternateContent xmlns:mc="http://schemas.openxmlformats.org/markup-compatibility/2006">
              <mc:Choice xmlns:v="urn:schemas-microsoft-com:vml" Requires="v">
                <p:oleObj spid="_x0000_s81052" name="Equation" r:id="rId11" imgW="1307880" imgH="444240" progId="Equation.DSMT4">
                  <p:embed/>
                </p:oleObj>
              </mc:Choice>
              <mc:Fallback>
                <p:oleObj name="Equation" r:id="rId11" imgW="1307880" imgH="444240" progId="Equation.DSMT4">
                  <p:embed/>
                  <p:pic>
                    <p:nvPicPr>
                      <p:cNvPr id="139267" name="Object 3"/>
                      <p:cNvPicPr>
                        <a:picLocks noChangeAspect="1" noChangeArrowheads="1"/>
                      </p:cNvPicPr>
                      <p:nvPr/>
                    </p:nvPicPr>
                    <p:blipFill>
                      <a:blip r:embed="rId12"/>
                      <a:srcRect/>
                      <a:stretch>
                        <a:fillRect/>
                      </a:stretch>
                    </p:blipFill>
                    <p:spPr bwMode="auto">
                      <a:xfrm>
                        <a:off x="8672273" y="1457301"/>
                        <a:ext cx="3423635" cy="995263"/>
                      </a:xfrm>
                      <a:prstGeom prst="rect">
                        <a:avLst/>
                      </a:prstGeom>
                      <a:noFill/>
                      <a:ln>
                        <a:noFill/>
                      </a:ln>
                      <a:effectLst/>
                    </p:spPr>
                  </p:pic>
                </p:oleObj>
              </mc:Fallback>
            </mc:AlternateContent>
          </a:graphicData>
        </a:graphic>
      </p:graphicFrame>
      <p:sp>
        <p:nvSpPr>
          <p:cNvPr id="155" name="Rectangle 72"/>
          <p:cNvSpPr>
            <a:spLocks noChangeArrowheads="1"/>
          </p:cNvSpPr>
          <p:nvPr/>
        </p:nvSpPr>
        <p:spPr bwMode="auto">
          <a:xfrm>
            <a:off x="4891539" y="2694444"/>
            <a:ext cx="3590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lang="zh-CN" altLang="en-US" sz="2800" b="1" dirty="0">
                <a:solidFill>
                  <a:srgbClr val="4BC1DD"/>
                </a:solidFill>
                <a:ea typeface="微软雅黑" panose="020B0503020204020204" pitchFamily="34" charset="-122"/>
                <a:sym typeface="Times New Roman" panose="02020603050405020304" pitchFamily="18" charset="0"/>
              </a:rPr>
              <a:t>（</a:t>
            </a:r>
            <a:r>
              <a:rPr lang="en-US" altLang="zh-CN" sz="2800" b="1" dirty="0">
                <a:solidFill>
                  <a:srgbClr val="4BC1DD"/>
                </a:solidFill>
                <a:ea typeface="微软雅黑" panose="020B0503020204020204" pitchFamily="34" charset="-122"/>
                <a:sym typeface="Times New Roman" panose="02020603050405020304" pitchFamily="18" charset="0"/>
              </a:rPr>
              <a:t>2</a:t>
            </a:r>
            <a:r>
              <a:rPr lang="zh-CN" altLang="en-US" sz="2800" b="1" dirty="0">
                <a:solidFill>
                  <a:srgbClr val="4BC1DD"/>
                </a:solidFill>
                <a:ea typeface="微软雅黑" panose="020B0503020204020204" pitchFamily="34" charset="-122"/>
                <a:sym typeface="Times New Roman" panose="02020603050405020304" pitchFamily="18" charset="0"/>
              </a:rPr>
              <a:t>）铆钉的挤压计算</a:t>
            </a:r>
          </a:p>
        </p:txBody>
      </p:sp>
      <p:graphicFrame>
        <p:nvGraphicFramePr>
          <p:cNvPr id="156" name="Object 5"/>
          <p:cNvGraphicFramePr>
            <a:graphicFrameLocks noChangeAspect="1"/>
          </p:cNvGraphicFramePr>
          <p:nvPr>
            <p:extLst>
              <p:ext uri="{D42A27DB-BD31-4B8C-83A1-F6EECF244321}">
                <p14:modId xmlns:p14="http://schemas.microsoft.com/office/powerpoint/2010/main" val="3584859649"/>
              </p:ext>
            </p:extLst>
          </p:nvPr>
        </p:nvGraphicFramePr>
        <p:xfrm>
          <a:off x="5278319" y="3344394"/>
          <a:ext cx="3727450" cy="912813"/>
        </p:xfrm>
        <a:graphic>
          <a:graphicData uri="http://schemas.openxmlformats.org/presentationml/2006/ole">
            <mc:AlternateContent xmlns:mc="http://schemas.openxmlformats.org/markup-compatibility/2006">
              <mc:Choice xmlns:v="urn:schemas-microsoft-com:vml" Requires="v">
                <p:oleObj spid="_x0000_s81053" name="Equation" r:id="rId13" imgW="1511280" imgH="431640" progId="Equation.DSMT4">
                  <p:embed/>
                </p:oleObj>
              </mc:Choice>
              <mc:Fallback>
                <p:oleObj name="Equation" r:id="rId13" imgW="1511280" imgH="431640" progId="Equation.DSMT4">
                  <p:embed/>
                  <p:pic>
                    <p:nvPicPr>
                      <p:cNvPr id="139269" name="Object 5"/>
                      <p:cNvPicPr>
                        <a:picLocks noChangeAspect="1" noChangeArrowheads="1"/>
                      </p:cNvPicPr>
                      <p:nvPr/>
                    </p:nvPicPr>
                    <p:blipFill>
                      <a:blip r:embed="rId14"/>
                      <a:srcRect/>
                      <a:stretch>
                        <a:fillRect/>
                      </a:stretch>
                    </p:blipFill>
                    <p:spPr bwMode="auto">
                      <a:xfrm>
                        <a:off x="5278319" y="3344394"/>
                        <a:ext cx="3727450" cy="912813"/>
                      </a:xfrm>
                      <a:prstGeom prst="rect">
                        <a:avLst/>
                      </a:prstGeom>
                      <a:noFill/>
                      <a:ln>
                        <a:noFill/>
                      </a:ln>
                      <a:effectLst/>
                    </p:spPr>
                  </p:pic>
                </p:oleObj>
              </mc:Fallback>
            </mc:AlternateContent>
          </a:graphicData>
        </a:graphic>
      </p:graphicFrame>
      <p:graphicFrame>
        <p:nvGraphicFramePr>
          <p:cNvPr id="157" name="Object 6"/>
          <p:cNvGraphicFramePr>
            <a:graphicFrameLocks noChangeAspect="1"/>
          </p:cNvGraphicFramePr>
          <p:nvPr>
            <p:extLst>
              <p:ext uri="{D42A27DB-BD31-4B8C-83A1-F6EECF244321}">
                <p14:modId xmlns:p14="http://schemas.microsoft.com/office/powerpoint/2010/main" val="4177457135"/>
              </p:ext>
            </p:extLst>
          </p:nvPr>
        </p:nvGraphicFramePr>
        <p:xfrm>
          <a:off x="9185975" y="3345188"/>
          <a:ext cx="3168650" cy="911225"/>
        </p:xfrm>
        <a:graphic>
          <a:graphicData uri="http://schemas.openxmlformats.org/presentationml/2006/ole">
            <mc:AlternateContent xmlns:mc="http://schemas.openxmlformats.org/markup-compatibility/2006">
              <mc:Choice xmlns:v="urn:schemas-microsoft-com:vml" Requires="v">
                <p:oleObj spid="_x0000_s81054" name="Equation" r:id="rId15" imgW="1282680" imgH="431640" progId="Equation.DSMT4">
                  <p:embed/>
                </p:oleObj>
              </mc:Choice>
              <mc:Fallback>
                <p:oleObj name="Equation" r:id="rId15" imgW="1282680" imgH="431640" progId="Equation.DSMT4">
                  <p:embed/>
                  <p:pic>
                    <p:nvPicPr>
                      <p:cNvPr id="139270" name="Object 6"/>
                      <p:cNvPicPr>
                        <a:picLocks noChangeAspect="1" noChangeArrowheads="1"/>
                      </p:cNvPicPr>
                      <p:nvPr/>
                    </p:nvPicPr>
                    <p:blipFill>
                      <a:blip r:embed="rId16"/>
                      <a:srcRect/>
                      <a:stretch>
                        <a:fillRect/>
                      </a:stretch>
                    </p:blipFill>
                    <p:spPr bwMode="auto">
                      <a:xfrm>
                        <a:off x="9185975" y="3345188"/>
                        <a:ext cx="3168650" cy="911225"/>
                      </a:xfrm>
                      <a:prstGeom prst="rect">
                        <a:avLst/>
                      </a:prstGeom>
                      <a:noFill/>
                      <a:ln>
                        <a:noFill/>
                      </a:ln>
                      <a:effectLst/>
                    </p:spPr>
                  </p:pic>
                </p:oleObj>
              </mc:Fallback>
            </mc:AlternateContent>
          </a:graphicData>
        </a:graphic>
      </p:graphicFrame>
      <p:sp>
        <p:nvSpPr>
          <p:cNvPr id="4" name="矩形 3"/>
          <p:cNvSpPr/>
          <p:nvPr/>
        </p:nvSpPr>
        <p:spPr>
          <a:xfrm>
            <a:off x="10353123" y="4408413"/>
            <a:ext cx="1742785" cy="461665"/>
          </a:xfrm>
          <a:prstGeom prst="rect">
            <a:avLst/>
          </a:prstGeom>
        </p:spPr>
        <p:txBody>
          <a:bodyPr wrap="none">
            <a:spAutoFit/>
          </a:bodyPr>
          <a:lstStyle/>
          <a:p>
            <a:pPr algn="ctr" fontAlgn="t"/>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因此取 </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n=4.</a:t>
            </a:r>
          </a:p>
        </p:txBody>
      </p:sp>
      <p:grpSp>
        <p:nvGrpSpPr>
          <p:cNvPr id="161" name="Group 49"/>
          <p:cNvGrpSpPr>
            <a:grpSpLocks/>
          </p:cNvGrpSpPr>
          <p:nvPr/>
        </p:nvGrpSpPr>
        <p:grpSpPr bwMode="auto">
          <a:xfrm>
            <a:off x="258069" y="3649496"/>
            <a:ext cx="4184865" cy="1905000"/>
            <a:chOff x="2928" y="1440"/>
            <a:chExt cx="2688" cy="1200"/>
          </a:xfrm>
        </p:grpSpPr>
        <p:sp>
          <p:nvSpPr>
            <p:cNvPr id="198" name="Rectangle 6"/>
            <p:cNvSpPr>
              <a:spLocks noChangeArrowheads="1"/>
            </p:cNvSpPr>
            <p:nvPr/>
          </p:nvSpPr>
          <p:spPr bwMode="auto">
            <a:xfrm>
              <a:off x="2928" y="1440"/>
              <a:ext cx="2112" cy="1200"/>
            </a:xfrm>
            <a:prstGeom prst="rect">
              <a:avLst/>
            </a:prstGeom>
            <a:solidFill>
              <a:srgbClr val="CCFFCC"/>
            </a:solidFill>
            <a:ln w="41275">
              <a:solidFill>
                <a:srgbClr val="808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99" name="Line 8"/>
            <p:cNvSpPr>
              <a:spLocks noChangeShapeType="1"/>
            </p:cNvSpPr>
            <p:nvPr/>
          </p:nvSpPr>
          <p:spPr bwMode="auto">
            <a:xfrm>
              <a:off x="4704" y="1440"/>
              <a:ext cx="0" cy="1200"/>
            </a:xfrm>
            <a:prstGeom prst="line">
              <a:avLst/>
            </a:prstGeom>
            <a:noFill/>
            <a:ln w="22225">
              <a:solidFill>
                <a:srgbClr val="8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00" name="Group 11"/>
            <p:cNvGrpSpPr>
              <a:grpSpLocks/>
            </p:cNvGrpSpPr>
            <p:nvPr/>
          </p:nvGrpSpPr>
          <p:grpSpPr bwMode="auto">
            <a:xfrm>
              <a:off x="5040" y="1679"/>
              <a:ext cx="576" cy="385"/>
              <a:chOff x="4464" y="1487"/>
              <a:chExt cx="576" cy="385"/>
            </a:xfrm>
          </p:grpSpPr>
          <p:sp>
            <p:nvSpPr>
              <p:cNvPr id="217" name="AutoShape 12"/>
              <p:cNvSpPr>
                <a:spLocks noChangeArrowheads="1"/>
              </p:cNvSpPr>
              <p:nvPr/>
            </p:nvSpPr>
            <p:spPr bwMode="auto">
              <a:xfrm>
                <a:off x="4464" y="1824"/>
                <a:ext cx="576" cy="48"/>
              </a:xfrm>
              <a:prstGeom prst="rightArrow">
                <a:avLst>
                  <a:gd name="adj1" fmla="val 50000"/>
                  <a:gd name="adj2" fmla="val 300000"/>
                </a:avLst>
              </a:prstGeom>
              <a:solidFill>
                <a:srgbClr val="FF99CC"/>
              </a:solidFill>
              <a:ln w="6350">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218" name="Text Box 13"/>
              <p:cNvSpPr txBox="1">
                <a:spLocks noChangeArrowheads="1"/>
              </p:cNvSpPr>
              <p:nvPr/>
            </p:nvSpPr>
            <p:spPr bwMode="auto">
              <a:xfrm>
                <a:off x="4808" y="1487"/>
                <a:ext cx="22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a:t>
                </a:r>
              </a:p>
            </p:txBody>
          </p:sp>
        </p:grpSp>
        <p:grpSp>
          <p:nvGrpSpPr>
            <p:cNvPr id="201" name="Group 33"/>
            <p:cNvGrpSpPr>
              <a:grpSpLocks/>
            </p:cNvGrpSpPr>
            <p:nvPr/>
          </p:nvGrpSpPr>
          <p:grpSpPr bwMode="auto">
            <a:xfrm>
              <a:off x="3936" y="2112"/>
              <a:ext cx="432" cy="432"/>
              <a:chOff x="1248" y="2688"/>
              <a:chExt cx="432" cy="432"/>
            </a:xfrm>
          </p:grpSpPr>
          <p:sp>
            <p:nvSpPr>
              <p:cNvPr id="214" name="Oval 34"/>
              <p:cNvSpPr>
                <a:spLocks noChangeArrowheads="1"/>
              </p:cNvSpPr>
              <p:nvPr/>
            </p:nvSpPr>
            <p:spPr bwMode="auto">
              <a:xfrm>
                <a:off x="1296" y="2784"/>
                <a:ext cx="288" cy="288"/>
              </a:xfrm>
              <a:prstGeom prst="ellipse">
                <a:avLst/>
              </a:prstGeom>
              <a:solidFill>
                <a:srgbClr val="FFCC00"/>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215" name="Line 35"/>
              <p:cNvSpPr>
                <a:spLocks noChangeShapeType="1"/>
              </p:cNvSpPr>
              <p:nvPr/>
            </p:nvSpPr>
            <p:spPr bwMode="auto">
              <a:xfrm>
                <a:off x="1248" y="2928"/>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6" name="Line 36"/>
              <p:cNvSpPr>
                <a:spLocks noChangeShapeType="1"/>
              </p:cNvSpPr>
              <p:nvPr/>
            </p:nvSpPr>
            <p:spPr bwMode="auto">
              <a:xfrm>
                <a:off x="1440" y="2688"/>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02" name="Group 37"/>
            <p:cNvGrpSpPr>
              <a:grpSpLocks/>
            </p:cNvGrpSpPr>
            <p:nvPr/>
          </p:nvGrpSpPr>
          <p:grpSpPr bwMode="auto">
            <a:xfrm>
              <a:off x="3168" y="2112"/>
              <a:ext cx="432" cy="432"/>
              <a:chOff x="1248" y="2688"/>
              <a:chExt cx="432" cy="432"/>
            </a:xfrm>
          </p:grpSpPr>
          <p:sp>
            <p:nvSpPr>
              <p:cNvPr id="211" name="Oval 38"/>
              <p:cNvSpPr>
                <a:spLocks noChangeArrowheads="1"/>
              </p:cNvSpPr>
              <p:nvPr/>
            </p:nvSpPr>
            <p:spPr bwMode="auto">
              <a:xfrm>
                <a:off x="1296" y="2784"/>
                <a:ext cx="288" cy="288"/>
              </a:xfrm>
              <a:prstGeom prst="ellipse">
                <a:avLst/>
              </a:prstGeom>
              <a:solidFill>
                <a:srgbClr val="FFCC00"/>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212" name="Line 39"/>
              <p:cNvSpPr>
                <a:spLocks noChangeShapeType="1"/>
              </p:cNvSpPr>
              <p:nvPr/>
            </p:nvSpPr>
            <p:spPr bwMode="auto">
              <a:xfrm>
                <a:off x="1248" y="2928"/>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3" name="Line 40"/>
              <p:cNvSpPr>
                <a:spLocks noChangeShapeType="1"/>
              </p:cNvSpPr>
              <p:nvPr/>
            </p:nvSpPr>
            <p:spPr bwMode="auto">
              <a:xfrm>
                <a:off x="1440" y="2688"/>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03" name="Group 41"/>
            <p:cNvGrpSpPr>
              <a:grpSpLocks/>
            </p:cNvGrpSpPr>
            <p:nvPr/>
          </p:nvGrpSpPr>
          <p:grpSpPr bwMode="auto">
            <a:xfrm>
              <a:off x="3936" y="1584"/>
              <a:ext cx="432" cy="432"/>
              <a:chOff x="1248" y="2688"/>
              <a:chExt cx="432" cy="432"/>
            </a:xfrm>
          </p:grpSpPr>
          <p:sp>
            <p:nvSpPr>
              <p:cNvPr id="208" name="Oval 42"/>
              <p:cNvSpPr>
                <a:spLocks noChangeArrowheads="1"/>
              </p:cNvSpPr>
              <p:nvPr/>
            </p:nvSpPr>
            <p:spPr bwMode="auto">
              <a:xfrm>
                <a:off x="1296" y="2784"/>
                <a:ext cx="288" cy="288"/>
              </a:xfrm>
              <a:prstGeom prst="ellipse">
                <a:avLst/>
              </a:prstGeom>
              <a:solidFill>
                <a:srgbClr val="FFCC00"/>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209" name="Line 43"/>
              <p:cNvSpPr>
                <a:spLocks noChangeShapeType="1"/>
              </p:cNvSpPr>
              <p:nvPr/>
            </p:nvSpPr>
            <p:spPr bwMode="auto">
              <a:xfrm>
                <a:off x="1248" y="2928"/>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0" name="Line 44"/>
              <p:cNvSpPr>
                <a:spLocks noChangeShapeType="1"/>
              </p:cNvSpPr>
              <p:nvPr/>
            </p:nvSpPr>
            <p:spPr bwMode="auto">
              <a:xfrm>
                <a:off x="1440" y="2688"/>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04" name="Group 45"/>
            <p:cNvGrpSpPr>
              <a:grpSpLocks/>
            </p:cNvGrpSpPr>
            <p:nvPr/>
          </p:nvGrpSpPr>
          <p:grpSpPr bwMode="auto">
            <a:xfrm>
              <a:off x="3168" y="1584"/>
              <a:ext cx="432" cy="432"/>
              <a:chOff x="1248" y="2688"/>
              <a:chExt cx="432" cy="432"/>
            </a:xfrm>
          </p:grpSpPr>
          <p:sp>
            <p:nvSpPr>
              <p:cNvPr id="205" name="Oval 46"/>
              <p:cNvSpPr>
                <a:spLocks noChangeArrowheads="1"/>
              </p:cNvSpPr>
              <p:nvPr/>
            </p:nvSpPr>
            <p:spPr bwMode="auto">
              <a:xfrm>
                <a:off x="1296" y="2784"/>
                <a:ext cx="288" cy="288"/>
              </a:xfrm>
              <a:prstGeom prst="ellipse">
                <a:avLst/>
              </a:prstGeom>
              <a:solidFill>
                <a:srgbClr val="FFCC00"/>
              </a:solidFill>
              <a:ln w="22225">
                <a:solidFill>
                  <a:srgbClr val="8000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206" name="Line 47"/>
              <p:cNvSpPr>
                <a:spLocks noChangeShapeType="1"/>
              </p:cNvSpPr>
              <p:nvPr/>
            </p:nvSpPr>
            <p:spPr bwMode="auto">
              <a:xfrm>
                <a:off x="1248" y="2928"/>
                <a:ext cx="432"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7" name="Line 48"/>
              <p:cNvSpPr>
                <a:spLocks noChangeShapeType="1"/>
              </p:cNvSpPr>
              <p:nvPr/>
            </p:nvSpPr>
            <p:spPr bwMode="auto">
              <a:xfrm>
                <a:off x="1440" y="2688"/>
                <a:ext cx="0" cy="432"/>
              </a:xfrm>
              <a:prstGeom prst="line">
                <a:avLst/>
              </a:prstGeom>
              <a:noFill/>
              <a:ln w="19050">
                <a:solidFill>
                  <a:schemeClr val="tx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grpSp>
        <p:nvGrpSpPr>
          <p:cNvPr id="162" name="Group 63"/>
          <p:cNvGrpSpPr>
            <a:grpSpLocks/>
          </p:cNvGrpSpPr>
          <p:nvPr/>
        </p:nvGrpSpPr>
        <p:grpSpPr bwMode="auto">
          <a:xfrm>
            <a:off x="334269" y="3571709"/>
            <a:ext cx="1838325" cy="1525588"/>
            <a:chOff x="528" y="1247"/>
            <a:chExt cx="1158" cy="961"/>
          </a:xfrm>
        </p:grpSpPr>
        <p:grpSp>
          <p:nvGrpSpPr>
            <p:cNvPr id="186" name="Group 53"/>
            <p:cNvGrpSpPr>
              <a:grpSpLocks/>
            </p:cNvGrpSpPr>
            <p:nvPr/>
          </p:nvGrpSpPr>
          <p:grpSpPr bwMode="auto">
            <a:xfrm>
              <a:off x="528" y="1247"/>
              <a:ext cx="390" cy="433"/>
              <a:chOff x="528" y="1247"/>
              <a:chExt cx="390" cy="433"/>
            </a:xfrm>
          </p:grpSpPr>
          <p:sp>
            <p:nvSpPr>
              <p:cNvPr id="196" name="Text Box 51"/>
              <p:cNvSpPr txBox="1">
                <a:spLocks noChangeArrowheads="1"/>
              </p:cNvSpPr>
              <p:nvPr/>
            </p:nvSpPr>
            <p:spPr bwMode="auto">
              <a:xfrm>
                <a:off x="543" y="1247"/>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dirty="0">
                    <a:solidFill>
                      <a:schemeClr val="bg1"/>
                    </a:solidFill>
                    <a:ea typeface="微软雅黑" panose="020B0503020204020204" pitchFamily="34" charset="-122"/>
                    <a:sym typeface="Times New Roman" panose="02020603050405020304" pitchFamily="18" charset="0"/>
                  </a:rPr>
                  <a:t>F/n</a:t>
                </a:r>
              </a:p>
            </p:txBody>
          </p:sp>
          <p:sp>
            <p:nvSpPr>
              <p:cNvPr id="197" name="AutoShape 52"/>
              <p:cNvSpPr>
                <a:spLocks noChangeArrowheads="1"/>
              </p:cNvSpPr>
              <p:nvPr/>
            </p:nvSpPr>
            <p:spPr bwMode="auto">
              <a:xfrm>
                <a:off x="528" y="1632"/>
                <a:ext cx="240" cy="48"/>
              </a:xfrm>
              <a:prstGeom prst="leftArrow">
                <a:avLst>
                  <a:gd name="adj1" fmla="val 50000"/>
                  <a:gd name="adj2" fmla="val 125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nvGrpSpPr>
            <p:cNvPr id="187" name="Group 54"/>
            <p:cNvGrpSpPr>
              <a:grpSpLocks/>
            </p:cNvGrpSpPr>
            <p:nvPr/>
          </p:nvGrpSpPr>
          <p:grpSpPr bwMode="auto">
            <a:xfrm>
              <a:off x="1296" y="1295"/>
              <a:ext cx="390" cy="433"/>
              <a:chOff x="528" y="1247"/>
              <a:chExt cx="390" cy="433"/>
            </a:xfrm>
          </p:grpSpPr>
          <p:sp>
            <p:nvSpPr>
              <p:cNvPr id="194" name="Text Box 55"/>
              <p:cNvSpPr txBox="1">
                <a:spLocks noChangeArrowheads="1"/>
              </p:cNvSpPr>
              <p:nvPr/>
            </p:nvSpPr>
            <p:spPr bwMode="auto">
              <a:xfrm>
                <a:off x="543" y="1247"/>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dirty="0">
                    <a:solidFill>
                      <a:schemeClr val="bg1"/>
                    </a:solidFill>
                    <a:ea typeface="微软雅黑" panose="020B0503020204020204" pitchFamily="34" charset="-122"/>
                    <a:sym typeface="Times New Roman" panose="02020603050405020304" pitchFamily="18" charset="0"/>
                  </a:rPr>
                  <a:t>F/n</a:t>
                </a:r>
              </a:p>
            </p:txBody>
          </p:sp>
          <p:sp>
            <p:nvSpPr>
              <p:cNvPr id="195" name="AutoShape 56"/>
              <p:cNvSpPr>
                <a:spLocks noChangeArrowheads="1"/>
              </p:cNvSpPr>
              <p:nvPr/>
            </p:nvSpPr>
            <p:spPr bwMode="auto">
              <a:xfrm>
                <a:off x="528" y="1632"/>
                <a:ext cx="240" cy="48"/>
              </a:xfrm>
              <a:prstGeom prst="leftArrow">
                <a:avLst>
                  <a:gd name="adj1" fmla="val 50000"/>
                  <a:gd name="adj2" fmla="val 125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nvGrpSpPr>
            <p:cNvPr id="188" name="Group 57"/>
            <p:cNvGrpSpPr>
              <a:grpSpLocks/>
            </p:cNvGrpSpPr>
            <p:nvPr/>
          </p:nvGrpSpPr>
          <p:grpSpPr bwMode="auto">
            <a:xfrm>
              <a:off x="528" y="1775"/>
              <a:ext cx="390" cy="433"/>
              <a:chOff x="528" y="1247"/>
              <a:chExt cx="390" cy="433"/>
            </a:xfrm>
          </p:grpSpPr>
          <p:sp>
            <p:nvSpPr>
              <p:cNvPr id="192" name="Text Box 58"/>
              <p:cNvSpPr txBox="1">
                <a:spLocks noChangeArrowheads="1"/>
              </p:cNvSpPr>
              <p:nvPr/>
            </p:nvSpPr>
            <p:spPr bwMode="auto">
              <a:xfrm>
                <a:off x="543" y="1247"/>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dirty="0">
                    <a:solidFill>
                      <a:schemeClr val="bg1"/>
                    </a:solidFill>
                    <a:ea typeface="微软雅黑" panose="020B0503020204020204" pitchFamily="34" charset="-122"/>
                    <a:sym typeface="Times New Roman" panose="02020603050405020304" pitchFamily="18" charset="0"/>
                  </a:rPr>
                  <a:t>F/n</a:t>
                </a:r>
              </a:p>
            </p:txBody>
          </p:sp>
          <p:sp>
            <p:nvSpPr>
              <p:cNvPr id="193" name="AutoShape 59"/>
              <p:cNvSpPr>
                <a:spLocks noChangeArrowheads="1"/>
              </p:cNvSpPr>
              <p:nvPr/>
            </p:nvSpPr>
            <p:spPr bwMode="auto">
              <a:xfrm>
                <a:off x="528" y="1632"/>
                <a:ext cx="240" cy="48"/>
              </a:xfrm>
              <a:prstGeom prst="leftArrow">
                <a:avLst>
                  <a:gd name="adj1" fmla="val 50000"/>
                  <a:gd name="adj2" fmla="val 125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nvGrpSpPr>
            <p:cNvPr id="189" name="Group 60"/>
            <p:cNvGrpSpPr>
              <a:grpSpLocks/>
            </p:cNvGrpSpPr>
            <p:nvPr/>
          </p:nvGrpSpPr>
          <p:grpSpPr bwMode="auto">
            <a:xfrm>
              <a:off x="1296" y="1775"/>
              <a:ext cx="390" cy="433"/>
              <a:chOff x="528" y="1247"/>
              <a:chExt cx="390" cy="433"/>
            </a:xfrm>
          </p:grpSpPr>
          <p:sp>
            <p:nvSpPr>
              <p:cNvPr id="190" name="Text Box 61"/>
              <p:cNvSpPr txBox="1">
                <a:spLocks noChangeArrowheads="1"/>
              </p:cNvSpPr>
              <p:nvPr/>
            </p:nvSpPr>
            <p:spPr bwMode="auto">
              <a:xfrm>
                <a:off x="543" y="1247"/>
                <a:ext cx="3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dirty="0">
                    <a:solidFill>
                      <a:schemeClr val="bg1"/>
                    </a:solidFill>
                    <a:ea typeface="微软雅黑" panose="020B0503020204020204" pitchFamily="34" charset="-122"/>
                    <a:sym typeface="Times New Roman" panose="02020603050405020304" pitchFamily="18" charset="0"/>
                  </a:rPr>
                  <a:t>F/n</a:t>
                </a:r>
              </a:p>
            </p:txBody>
          </p:sp>
          <p:sp>
            <p:nvSpPr>
              <p:cNvPr id="191" name="AutoShape 62"/>
              <p:cNvSpPr>
                <a:spLocks noChangeArrowheads="1"/>
              </p:cNvSpPr>
              <p:nvPr/>
            </p:nvSpPr>
            <p:spPr bwMode="auto">
              <a:xfrm>
                <a:off x="528" y="1632"/>
                <a:ext cx="240" cy="48"/>
              </a:xfrm>
              <a:prstGeom prst="leftArrow">
                <a:avLst>
                  <a:gd name="adj1" fmla="val 50000"/>
                  <a:gd name="adj2" fmla="val 125000"/>
                </a:avLst>
              </a:prstGeom>
              <a:solidFill>
                <a:srgbClr val="FF99CC"/>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grpSp>
      </p:grpSp>
      <p:grpSp>
        <p:nvGrpSpPr>
          <p:cNvPr id="163" name="Group 71"/>
          <p:cNvGrpSpPr>
            <a:grpSpLocks/>
          </p:cNvGrpSpPr>
          <p:nvPr/>
        </p:nvGrpSpPr>
        <p:grpSpPr bwMode="auto">
          <a:xfrm>
            <a:off x="258069" y="5976259"/>
            <a:ext cx="3276600" cy="1219200"/>
            <a:chOff x="576" y="2976"/>
            <a:chExt cx="2064" cy="768"/>
          </a:xfrm>
        </p:grpSpPr>
        <p:sp>
          <p:nvSpPr>
            <p:cNvPr id="180" name="Line 64"/>
            <p:cNvSpPr>
              <a:spLocks noChangeShapeType="1"/>
            </p:cNvSpPr>
            <p:nvPr/>
          </p:nvSpPr>
          <p:spPr bwMode="auto">
            <a:xfrm>
              <a:off x="576" y="3744"/>
              <a:ext cx="2064" cy="0"/>
            </a:xfrm>
            <a:prstGeom prst="line">
              <a:avLst/>
            </a:prstGeom>
            <a:noFill/>
            <a:ln w="3175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1" name="Line 65"/>
            <p:cNvSpPr>
              <a:spLocks noChangeShapeType="1"/>
            </p:cNvSpPr>
            <p:nvPr/>
          </p:nvSpPr>
          <p:spPr bwMode="auto">
            <a:xfrm flipV="1">
              <a:off x="2640" y="2976"/>
              <a:ext cx="0" cy="76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2" name="Line 67"/>
            <p:cNvSpPr>
              <a:spLocks noChangeShapeType="1"/>
            </p:cNvSpPr>
            <p:nvPr/>
          </p:nvSpPr>
          <p:spPr bwMode="auto">
            <a:xfrm flipH="1">
              <a:off x="1680" y="2976"/>
              <a:ext cx="960" cy="0"/>
            </a:xfrm>
            <a:prstGeom prst="line">
              <a:avLst/>
            </a:prstGeom>
            <a:noFill/>
            <a:ln w="349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3" name="Line 68"/>
            <p:cNvSpPr>
              <a:spLocks noChangeShapeType="1"/>
            </p:cNvSpPr>
            <p:nvPr/>
          </p:nvSpPr>
          <p:spPr bwMode="auto">
            <a:xfrm>
              <a:off x="1680" y="2976"/>
              <a:ext cx="0"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4" name="Line 69"/>
            <p:cNvSpPr>
              <a:spLocks noChangeShapeType="1"/>
            </p:cNvSpPr>
            <p:nvPr/>
          </p:nvSpPr>
          <p:spPr bwMode="auto">
            <a:xfrm flipH="1">
              <a:off x="912" y="3360"/>
              <a:ext cx="76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5" name="Line 70"/>
            <p:cNvSpPr>
              <a:spLocks noChangeShapeType="1"/>
            </p:cNvSpPr>
            <p:nvPr/>
          </p:nvSpPr>
          <p:spPr bwMode="auto">
            <a:xfrm>
              <a:off x="912" y="3360"/>
              <a:ext cx="0" cy="38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64" name="Text Box 72"/>
          <p:cNvSpPr txBox="1">
            <a:spLocks noChangeArrowheads="1"/>
          </p:cNvSpPr>
          <p:nvPr/>
        </p:nvSpPr>
        <p:spPr bwMode="auto">
          <a:xfrm>
            <a:off x="3550250" y="574542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F</a:t>
            </a:r>
          </a:p>
        </p:txBody>
      </p:sp>
      <p:sp>
        <p:nvSpPr>
          <p:cNvPr id="165" name="Text Box 73"/>
          <p:cNvSpPr txBox="1">
            <a:spLocks noChangeArrowheads="1"/>
          </p:cNvSpPr>
          <p:nvPr/>
        </p:nvSpPr>
        <p:spPr bwMode="auto">
          <a:xfrm>
            <a:off x="1983820" y="6355027"/>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dirty="0">
                <a:ea typeface="微软雅黑" panose="020B0503020204020204" pitchFamily="34" charset="-122"/>
                <a:sym typeface="Times New Roman" panose="02020603050405020304" pitchFamily="18" charset="0"/>
              </a:rPr>
              <a:t>F/2</a:t>
            </a:r>
          </a:p>
        </p:txBody>
      </p:sp>
      <p:grpSp>
        <p:nvGrpSpPr>
          <p:cNvPr id="166" name="Group 77"/>
          <p:cNvGrpSpPr>
            <a:grpSpLocks/>
          </p:cNvGrpSpPr>
          <p:nvPr/>
        </p:nvGrpSpPr>
        <p:grpSpPr bwMode="auto">
          <a:xfrm>
            <a:off x="2163066" y="3190709"/>
            <a:ext cx="447675" cy="2900363"/>
            <a:chOff x="1680" y="1007"/>
            <a:chExt cx="282" cy="1827"/>
          </a:xfrm>
        </p:grpSpPr>
        <p:sp>
          <p:nvSpPr>
            <p:cNvPr id="177" name="Line 74"/>
            <p:cNvSpPr>
              <a:spLocks noChangeShapeType="1"/>
            </p:cNvSpPr>
            <p:nvPr/>
          </p:nvSpPr>
          <p:spPr bwMode="auto">
            <a:xfrm>
              <a:off x="1680" y="1200"/>
              <a:ext cx="0" cy="1488"/>
            </a:xfrm>
            <a:prstGeom prst="line">
              <a:avLst/>
            </a:prstGeom>
            <a:noFill/>
            <a:ln w="412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8" name="Text Box 75"/>
            <p:cNvSpPr txBox="1">
              <a:spLocks noChangeArrowheads="1"/>
            </p:cNvSpPr>
            <p:nvPr/>
          </p:nvSpPr>
          <p:spPr bwMode="auto">
            <a:xfrm>
              <a:off x="1733" y="1007"/>
              <a:ext cx="1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I</a:t>
              </a:r>
            </a:p>
          </p:txBody>
        </p:sp>
        <p:sp>
          <p:nvSpPr>
            <p:cNvPr id="179" name="Text Box 76"/>
            <p:cNvSpPr txBox="1">
              <a:spLocks noChangeArrowheads="1"/>
            </p:cNvSpPr>
            <p:nvPr/>
          </p:nvSpPr>
          <p:spPr bwMode="auto">
            <a:xfrm>
              <a:off x="1781" y="2543"/>
              <a:ext cx="1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t" hangingPunct="1">
                <a:buFontTx/>
                <a:buNone/>
              </a:pPr>
              <a:r>
                <a:rPr kumimoji="0" lang="en-US" altLang="zh-CN" sz="2400">
                  <a:ea typeface="微软雅黑" panose="020B0503020204020204" pitchFamily="34" charset="-122"/>
                  <a:sym typeface="Times New Roman" panose="02020603050405020304" pitchFamily="18" charset="0"/>
                </a:rPr>
                <a:t>I</a:t>
              </a:r>
            </a:p>
          </p:txBody>
        </p:sp>
      </p:grpSp>
      <p:grpSp>
        <p:nvGrpSpPr>
          <p:cNvPr id="167" name="Group 94"/>
          <p:cNvGrpSpPr>
            <a:grpSpLocks/>
          </p:cNvGrpSpPr>
          <p:nvPr/>
        </p:nvGrpSpPr>
        <p:grpSpPr bwMode="auto">
          <a:xfrm>
            <a:off x="4372869" y="3573296"/>
            <a:ext cx="685800" cy="2514600"/>
            <a:chOff x="2736" y="1056"/>
            <a:chExt cx="432" cy="1584"/>
          </a:xfrm>
        </p:grpSpPr>
        <p:sp>
          <p:nvSpPr>
            <p:cNvPr id="168" name="Rectangle 85"/>
            <p:cNvSpPr>
              <a:spLocks noChangeArrowheads="1"/>
            </p:cNvSpPr>
            <p:nvPr/>
          </p:nvSpPr>
          <p:spPr bwMode="auto">
            <a:xfrm>
              <a:off x="2784" y="1056"/>
              <a:ext cx="288" cy="1296"/>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69" name="Rectangle 86"/>
            <p:cNvSpPr>
              <a:spLocks noChangeArrowheads="1"/>
            </p:cNvSpPr>
            <p:nvPr/>
          </p:nvSpPr>
          <p:spPr bwMode="auto">
            <a:xfrm>
              <a:off x="2784" y="1296"/>
              <a:ext cx="288" cy="240"/>
            </a:xfrm>
            <a:prstGeom prst="rect">
              <a:avLst/>
            </a:prstGeom>
            <a:solidFill>
              <a:srgbClr val="92D050"/>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70" name="Rectangle 87"/>
            <p:cNvSpPr>
              <a:spLocks noChangeArrowheads="1"/>
            </p:cNvSpPr>
            <p:nvPr/>
          </p:nvSpPr>
          <p:spPr bwMode="auto">
            <a:xfrm>
              <a:off x="2784" y="1920"/>
              <a:ext cx="288" cy="240"/>
            </a:xfrm>
            <a:prstGeom prst="rect">
              <a:avLst/>
            </a:prstGeom>
            <a:solidFill>
              <a:srgbClr val="92D050"/>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en-US" sz="2400">
                <a:ea typeface="微软雅黑" panose="020B0503020204020204" pitchFamily="34" charset="-122"/>
                <a:sym typeface="Times New Roman" panose="02020603050405020304" pitchFamily="18" charset="0"/>
              </a:endParaRPr>
            </a:p>
          </p:txBody>
        </p:sp>
        <p:sp>
          <p:nvSpPr>
            <p:cNvPr id="171" name="Line 88"/>
            <p:cNvSpPr>
              <a:spLocks noChangeShapeType="1"/>
            </p:cNvSpPr>
            <p:nvPr/>
          </p:nvSpPr>
          <p:spPr bwMode="auto">
            <a:xfrm>
              <a:off x="2736" y="1440"/>
              <a:ext cx="384"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2" name="Line 89"/>
            <p:cNvSpPr>
              <a:spLocks noChangeShapeType="1"/>
            </p:cNvSpPr>
            <p:nvPr/>
          </p:nvSpPr>
          <p:spPr bwMode="auto">
            <a:xfrm>
              <a:off x="2784" y="2064"/>
              <a:ext cx="384"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3" name="Line 90"/>
            <p:cNvSpPr>
              <a:spLocks noChangeShapeType="1"/>
            </p:cNvSpPr>
            <p:nvPr/>
          </p:nvSpPr>
          <p:spPr bwMode="auto">
            <a:xfrm>
              <a:off x="2784" y="240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4" name="Line 91"/>
            <p:cNvSpPr>
              <a:spLocks noChangeShapeType="1"/>
            </p:cNvSpPr>
            <p:nvPr/>
          </p:nvSpPr>
          <p:spPr bwMode="auto">
            <a:xfrm>
              <a:off x="3072" y="240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5" name="Line 92"/>
            <p:cNvSpPr>
              <a:spLocks noChangeShapeType="1"/>
            </p:cNvSpPr>
            <p:nvPr/>
          </p:nvSpPr>
          <p:spPr bwMode="auto">
            <a:xfrm>
              <a:off x="2784" y="2544"/>
              <a:ext cx="288"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6" name="Text Box 93"/>
            <p:cNvSpPr txBox="1">
              <a:spLocks noChangeArrowheads="1"/>
            </p:cNvSpPr>
            <p:nvPr/>
          </p:nvSpPr>
          <p:spPr bwMode="auto">
            <a:xfrm>
              <a:off x="2832" y="2352"/>
              <a:ext cx="2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1600">
                  <a:ea typeface="微软雅黑" panose="020B0503020204020204" pitchFamily="34" charset="-122"/>
                  <a:sym typeface="Times New Roman" panose="02020603050405020304" pitchFamily="18" charset="0"/>
                </a:rPr>
                <a:t>t</a:t>
              </a:r>
            </a:p>
          </p:txBody>
        </p:sp>
      </p:grpSp>
      <p:sp>
        <p:nvSpPr>
          <p:cNvPr id="219" name="Rectangle 3"/>
          <p:cNvSpPr>
            <a:spLocks noChangeArrowheads="1"/>
          </p:cNvSpPr>
          <p:nvPr/>
        </p:nvSpPr>
        <p:spPr bwMode="auto">
          <a:xfrm>
            <a:off x="4891539" y="4685856"/>
            <a:ext cx="5253404" cy="133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fontAlgn="t" hangingPunct="1">
              <a:buFontTx/>
              <a:buNone/>
            </a:pPr>
            <a:r>
              <a:rPr lang="zh-CN" altLang="en-US" sz="2800" b="1" i="0" dirty="0">
                <a:solidFill>
                  <a:srgbClr val="4BC1DD"/>
                </a:solidFill>
                <a:ea typeface="微软雅黑" panose="020B0503020204020204" pitchFamily="34" charset="-122"/>
                <a:sym typeface="Times New Roman" panose="02020603050405020304" pitchFamily="18" charset="0"/>
              </a:rPr>
              <a:t>（</a:t>
            </a:r>
            <a:r>
              <a:rPr lang="en-US" altLang="zh-CN" sz="2800" b="1" i="0" dirty="0">
                <a:solidFill>
                  <a:srgbClr val="4BC1DD"/>
                </a:solidFill>
                <a:ea typeface="微软雅黑" panose="020B0503020204020204" pitchFamily="34" charset="-122"/>
                <a:sym typeface="Times New Roman" panose="02020603050405020304" pitchFamily="18" charset="0"/>
              </a:rPr>
              <a:t>3</a:t>
            </a:r>
            <a:r>
              <a:rPr lang="zh-CN" altLang="en-US" sz="2800" b="1" i="0" dirty="0">
                <a:solidFill>
                  <a:srgbClr val="4BC1DD"/>
                </a:solidFill>
                <a:ea typeface="微软雅黑" panose="020B0503020204020204" pitchFamily="34" charset="-122"/>
                <a:sym typeface="Times New Roman" panose="02020603050405020304" pitchFamily="18" charset="0"/>
              </a:rPr>
              <a:t>）主板拉断的</a:t>
            </a:r>
            <a:r>
              <a:rPr lang="zh-CN" altLang="en-US" sz="2800" b="1" i="0" dirty="0" smtClean="0">
                <a:solidFill>
                  <a:srgbClr val="4BC1DD"/>
                </a:solidFill>
                <a:ea typeface="微软雅黑" panose="020B0503020204020204" pitchFamily="34" charset="-122"/>
                <a:sym typeface="Times New Roman" panose="02020603050405020304" pitchFamily="18" charset="0"/>
              </a:rPr>
              <a:t>校核：</a:t>
            </a:r>
            <a:endParaRPr lang="en-US" altLang="zh-CN" sz="2800" b="1" i="0" dirty="0" smtClean="0">
              <a:solidFill>
                <a:srgbClr val="4BC1DD"/>
              </a:solidFill>
              <a:ea typeface="微软雅黑" panose="020B0503020204020204" pitchFamily="34" charset="-122"/>
              <a:sym typeface="Times New Roman" panose="02020603050405020304" pitchFamily="18" charset="0"/>
            </a:endParaRPr>
          </a:p>
          <a:p>
            <a:pPr algn="just" fontAlgn="t">
              <a:buNone/>
            </a:pPr>
            <a:r>
              <a:rPr kumimoji="0" lang="zh-CN" altLang="en-US" sz="2400" dirty="0" smtClean="0">
                <a:ea typeface="微软雅黑" panose="020B0503020204020204" pitchFamily="34" charset="-122"/>
                <a:sym typeface="Times New Roman" panose="02020603050405020304" pitchFamily="18" charset="0"/>
              </a:rPr>
              <a:t>  危险</a:t>
            </a:r>
            <a:r>
              <a:rPr kumimoji="0" lang="zh-CN" altLang="en-US" sz="2400" dirty="0">
                <a:ea typeface="微软雅黑" panose="020B0503020204020204" pitchFamily="34" charset="-122"/>
                <a:sym typeface="Times New Roman" panose="02020603050405020304" pitchFamily="18" charset="0"/>
              </a:rPr>
              <a:t>截面为</a:t>
            </a:r>
            <a:r>
              <a:rPr kumimoji="0" lang="en-US" altLang="zh-CN" sz="2400" dirty="0">
                <a:solidFill>
                  <a:srgbClr val="FFC000"/>
                </a:solidFill>
                <a:ea typeface="微软雅黑" panose="020B0503020204020204" pitchFamily="34" charset="-122"/>
                <a:sym typeface="Times New Roman" panose="02020603050405020304" pitchFamily="18" charset="0"/>
              </a:rPr>
              <a:t>I-I</a:t>
            </a:r>
            <a:r>
              <a:rPr kumimoji="0" lang="zh-CN" altLang="en-US" sz="2400" dirty="0" smtClean="0">
                <a:ea typeface="微软雅黑" panose="020B0503020204020204" pitchFamily="34" charset="-122"/>
                <a:sym typeface="Times New Roman" panose="02020603050405020304" pitchFamily="18" charset="0"/>
              </a:rPr>
              <a:t>截面</a:t>
            </a:r>
            <a:r>
              <a:rPr kumimoji="0" lang="zh-CN" altLang="en-US" sz="2400" dirty="0">
                <a:ea typeface="微软雅黑" panose="020B0503020204020204" pitchFamily="34" charset="-122"/>
                <a:sym typeface="Times New Roman" panose="02020603050405020304" pitchFamily="18" charset="0"/>
              </a:rPr>
              <a:t>，</a:t>
            </a:r>
            <a:r>
              <a:rPr kumimoji="0" lang="zh-CN" altLang="en-US" sz="2400" dirty="0" smtClean="0">
                <a:ea typeface="微软雅黑" panose="020B0503020204020204" pitchFamily="34" charset="-122"/>
                <a:sym typeface="Times New Roman" panose="02020603050405020304" pitchFamily="18" charset="0"/>
              </a:rPr>
              <a:t>主板</a:t>
            </a:r>
            <a:r>
              <a:rPr kumimoji="0" lang="zh-CN" altLang="en-US" sz="2400" dirty="0">
                <a:ea typeface="微软雅黑" panose="020B0503020204020204" pitchFamily="34" charset="-122"/>
                <a:sym typeface="Times New Roman" panose="02020603050405020304" pitchFamily="18" charset="0"/>
              </a:rPr>
              <a:t>的强度</a:t>
            </a:r>
            <a:r>
              <a:rPr kumimoji="0" lang="zh-CN" altLang="en-US" sz="2400" dirty="0" smtClean="0">
                <a:ea typeface="微软雅黑" panose="020B0503020204020204" pitchFamily="34" charset="-122"/>
                <a:sym typeface="Times New Roman" panose="02020603050405020304" pitchFamily="18" charset="0"/>
              </a:rPr>
              <a:t>条  件</a:t>
            </a:r>
            <a:r>
              <a:rPr kumimoji="0" lang="zh-CN" altLang="en-US" sz="2400" dirty="0">
                <a:ea typeface="微软雅黑" panose="020B0503020204020204" pitchFamily="34" charset="-122"/>
                <a:sym typeface="Times New Roman" panose="02020603050405020304" pitchFamily="18" charset="0"/>
              </a:rPr>
              <a:t>为（</a:t>
            </a:r>
            <a:r>
              <a:rPr kumimoji="0" lang="zh-CN" altLang="en-US" sz="2400" dirty="0" smtClean="0">
                <a:ea typeface="微软雅黑" panose="020B0503020204020204" pitchFamily="34" charset="-122"/>
                <a:sym typeface="Times New Roman" panose="02020603050405020304" pitchFamily="18" charset="0"/>
              </a:rPr>
              <a:t>忽略应力集中</a:t>
            </a:r>
            <a:r>
              <a:rPr kumimoji="0" lang="zh-CN" altLang="en-US" sz="2400" dirty="0">
                <a:ea typeface="微软雅黑" panose="020B0503020204020204" pitchFamily="34" charset="-122"/>
                <a:sym typeface="Times New Roman" panose="02020603050405020304" pitchFamily="18" charset="0"/>
              </a:rPr>
              <a:t>的影响）</a:t>
            </a:r>
            <a:r>
              <a:rPr kumimoji="0" lang="zh-CN" altLang="en-US" sz="2400" dirty="0" smtClean="0">
                <a:ea typeface="微软雅黑" panose="020B0503020204020204" pitchFamily="34" charset="-122"/>
                <a:sym typeface="Times New Roman" panose="02020603050405020304" pitchFamily="18" charset="0"/>
              </a:rPr>
              <a:t>：</a:t>
            </a:r>
            <a:endParaRPr kumimoji="0" lang="zh-CN" altLang="en-US" sz="2400" dirty="0">
              <a:ea typeface="微软雅黑" panose="020B0503020204020204" pitchFamily="34" charset="-122"/>
              <a:sym typeface="Times New Roman" panose="02020603050405020304" pitchFamily="18" charset="0"/>
            </a:endParaRPr>
          </a:p>
        </p:txBody>
      </p:sp>
      <p:graphicFrame>
        <p:nvGraphicFramePr>
          <p:cNvPr id="220" name="Object 57"/>
          <p:cNvGraphicFramePr>
            <a:graphicFrameLocks noChangeAspect="1"/>
          </p:cNvGraphicFramePr>
          <p:nvPr>
            <p:extLst>
              <p:ext uri="{D42A27DB-BD31-4B8C-83A1-F6EECF244321}">
                <p14:modId xmlns:p14="http://schemas.microsoft.com/office/powerpoint/2010/main" val="140973617"/>
              </p:ext>
            </p:extLst>
          </p:nvPr>
        </p:nvGraphicFramePr>
        <p:xfrm>
          <a:off x="4704689" y="6181950"/>
          <a:ext cx="3078137" cy="807818"/>
        </p:xfrm>
        <a:graphic>
          <a:graphicData uri="http://schemas.openxmlformats.org/presentationml/2006/ole">
            <mc:AlternateContent xmlns:mc="http://schemas.openxmlformats.org/markup-compatibility/2006">
              <mc:Choice xmlns:v="urn:schemas-microsoft-com:vml" Requires="v">
                <p:oleObj spid="_x0000_s81055" name="Equation" r:id="rId17" imgW="1409400" imgH="431640" progId="Equation.DSMT4">
                  <p:embed/>
                </p:oleObj>
              </mc:Choice>
              <mc:Fallback>
                <p:oleObj name="Equation" r:id="rId17" imgW="1409400" imgH="431640" progId="Equation.DSMT4">
                  <p:embed/>
                  <p:pic>
                    <p:nvPicPr>
                      <p:cNvPr id="64" name="Object 57"/>
                      <p:cNvPicPr>
                        <a:picLocks noChangeAspect="1" noChangeArrowheads="1"/>
                      </p:cNvPicPr>
                      <p:nvPr/>
                    </p:nvPicPr>
                    <p:blipFill>
                      <a:blip r:embed="rId18"/>
                      <a:srcRect/>
                      <a:stretch>
                        <a:fillRect/>
                      </a:stretch>
                    </p:blipFill>
                    <p:spPr bwMode="auto">
                      <a:xfrm>
                        <a:off x="4704689" y="6181950"/>
                        <a:ext cx="3078137" cy="807818"/>
                      </a:xfrm>
                      <a:prstGeom prst="rect">
                        <a:avLst/>
                      </a:prstGeom>
                      <a:noFill/>
                      <a:ln>
                        <a:noFill/>
                      </a:ln>
                      <a:effectLst/>
                    </p:spPr>
                  </p:pic>
                </p:oleObj>
              </mc:Fallback>
            </mc:AlternateContent>
          </a:graphicData>
        </a:graphic>
      </p:graphicFrame>
      <p:graphicFrame>
        <p:nvGraphicFramePr>
          <p:cNvPr id="221" name="Object 58"/>
          <p:cNvGraphicFramePr>
            <a:graphicFrameLocks noChangeAspect="1"/>
          </p:cNvGraphicFramePr>
          <p:nvPr>
            <p:extLst>
              <p:ext uri="{D42A27DB-BD31-4B8C-83A1-F6EECF244321}">
                <p14:modId xmlns:p14="http://schemas.microsoft.com/office/powerpoint/2010/main" val="1005214452"/>
              </p:ext>
            </p:extLst>
          </p:nvPr>
        </p:nvGraphicFramePr>
        <p:xfrm>
          <a:off x="7835238" y="6132789"/>
          <a:ext cx="4925357" cy="906140"/>
        </p:xfrm>
        <a:graphic>
          <a:graphicData uri="http://schemas.openxmlformats.org/presentationml/2006/ole">
            <mc:AlternateContent xmlns:mc="http://schemas.openxmlformats.org/markup-compatibility/2006">
              <mc:Choice xmlns:v="urn:schemas-microsoft-com:vml" Requires="v">
                <p:oleObj spid="_x0000_s81056" name="Equation" r:id="rId19" imgW="2006280" imgH="431640" progId="Equation.DSMT4">
                  <p:embed/>
                </p:oleObj>
              </mc:Choice>
              <mc:Fallback>
                <p:oleObj name="Equation" r:id="rId19" imgW="2006280" imgH="431640" progId="Equation.DSMT4">
                  <p:embed/>
                  <p:pic>
                    <p:nvPicPr>
                      <p:cNvPr id="65" name="Object 58"/>
                      <p:cNvPicPr>
                        <a:picLocks noChangeAspect="1" noChangeArrowheads="1"/>
                      </p:cNvPicPr>
                      <p:nvPr/>
                    </p:nvPicPr>
                    <p:blipFill>
                      <a:blip r:embed="rId20"/>
                      <a:srcRect/>
                      <a:stretch>
                        <a:fillRect/>
                      </a:stretch>
                    </p:blipFill>
                    <p:spPr bwMode="auto">
                      <a:xfrm>
                        <a:off x="7835238" y="6132789"/>
                        <a:ext cx="4925357" cy="906140"/>
                      </a:xfrm>
                      <a:prstGeom prst="rect">
                        <a:avLst/>
                      </a:prstGeom>
                      <a:noFill/>
                      <a:ln>
                        <a:noFill/>
                      </a:ln>
                      <a:effectLst/>
                    </p:spPr>
                  </p:pic>
                </p:oleObj>
              </mc:Fallback>
            </mc:AlternateContent>
          </a:graphicData>
        </a:graphic>
      </p:graphicFrame>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685132619"/>
      </p:ext>
    </p:extLst>
  </p:cSld>
  <p:clrMapOvr>
    <a:masterClrMapping/>
  </p:clrMapOvr>
  <mc:AlternateContent xmlns:mc="http://schemas.openxmlformats.org/markup-compatibility/2006" xmlns:p14="http://schemas.microsoft.com/office/powerpoint/2010/main">
    <mc:Choice Requires="p14">
      <p:transition p14:dur="0" advTm="7016"/>
    </mc:Choice>
    <mc:Fallback xmlns="">
      <p:transition advTm="7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8"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剪切变形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AutoShape 5"/>
          <p:cNvSpPr>
            <a:spLocks noChangeAspect="1" noChangeArrowheads="1" noTextEdit="1"/>
          </p:cNvSpPr>
          <p:nvPr/>
        </p:nvSpPr>
        <p:spPr bwMode="auto">
          <a:xfrm>
            <a:off x="755650" y="1125538"/>
            <a:ext cx="7831138"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_s104480"/>
          <p:cNvSpPr>
            <a:spLocks noChangeArrowheads="1"/>
          </p:cNvSpPr>
          <p:nvPr/>
        </p:nvSpPr>
        <p:spPr bwMode="auto">
          <a:xfrm>
            <a:off x="4589818" y="1257300"/>
            <a:ext cx="1695450" cy="504825"/>
          </a:xfrm>
          <a:prstGeom prst="cube">
            <a:avLst>
              <a:gd name="adj" fmla="val 10764"/>
            </a:avLst>
          </a:prstGeom>
          <a:ln>
            <a:headEnd/>
            <a:tailEnd/>
          </a:ln>
        </p:spPr>
        <p:style>
          <a:lnRef idx="3">
            <a:schemeClr val="lt1"/>
          </a:lnRef>
          <a:fillRef idx="1">
            <a:schemeClr val="accent2"/>
          </a:fillRef>
          <a:effectRef idx="1">
            <a:schemeClr val="accent2"/>
          </a:effectRef>
          <a:fontRef idx="minor">
            <a:schemeClr val="lt1"/>
          </a:fontRef>
        </p:style>
        <p:txBody>
          <a:bodyPr lIns="134213" tIns="67104" rIns="134213" bIns="67104"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000" i="0" dirty="0">
                <a:ea typeface="微软雅黑" panose="020B0503020204020204" pitchFamily="34" charset="-122"/>
                <a:cs typeface="ˎ̥"/>
                <a:sym typeface="Times New Roman" panose="02020603050405020304" pitchFamily="18" charset="0"/>
              </a:rPr>
              <a:t>连接件失效</a:t>
            </a:r>
            <a:r>
              <a:rPr kumimoji="0" lang="zh-CN" altLang="en-US" b="0" i="0" dirty="0">
                <a:ea typeface="微软雅黑" panose="020B0503020204020204" pitchFamily="34" charset="-122"/>
                <a:cs typeface="ˎ̥"/>
                <a:sym typeface="Times New Roman" panose="02020603050405020304" pitchFamily="18" charset="0"/>
              </a:rPr>
              <a:t> </a:t>
            </a:r>
            <a:endParaRPr kumimoji="0" lang="zh-CN" altLang="en-US" sz="1800" b="0" i="0" dirty="0">
              <a:ea typeface="微软雅黑" panose="020B0503020204020204" pitchFamily="34" charset="-122"/>
              <a:sym typeface="Times New Roman" panose="02020603050405020304" pitchFamily="18" charset="0"/>
            </a:endParaRPr>
          </a:p>
        </p:txBody>
      </p:sp>
      <p:grpSp>
        <p:nvGrpSpPr>
          <p:cNvPr id="9" name="Group 21"/>
          <p:cNvGrpSpPr>
            <a:grpSpLocks/>
          </p:cNvGrpSpPr>
          <p:nvPr/>
        </p:nvGrpSpPr>
        <p:grpSpPr bwMode="auto">
          <a:xfrm>
            <a:off x="1527175" y="1762125"/>
            <a:ext cx="7883127" cy="758825"/>
            <a:chOff x="962" y="1110"/>
            <a:chExt cx="3242" cy="478"/>
          </a:xfrm>
        </p:grpSpPr>
        <p:cxnSp>
          <p:nvCxnSpPr>
            <p:cNvPr id="11" name="_s104478"/>
            <p:cNvCxnSpPr>
              <a:cxnSpLocks noChangeShapeType="1"/>
            </p:cNvCxnSpPr>
            <p:nvPr/>
          </p:nvCxnSpPr>
          <p:spPr bwMode="auto">
            <a:xfrm rot="5400000" flipH="1">
              <a:off x="3309" y="374"/>
              <a:ext cx="159" cy="1631"/>
            </a:xfrm>
            <a:prstGeom prst="bentConnector3">
              <a:avLst>
                <a:gd name="adj1" fmla="val 47370"/>
              </a:avLst>
            </a:prstGeom>
            <a:ln>
              <a:headEnd/>
              <a:tailEnd/>
            </a:ln>
          </p:spPr>
          <p:style>
            <a:lnRef idx="3">
              <a:schemeClr val="lt1"/>
            </a:lnRef>
            <a:fillRef idx="1">
              <a:schemeClr val="accent2"/>
            </a:fillRef>
            <a:effectRef idx="1">
              <a:schemeClr val="accent2"/>
            </a:effectRef>
            <a:fontRef idx="minor">
              <a:schemeClr val="lt1"/>
            </a:fontRef>
          </p:style>
        </p:cxnSp>
        <p:cxnSp>
          <p:nvCxnSpPr>
            <p:cNvPr id="12" name="_s104479"/>
            <p:cNvCxnSpPr>
              <a:cxnSpLocks noChangeShapeType="1"/>
            </p:cNvCxnSpPr>
            <p:nvPr/>
          </p:nvCxnSpPr>
          <p:spPr bwMode="auto">
            <a:xfrm rot="-5400000">
              <a:off x="2036" y="732"/>
              <a:ext cx="159" cy="915"/>
            </a:xfrm>
            <a:prstGeom prst="bentConnector3">
              <a:avLst>
                <a:gd name="adj1" fmla="val 47370"/>
              </a:avLst>
            </a:prstGeom>
            <a:ln>
              <a:headEnd/>
              <a:tailEnd/>
            </a:ln>
          </p:spPr>
          <p:style>
            <a:lnRef idx="3">
              <a:schemeClr val="lt1"/>
            </a:lnRef>
            <a:fillRef idx="1">
              <a:schemeClr val="accent2"/>
            </a:fillRef>
            <a:effectRef idx="1">
              <a:schemeClr val="accent2"/>
            </a:effectRef>
            <a:fontRef idx="minor">
              <a:schemeClr val="lt1"/>
            </a:fontRef>
          </p:style>
        </p:cxnSp>
        <p:sp>
          <p:nvSpPr>
            <p:cNvPr id="13" name="_s104481"/>
            <p:cNvSpPr>
              <a:spLocks noChangeArrowheads="1"/>
            </p:cNvSpPr>
            <p:nvPr/>
          </p:nvSpPr>
          <p:spPr bwMode="auto">
            <a:xfrm>
              <a:off x="962" y="1269"/>
              <a:ext cx="1358" cy="319"/>
            </a:xfrm>
            <a:prstGeom prst="cube">
              <a:avLst>
                <a:gd name="adj" fmla="val 10764"/>
              </a:avLst>
            </a:prstGeom>
            <a:ln>
              <a:headEnd/>
              <a:tailEnd/>
            </a:ln>
          </p:spPr>
          <p:style>
            <a:lnRef idx="3">
              <a:schemeClr val="lt1"/>
            </a:lnRef>
            <a:fillRef idx="1">
              <a:schemeClr val="accent2"/>
            </a:fillRef>
            <a:effectRef idx="1">
              <a:schemeClr val="accent2"/>
            </a:effectRef>
            <a:fontRef idx="minor">
              <a:schemeClr val="lt1"/>
            </a:fontRef>
          </p:style>
          <p:txBody>
            <a:bodyPr lIns="134213" tIns="67104" rIns="134213" bIns="67104"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000" i="0">
                  <a:ea typeface="微软雅黑" panose="020B0503020204020204" pitchFamily="34" charset="-122"/>
                  <a:cs typeface="ˎ̥"/>
                  <a:sym typeface="Times New Roman" panose="02020603050405020304" pitchFamily="18" charset="0"/>
                </a:rPr>
                <a:t>剪切构件破坏</a:t>
              </a:r>
              <a:r>
                <a:rPr kumimoji="0" lang="zh-CN" altLang="en-US" i="0">
                  <a:ea typeface="微软雅黑" panose="020B0503020204020204" pitchFamily="34" charset="-122"/>
                  <a:cs typeface="ˎ̥"/>
                  <a:sym typeface="Times New Roman" panose="02020603050405020304" pitchFamily="18" charset="0"/>
                </a:rPr>
                <a:t> </a:t>
              </a:r>
              <a:endParaRPr kumimoji="0" lang="zh-CN" altLang="en-US" sz="1800" i="0">
                <a:ea typeface="微软雅黑" panose="020B0503020204020204" pitchFamily="34" charset="-122"/>
                <a:sym typeface="Times New Roman" panose="02020603050405020304" pitchFamily="18" charset="0"/>
              </a:endParaRPr>
            </a:p>
          </p:txBody>
        </p:sp>
      </p:grpSp>
      <p:sp>
        <p:nvSpPr>
          <p:cNvPr id="14" name="_s104482"/>
          <p:cNvSpPr>
            <a:spLocks noChangeArrowheads="1"/>
          </p:cNvSpPr>
          <p:nvPr/>
        </p:nvSpPr>
        <p:spPr bwMode="auto">
          <a:xfrm>
            <a:off x="7469503" y="2014538"/>
            <a:ext cx="3838575" cy="506412"/>
          </a:xfrm>
          <a:prstGeom prst="cube">
            <a:avLst>
              <a:gd name="adj" fmla="val 10764"/>
            </a:avLst>
          </a:prstGeom>
          <a:ln>
            <a:headEnd/>
            <a:tailEnd/>
          </a:ln>
        </p:spPr>
        <p:style>
          <a:lnRef idx="3">
            <a:schemeClr val="lt1"/>
          </a:lnRef>
          <a:fillRef idx="1">
            <a:schemeClr val="accent2"/>
          </a:fillRef>
          <a:effectRef idx="1">
            <a:schemeClr val="accent2"/>
          </a:effectRef>
          <a:fontRef idx="minor">
            <a:schemeClr val="lt1"/>
          </a:fontRef>
        </p:style>
        <p:txBody>
          <a:bodyPr lIns="134213" tIns="67104" rIns="134213" bIns="67104"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i="0" dirty="0">
                <a:ea typeface="微软雅黑" panose="020B0503020204020204" pitchFamily="34" charset="-122"/>
                <a:cs typeface="ˎ̥"/>
                <a:sym typeface="Times New Roman" panose="02020603050405020304" pitchFamily="18" charset="0"/>
              </a:rPr>
              <a:t>被连接件由于钉孔削弱截面而拉断</a:t>
            </a:r>
            <a:r>
              <a:rPr kumimoji="0" lang="zh-CN" altLang="en-US" i="0" dirty="0">
                <a:ea typeface="微软雅黑" panose="020B0503020204020204" pitchFamily="34" charset="-122"/>
                <a:cs typeface="ˎ̥"/>
                <a:sym typeface="Times New Roman" panose="02020603050405020304" pitchFamily="18" charset="0"/>
              </a:rPr>
              <a:t> </a:t>
            </a:r>
            <a:endParaRPr kumimoji="0" lang="zh-CN" altLang="en-US" sz="1800" i="0" dirty="0">
              <a:ea typeface="微软雅黑" panose="020B0503020204020204" pitchFamily="34" charset="-122"/>
              <a:sym typeface="Times New Roman" panose="02020603050405020304" pitchFamily="18" charset="0"/>
            </a:endParaRPr>
          </a:p>
        </p:txBody>
      </p:sp>
      <p:grpSp>
        <p:nvGrpSpPr>
          <p:cNvPr id="15" name="Group 22"/>
          <p:cNvGrpSpPr>
            <a:grpSpLocks/>
          </p:cNvGrpSpPr>
          <p:nvPr/>
        </p:nvGrpSpPr>
        <p:grpSpPr bwMode="auto">
          <a:xfrm>
            <a:off x="798513" y="2520950"/>
            <a:ext cx="3968750" cy="1073150"/>
            <a:chOff x="503" y="1588"/>
            <a:chExt cx="2500" cy="676"/>
          </a:xfrm>
        </p:grpSpPr>
        <p:cxnSp>
          <p:nvCxnSpPr>
            <p:cNvPr id="16" name="_s104476"/>
            <p:cNvCxnSpPr>
              <a:cxnSpLocks noChangeShapeType="1"/>
            </p:cNvCxnSpPr>
            <p:nvPr/>
          </p:nvCxnSpPr>
          <p:spPr bwMode="auto">
            <a:xfrm rot="5400000" flipH="1">
              <a:off x="2165" y="1047"/>
              <a:ext cx="298" cy="1379"/>
            </a:xfrm>
            <a:prstGeom prst="bentConnector3">
              <a:avLst>
                <a:gd name="adj1" fmla="val 48417"/>
              </a:avLst>
            </a:prstGeom>
            <a:noFill/>
            <a:ln w="28575">
              <a:solidFill>
                <a:schemeClr val="bg2"/>
              </a:solidFill>
              <a:miter lim="800000"/>
              <a:headEnd/>
              <a:tailEnd/>
            </a:ln>
            <a:extLst>
              <a:ext uri="{909E8E84-426E-40DD-AFC4-6F175D3DCCD1}">
                <a14:hiddenFill xmlns:a14="http://schemas.microsoft.com/office/drawing/2010/main">
                  <a:noFill/>
                </a14:hiddenFill>
              </a:ext>
            </a:extLst>
          </p:spPr>
        </p:cxnSp>
        <p:cxnSp>
          <p:nvCxnSpPr>
            <p:cNvPr id="17" name="_s104477"/>
            <p:cNvCxnSpPr>
              <a:cxnSpLocks noChangeShapeType="1"/>
            </p:cNvCxnSpPr>
            <p:nvPr/>
          </p:nvCxnSpPr>
          <p:spPr bwMode="auto">
            <a:xfrm rot="-5400000">
              <a:off x="1215" y="1537"/>
              <a:ext cx="358" cy="460"/>
            </a:xfrm>
            <a:prstGeom prst="bentConnector3">
              <a:avLst>
                <a:gd name="adj1" fmla="val 58769"/>
              </a:avLst>
            </a:prstGeom>
            <a:noFill/>
            <a:ln w="28575">
              <a:solidFill>
                <a:schemeClr val="bg2"/>
              </a:solidFill>
              <a:miter lim="800000"/>
              <a:headEnd/>
              <a:tailEnd/>
            </a:ln>
            <a:extLst>
              <a:ext uri="{909E8E84-426E-40DD-AFC4-6F175D3DCCD1}">
                <a14:hiddenFill xmlns:a14="http://schemas.microsoft.com/office/drawing/2010/main">
                  <a:noFill/>
                </a14:hiddenFill>
              </a:ext>
            </a:extLst>
          </p:spPr>
        </p:cxnSp>
        <p:sp>
          <p:nvSpPr>
            <p:cNvPr id="18" name="_s104483"/>
            <p:cNvSpPr>
              <a:spLocks noChangeArrowheads="1"/>
            </p:cNvSpPr>
            <p:nvPr/>
          </p:nvSpPr>
          <p:spPr bwMode="auto">
            <a:xfrm>
              <a:off x="503" y="1946"/>
              <a:ext cx="1287" cy="318"/>
            </a:xfrm>
            <a:prstGeom prst="cube">
              <a:avLst>
                <a:gd name="adj" fmla="val 10764"/>
              </a:avLst>
            </a:prstGeom>
            <a:ln>
              <a:headEnd/>
              <a:tailEnd/>
            </a:ln>
          </p:spPr>
          <p:style>
            <a:lnRef idx="3">
              <a:schemeClr val="lt1"/>
            </a:lnRef>
            <a:fillRef idx="1">
              <a:schemeClr val="accent4"/>
            </a:fillRef>
            <a:effectRef idx="1">
              <a:schemeClr val="accent4"/>
            </a:effectRef>
            <a:fontRef idx="minor">
              <a:schemeClr val="lt1"/>
            </a:fontRef>
          </p:style>
          <p:txBody>
            <a:bodyPr lIns="150799" tIns="75401" rIns="150799" bIns="75401"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i="0" dirty="0">
                  <a:ea typeface="微软雅黑" panose="020B0503020204020204" pitchFamily="34" charset="-122"/>
                  <a:cs typeface="ˎ̥"/>
                  <a:sym typeface="Times New Roman" panose="02020603050405020304" pitchFamily="18" charset="0"/>
                </a:rPr>
                <a:t>沿剪切面被剪断</a:t>
              </a:r>
              <a:r>
                <a:rPr kumimoji="0" lang="zh-CN" altLang="en-US" i="0" dirty="0">
                  <a:ea typeface="微软雅黑" panose="020B0503020204020204" pitchFamily="34" charset="-122"/>
                  <a:cs typeface="ˎ̥"/>
                  <a:sym typeface="Times New Roman" panose="02020603050405020304" pitchFamily="18" charset="0"/>
                </a:rPr>
                <a:t> </a:t>
              </a:r>
              <a:endParaRPr kumimoji="0" lang="zh-CN" altLang="en-US" sz="1800" i="0" dirty="0">
                <a:ea typeface="微软雅黑" panose="020B0503020204020204" pitchFamily="34" charset="-122"/>
                <a:sym typeface="Times New Roman" panose="02020603050405020304" pitchFamily="18" charset="0"/>
              </a:endParaRPr>
            </a:p>
          </p:txBody>
        </p:sp>
      </p:grpSp>
      <p:sp>
        <p:nvSpPr>
          <p:cNvPr id="19" name="_s104484"/>
          <p:cNvSpPr>
            <a:spLocks noChangeArrowheads="1"/>
          </p:cNvSpPr>
          <p:nvPr/>
        </p:nvSpPr>
        <p:spPr bwMode="auto">
          <a:xfrm>
            <a:off x="3033713" y="2994025"/>
            <a:ext cx="3384550" cy="771525"/>
          </a:xfrm>
          <a:prstGeom prst="cube">
            <a:avLst>
              <a:gd name="adj" fmla="val 10764"/>
            </a:avLst>
          </a:prstGeom>
          <a:ln>
            <a:headEnd/>
            <a:tailEnd/>
          </a:ln>
        </p:spPr>
        <p:style>
          <a:lnRef idx="3">
            <a:schemeClr val="lt1"/>
          </a:lnRef>
          <a:fillRef idx="1">
            <a:schemeClr val="accent4"/>
          </a:fillRef>
          <a:effectRef idx="1">
            <a:schemeClr val="accent4"/>
          </a:effectRef>
          <a:fontRef idx="minor">
            <a:schemeClr val="lt1"/>
          </a:fontRef>
        </p:style>
        <p:txBody>
          <a:bodyPr lIns="158737" tIns="79368" rIns="158737" bIns="79368"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i="0" dirty="0">
                <a:ea typeface="微软雅黑" panose="020B0503020204020204" pitchFamily="34" charset="-122"/>
                <a:cs typeface="ˎ̥"/>
                <a:sym typeface="Times New Roman" panose="02020603050405020304" pitchFamily="18" charset="0"/>
              </a:rPr>
              <a:t>接触面受挤压造成连接松动，构件压溃、孔被“豁开”</a:t>
            </a:r>
            <a:r>
              <a:rPr kumimoji="0" lang="zh-CN" altLang="en-US" i="0" dirty="0">
                <a:ea typeface="微软雅黑" panose="020B0503020204020204" pitchFamily="34" charset="-122"/>
                <a:cs typeface="ˎ̥"/>
                <a:sym typeface="Times New Roman" panose="02020603050405020304" pitchFamily="18" charset="0"/>
              </a:rPr>
              <a:t> </a:t>
            </a:r>
            <a:endParaRPr kumimoji="0" lang="zh-CN" altLang="en-US" sz="1800" i="0" dirty="0">
              <a:ea typeface="微软雅黑" panose="020B0503020204020204" pitchFamily="34" charset="-122"/>
              <a:sym typeface="Times New Roman" panose="02020603050405020304" pitchFamily="18" charset="0"/>
            </a:endParaRPr>
          </a:p>
        </p:txBody>
      </p:sp>
      <p:grpSp>
        <p:nvGrpSpPr>
          <p:cNvPr id="20" name="Group 24"/>
          <p:cNvGrpSpPr>
            <a:grpSpLocks/>
          </p:cNvGrpSpPr>
          <p:nvPr/>
        </p:nvGrpSpPr>
        <p:grpSpPr bwMode="auto">
          <a:xfrm>
            <a:off x="3784600" y="3765550"/>
            <a:ext cx="1843088" cy="784225"/>
            <a:chOff x="2384" y="2372"/>
            <a:chExt cx="1161" cy="494"/>
          </a:xfrm>
        </p:grpSpPr>
        <p:cxnSp>
          <p:nvCxnSpPr>
            <p:cNvPr id="21" name="_s104475"/>
            <p:cNvCxnSpPr>
              <a:cxnSpLocks noChangeShapeType="1"/>
            </p:cNvCxnSpPr>
            <p:nvPr/>
          </p:nvCxnSpPr>
          <p:spPr bwMode="auto">
            <a:xfrm rot="-5400000">
              <a:off x="2843" y="2476"/>
              <a:ext cx="211" cy="3"/>
            </a:xfrm>
            <a:prstGeom prst="bentConnector3">
              <a:avLst>
                <a:gd name="adj1" fmla="val 35644"/>
              </a:avLst>
            </a:prstGeom>
            <a:noFill/>
            <a:ln w="28575">
              <a:solidFill>
                <a:schemeClr val="bg2"/>
              </a:solidFill>
              <a:miter lim="800000"/>
              <a:headEnd/>
              <a:tailEnd/>
            </a:ln>
            <a:extLst>
              <a:ext uri="{909E8E84-426E-40DD-AFC4-6F175D3DCCD1}">
                <a14:hiddenFill xmlns:a14="http://schemas.microsoft.com/office/drawing/2010/main">
                  <a:noFill/>
                </a14:hiddenFill>
              </a:ext>
            </a:extLst>
          </p:spPr>
        </p:cxnSp>
        <p:sp>
          <p:nvSpPr>
            <p:cNvPr id="22" name="_s104485"/>
            <p:cNvSpPr>
              <a:spLocks noChangeArrowheads="1"/>
            </p:cNvSpPr>
            <p:nvPr/>
          </p:nvSpPr>
          <p:spPr bwMode="auto">
            <a:xfrm>
              <a:off x="2384" y="2549"/>
              <a:ext cx="1161" cy="317"/>
            </a:xfrm>
            <a:prstGeom prst="cube">
              <a:avLst>
                <a:gd name="adj" fmla="val 10764"/>
              </a:avLst>
            </a:prstGeom>
            <a:ln>
              <a:headEnd/>
              <a:tailEnd/>
            </a:ln>
          </p:spPr>
          <p:style>
            <a:lnRef idx="3">
              <a:schemeClr val="lt1"/>
            </a:lnRef>
            <a:fillRef idx="1">
              <a:schemeClr val="accent4"/>
            </a:fillRef>
            <a:effectRef idx="1">
              <a:schemeClr val="accent4"/>
            </a:effectRef>
            <a:fontRef idx="minor">
              <a:schemeClr val="lt1"/>
            </a:fontRef>
          </p:style>
          <p:txBody>
            <a:bodyPr lIns="160340" tIns="80170" rIns="160340" bIns="80170"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i="0" dirty="0">
                  <a:ea typeface="微软雅黑" panose="020B0503020204020204" pitchFamily="34" charset="-122"/>
                  <a:cs typeface="ˎ̥"/>
                  <a:sym typeface="Times New Roman" panose="02020603050405020304" pitchFamily="18" charset="0"/>
                </a:rPr>
                <a:t>挤压强度条件</a:t>
              </a:r>
              <a:r>
                <a:rPr kumimoji="0" lang="zh-CN" altLang="en-US" i="0" dirty="0">
                  <a:ea typeface="微软雅黑" panose="020B0503020204020204" pitchFamily="34" charset="-122"/>
                  <a:cs typeface="ˎ̥"/>
                  <a:sym typeface="Times New Roman" panose="02020603050405020304" pitchFamily="18" charset="0"/>
                </a:rPr>
                <a:t> </a:t>
              </a:r>
              <a:endParaRPr kumimoji="0" lang="zh-CN" altLang="en-US" sz="1800" i="0" dirty="0">
                <a:ea typeface="微软雅黑" panose="020B0503020204020204" pitchFamily="34" charset="-122"/>
                <a:sym typeface="Times New Roman" panose="02020603050405020304" pitchFamily="18" charset="0"/>
              </a:endParaRPr>
            </a:p>
          </p:txBody>
        </p:sp>
      </p:grpSp>
      <p:grpSp>
        <p:nvGrpSpPr>
          <p:cNvPr id="23" name="Group 23"/>
          <p:cNvGrpSpPr>
            <a:grpSpLocks/>
          </p:cNvGrpSpPr>
          <p:nvPr/>
        </p:nvGrpSpPr>
        <p:grpSpPr bwMode="auto">
          <a:xfrm>
            <a:off x="887413" y="3594100"/>
            <a:ext cx="1873250" cy="982663"/>
            <a:chOff x="559" y="2264"/>
            <a:chExt cx="1180" cy="619"/>
          </a:xfrm>
        </p:grpSpPr>
        <p:cxnSp>
          <p:nvCxnSpPr>
            <p:cNvPr id="24" name="_s104474"/>
            <p:cNvCxnSpPr>
              <a:cxnSpLocks noChangeShapeType="1"/>
            </p:cNvCxnSpPr>
            <p:nvPr/>
          </p:nvCxnSpPr>
          <p:spPr bwMode="auto">
            <a:xfrm rot="5400000" flipH="1">
              <a:off x="962" y="2431"/>
              <a:ext cx="335" cy="2"/>
            </a:xfrm>
            <a:prstGeom prst="bentConnector3">
              <a:avLst>
                <a:gd name="adj1" fmla="val 22500"/>
              </a:avLst>
            </a:prstGeom>
            <a:ln>
              <a:headEnd/>
              <a:tailEnd/>
            </a:ln>
          </p:spPr>
          <p:style>
            <a:lnRef idx="3">
              <a:schemeClr val="lt1"/>
            </a:lnRef>
            <a:fillRef idx="1">
              <a:schemeClr val="accent4"/>
            </a:fillRef>
            <a:effectRef idx="1">
              <a:schemeClr val="accent4"/>
            </a:effectRef>
            <a:fontRef idx="minor">
              <a:schemeClr val="lt1"/>
            </a:fontRef>
          </p:style>
        </p:cxnSp>
        <p:sp>
          <p:nvSpPr>
            <p:cNvPr id="25" name="_s104486"/>
            <p:cNvSpPr>
              <a:spLocks noChangeArrowheads="1"/>
            </p:cNvSpPr>
            <p:nvPr/>
          </p:nvSpPr>
          <p:spPr bwMode="auto">
            <a:xfrm>
              <a:off x="559" y="2564"/>
              <a:ext cx="1180" cy="319"/>
            </a:xfrm>
            <a:prstGeom prst="cube">
              <a:avLst>
                <a:gd name="adj" fmla="val 10764"/>
              </a:avLst>
            </a:prstGeom>
            <a:ln>
              <a:headEnd/>
              <a:tailEnd/>
            </a:ln>
          </p:spPr>
          <p:style>
            <a:lnRef idx="3">
              <a:schemeClr val="lt1"/>
            </a:lnRef>
            <a:fillRef idx="1">
              <a:schemeClr val="accent4"/>
            </a:fillRef>
            <a:effectRef idx="1">
              <a:schemeClr val="accent4"/>
            </a:effectRef>
            <a:fontRef idx="minor">
              <a:schemeClr val="lt1"/>
            </a:fontRef>
          </p:style>
          <p:txBody>
            <a:bodyPr lIns="160340" tIns="80170" rIns="160340" bIns="80170"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i="0">
                  <a:ea typeface="微软雅黑" panose="020B0503020204020204" pitchFamily="34" charset="-122"/>
                  <a:cs typeface="ˎ̥"/>
                  <a:sym typeface="Times New Roman" panose="02020603050405020304" pitchFamily="18" charset="0"/>
                </a:rPr>
                <a:t>剪切强度条件 </a:t>
              </a:r>
              <a:endParaRPr kumimoji="0" lang="zh-CN" altLang="en-US" sz="1800" i="0">
                <a:ea typeface="微软雅黑" panose="020B0503020204020204" pitchFamily="34" charset="-122"/>
                <a:sym typeface="Times New Roman" panose="02020603050405020304" pitchFamily="18" charset="0"/>
              </a:endParaRPr>
            </a:p>
          </p:txBody>
        </p:sp>
      </p:grpSp>
      <p:sp>
        <p:nvSpPr>
          <p:cNvPr id="28" name="_s104487"/>
          <p:cNvSpPr>
            <a:spLocks noChangeArrowheads="1"/>
          </p:cNvSpPr>
          <p:nvPr/>
        </p:nvSpPr>
        <p:spPr bwMode="auto">
          <a:xfrm>
            <a:off x="8387952" y="3847307"/>
            <a:ext cx="2044700" cy="506412"/>
          </a:xfrm>
          <a:prstGeom prst="cube">
            <a:avLst>
              <a:gd name="adj" fmla="val 10764"/>
            </a:avLst>
          </a:prstGeom>
          <a:ln>
            <a:headEnd/>
            <a:tailEnd/>
          </a:ln>
        </p:spPr>
        <p:style>
          <a:lnRef idx="3">
            <a:schemeClr val="lt1"/>
          </a:lnRef>
          <a:fillRef idx="1">
            <a:schemeClr val="accent4"/>
          </a:fillRef>
          <a:effectRef idx="1">
            <a:schemeClr val="accent4"/>
          </a:effectRef>
          <a:fontRef idx="minor">
            <a:schemeClr val="lt1"/>
          </a:fontRef>
        </p:style>
        <p:txBody>
          <a:bodyPr lIns="160340" tIns="80170" rIns="160340" bIns="80170"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1800" i="0" dirty="0">
                <a:ea typeface="微软雅黑" panose="020B0503020204020204" pitchFamily="34" charset="-122"/>
                <a:cs typeface="ˎ̥"/>
                <a:sym typeface="Times New Roman" panose="02020603050405020304" pitchFamily="18" charset="0"/>
              </a:rPr>
              <a:t>拉、压强度条件</a:t>
            </a:r>
            <a:r>
              <a:rPr kumimoji="0" lang="zh-CN" altLang="en-US" i="0" dirty="0">
                <a:ea typeface="微软雅黑" panose="020B0503020204020204" pitchFamily="34" charset="-122"/>
                <a:cs typeface="ˎ̥"/>
                <a:sym typeface="Times New Roman" panose="02020603050405020304" pitchFamily="18" charset="0"/>
              </a:rPr>
              <a:t> </a:t>
            </a:r>
            <a:endParaRPr kumimoji="0" lang="zh-CN" altLang="en-US" sz="1800" i="0" dirty="0">
              <a:ea typeface="微软雅黑" panose="020B0503020204020204" pitchFamily="34" charset="-122"/>
              <a:sym typeface="Times New Roman" panose="02020603050405020304" pitchFamily="18" charset="0"/>
            </a:endParaRPr>
          </a:p>
        </p:txBody>
      </p:sp>
      <p:cxnSp>
        <p:nvCxnSpPr>
          <p:cNvPr id="29" name="_s104474"/>
          <p:cNvCxnSpPr>
            <a:cxnSpLocks noChangeShapeType="1"/>
          </p:cNvCxnSpPr>
          <p:nvPr/>
        </p:nvCxnSpPr>
        <p:spPr bwMode="auto">
          <a:xfrm rot="16200000" flipV="1">
            <a:off x="8768724" y="3190768"/>
            <a:ext cx="1283160" cy="1"/>
          </a:xfrm>
          <a:prstGeom prst="bentConnector3">
            <a:avLst>
              <a:gd name="adj1" fmla="val 50000"/>
            </a:avLst>
          </a:prstGeom>
          <a:noFill/>
          <a:ln w="28575">
            <a:solidFill>
              <a:schemeClr val="bg2"/>
            </a:solidFill>
            <a:miter lim="800000"/>
            <a:headEnd/>
            <a:tailEnd/>
          </a:ln>
          <a:extLst>
            <a:ext uri="{909E8E84-426E-40DD-AFC4-6F175D3DCCD1}">
              <a14:hiddenFill xmlns:a14="http://schemas.microsoft.com/office/drawing/2010/main">
                <a:noFill/>
              </a14:hiddenFill>
            </a:ext>
          </a:extLst>
        </p:spPr>
      </p:cxnSp>
      <p:pic>
        <p:nvPicPr>
          <p:cNvPr id="33" name="音频 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285649114"/>
      </p:ext>
    </p:extLst>
  </p:cSld>
  <p:clrMapOvr>
    <a:masterClrMapping/>
  </p:clrMapOvr>
  <mc:AlternateContent xmlns:mc="http://schemas.openxmlformats.org/markup-compatibility/2006" xmlns:p14="http://schemas.microsoft.com/office/powerpoint/2010/main">
    <mc:Choice Requires="p14">
      <p:transition p14:dur="0" advTm="26308"/>
    </mc:Choice>
    <mc:Fallback xmlns="">
      <p:transition advTm="26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扭转变形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7" name="Picture 4" descr="msotw9_temp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7056" y="1151361"/>
            <a:ext cx="4683124" cy="2438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077"/>
          <p:cNvSpPr txBox="1">
            <a:spLocks noChangeArrowheads="1"/>
          </p:cNvSpPr>
          <p:nvPr/>
        </p:nvSpPr>
        <p:spPr bwMode="auto">
          <a:xfrm>
            <a:off x="338179" y="3276425"/>
            <a:ext cx="9144272"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30000"/>
              </a:lnSpc>
            </a:pPr>
            <a:r>
              <a:rPr lang="zh-CN" altLang="en-US" dirty="0" smtClean="0">
                <a:solidFill>
                  <a:srgbClr val="4BC1DD"/>
                </a:solidFill>
                <a:ea typeface="微软雅黑" panose="020B0503020204020204" pitchFamily="34" charset="-122"/>
                <a:sym typeface="Times New Roman" panose="02020603050405020304" pitchFamily="18" charset="0"/>
              </a:rPr>
              <a:t>构件特征：</a:t>
            </a:r>
            <a:r>
              <a:rPr lang="zh-CN" altLang="en-US" dirty="0" smtClean="0">
                <a:solidFill>
                  <a:srgbClr val="FFFFFF"/>
                </a:solidFill>
                <a:ea typeface="微软雅黑" panose="020B0503020204020204" pitchFamily="34" charset="-122"/>
                <a:sym typeface="Times New Roman" panose="02020603050405020304" pitchFamily="18" charset="0"/>
              </a:rPr>
              <a:t>等圆截面直杆</a:t>
            </a:r>
            <a:r>
              <a:rPr lang="en-US" altLang="zh-CN" dirty="0" smtClean="0">
                <a:solidFill>
                  <a:srgbClr val="FFFFFF"/>
                </a:solidFill>
                <a:ea typeface="微软雅黑" panose="020B0503020204020204" pitchFamily="34" charset="-122"/>
                <a:sym typeface="Times New Roman" panose="02020603050405020304" pitchFamily="18" charset="0"/>
              </a:rPr>
              <a:t>——</a:t>
            </a:r>
            <a:r>
              <a:rPr lang="zh-CN" altLang="en-US" dirty="0" smtClean="0">
                <a:solidFill>
                  <a:srgbClr val="FFFFFF"/>
                </a:solidFill>
                <a:ea typeface="微软雅黑" panose="020B0503020204020204" pitchFamily="34" charset="-122"/>
                <a:sym typeface="Times New Roman" panose="02020603050405020304" pitchFamily="18" charset="0"/>
              </a:rPr>
              <a:t>圆轴</a:t>
            </a:r>
            <a:endParaRPr lang="en-US" altLang="zh-CN" dirty="0" smtClean="0">
              <a:solidFill>
                <a:srgbClr val="FFFFFF"/>
              </a:solidFill>
              <a:ea typeface="微软雅黑" panose="020B0503020204020204" pitchFamily="34" charset="-122"/>
              <a:sym typeface="Times New Roman" panose="02020603050405020304" pitchFamily="18" charset="0"/>
            </a:endParaRPr>
          </a:p>
          <a:p>
            <a:pPr eaLnBrk="1" hangingPunct="1">
              <a:lnSpc>
                <a:spcPct val="130000"/>
              </a:lnSpc>
            </a:pPr>
            <a:r>
              <a:rPr lang="zh-CN" altLang="en-US" dirty="0">
                <a:solidFill>
                  <a:srgbClr val="4BC1DD"/>
                </a:solidFill>
                <a:ea typeface="微软雅黑" panose="020B0503020204020204" pitchFamily="34" charset="-122"/>
                <a:sym typeface="Times New Roman" panose="02020603050405020304" pitchFamily="18" charset="0"/>
              </a:rPr>
              <a:t>受力特征：</a:t>
            </a:r>
            <a:r>
              <a:rPr lang="zh-CN" altLang="en-US" dirty="0">
                <a:solidFill>
                  <a:srgbClr val="FFFFFF"/>
                </a:solidFill>
                <a:ea typeface="微软雅黑" panose="020B0503020204020204" pitchFamily="34" charset="-122"/>
                <a:sym typeface="Times New Roman" panose="02020603050405020304" pitchFamily="18" charset="0"/>
              </a:rPr>
              <a:t>外力偶矩的作用面与杆件的轴线相垂直。</a:t>
            </a:r>
            <a:endParaRPr lang="en-US" altLang="zh-CN" dirty="0">
              <a:solidFill>
                <a:srgbClr val="FFFFFF"/>
              </a:solidFill>
              <a:ea typeface="微软雅黑" panose="020B0503020204020204" pitchFamily="34" charset="-122"/>
              <a:sym typeface="Times New Roman" panose="02020603050405020304" pitchFamily="18" charset="0"/>
            </a:endParaRPr>
          </a:p>
          <a:p>
            <a:pPr eaLnBrk="1" hangingPunct="1">
              <a:lnSpc>
                <a:spcPct val="130000"/>
              </a:lnSpc>
            </a:pPr>
            <a:r>
              <a:rPr lang="zh-CN" altLang="en-US" dirty="0">
                <a:solidFill>
                  <a:srgbClr val="4BC1DD"/>
                </a:solidFill>
                <a:ea typeface="微软雅黑" panose="020B0503020204020204" pitchFamily="34" charset="-122"/>
                <a:sym typeface="Times New Roman" panose="02020603050405020304" pitchFamily="18" charset="0"/>
              </a:rPr>
              <a:t>变形特征：</a:t>
            </a:r>
            <a:r>
              <a:rPr kumimoji="0" lang="zh-CN" altLang="en-US" b="0" dirty="0">
                <a:solidFill>
                  <a:srgbClr val="FFFFFF"/>
                </a:solidFill>
                <a:ea typeface="微软雅黑" panose="020B0503020204020204" pitchFamily="34" charset="-122"/>
                <a:sym typeface="Times New Roman" panose="02020603050405020304" pitchFamily="18" charset="0"/>
              </a:rPr>
              <a:t>杆各横截面绕轴线发生相对转动。 </a:t>
            </a:r>
          </a:p>
        </p:txBody>
      </p:sp>
      <p:sp>
        <p:nvSpPr>
          <p:cNvPr id="13" name="Rectangle 3105"/>
          <p:cNvSpPr>
            <a:spLocks noChangeArrowheads="1"/>
          </p:cNvSpPr>
          <p:nvPr/>
        </p:nvSpPr>
        <p:spPr bwMode="auto">
          <a:xfrm>
            <a:off x="328652" y="952931"/>
            <a:ext cx="5753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zh-CN" altLang="en-US" dirty="0" smtClean="0">
                <a:solidFill>
                  <a:srgbClr val="1CADE4"/>
                </a:solidFill>
                <a:ea typeface="微软雅黑" panose="020B0503020204020204" pitchFamily="34" charset="-122"/>
                <a:cs typeface="ˎ̥"/>
                <a:sym typeface="Times New Roman" panose="02020603050405020304" pitchFamily="18" charset="0"/>
              </a:rPr>
              <a:t>右述例子</a:t>
            </a:r>
            <a:r>
              <a:rPr lang="zh-CN" altLang="en-US" dirty="0">
                <a:solidFill>
                  <a:srgbClr val="1CADE4"/>
                </a:solidFill>
                <a:ea typeface="微软雅黑" panose="020B0503020204020204" pitchFamily="34" charset="-122"/>
                <a:cs typeface="ˎ̥"/>
                <a:sym typeface="Times New Roman" panose="02020603050405020304" pitchFamily="18" charset="0"/>
              </a:rPr>
              <a:t>都可以抽象为下面的计算简图：</a:t>
            </a:r>
            <a:endParaRPr kumimoji="0" lang="zh-CN" altLang="en-US" sz="1800" b="0" dirty="0">
              <a:solidFill>
                <a:srgbClr val="1CADE4"/>
              </a:solidFill>
              <a:ea typeface="微软雅黑" panose="020B0503020204020204" pitchFamily="34" charset="-122"/>
              <a:sym typeface="Times New Roman" panose="02020603050405020304" pitchFamily="18" charset="0"/>
            </a:endParaRPr>
          </a:p>
        </p:txBody>
      </p:sp>
      <p:grpSp>
        <p:nvGrpSpPr>
          <p:cNvPr id="5" name="组合 4"/>
          <p:cNvGrpSpPr/>
          <p:nvPr/>
        </p:nvGrpSpPr>
        <p:grpSpPr>
          <a:xfrm>
            <a:off x="1235360" y="1331737"/>
            <a:ext cx="5556559" cy="1944688"/>
            <a:chOff x="1235360" y="1331737"/>
            <a:chExt cx="5556559" cy="1944688"/>
          </a:xfrm>
        </p:grpSpPr>
        <p:sp>
          <p:nvSpPr>
            <p:cNvPr id="8" name="Text Box 3074"/>
            <p:cNvSpPr txBox="1">
              <a:spLocks noChangeArrowheads="1"/>
            </p:cNvSpPr>
            <p:nvPr/>
          </p:nvSpPr>
          <p:spPr bwMode="auto">
            <a:xfrm>
              <a:off x="1235360" y="136666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endParaRPr lang="zh-CN" altLang="zh-CN" b="0">
                <a:ea typeface="微软雅黑" panose="020B0503020204020204" pitchFamily="34" charset="-122"/>
                <a:sym typeface="Times New Roman" panose="02020603050405020304" pitchFamily="18" charset="0"/>
              </a:endParaRPr>
            </a:p>
          </p:txBody>
        </p:sp>
        <p:grpSp>
          <p:nvGrpSpPr>
            <p:cNvPr id="14" name="Group 3112"/>
            <p:cNvGrpSpPr>
              <a:grpSpLocks/>
            </p:cNvGrpSpPr>
            <p:nvPr/>
          </p:nvGrpSpPr>
          <p:grpSpPr bwMode="auto">
            <a:xfrm>
              <a:off x="1479835" y="1331737"/>
              <a:ext cx="5249863" cy="1944688"/>
              <a:chOff x="1247" y="799"/>
              <a:chExt cx="3307" cy="1056"/>
            </a:xfrm>
          </p:grpSpPr>
          <p:grpSp>
            <p:nvGrpSpPr>
              <p:cNvPr id="15" name="Group 3113"/>
              <p:cNvGrpSpPr>
                <a:grpSpLocks/>
              </p:cNvGrpSpPr>
              <p:nvPr/>
            </p:nvGrpSpPr>
            <p:grpSpPr bwMode="auto">
              <a:xfrm>
                <a:off x="1338" y="799"/>
                <a:ext cx="3216" cy="1056"/>
                <a:chOff x="1344" y="480"/>
                <a:chExt cx="3216" cy="1056"/>
              </a:xfrm>
            </p:grpSpPr>
            <p:sp>
              <p:nvSpPr>
                <p:cNvPr id="17" name="AutoShape 3114"/>
                <p:cNvSpPr>
                  <a:spLocks noChangeArrowheads="1"/>
                </p:cNvSpPr>
                <p:nvPr/>
              </p:nvSpPr>
              <p:spPr bwMode="auto">
                <a:xfrm rot="5372580">
                  <a:off x="2448" y="-240"/>
                  <a:ext cx="576" cy="2784"/>
                </a:xfrm>
                <a:prstGeom prst="can">
                  <a:avLst>
                    <a:gd name="adj" fmla="val 41688"/>
                  </a:avLst>
                </a:prstGeom>
                <a:gradFill rotWithShape="0">
                  <a:gsLst>
                    <a:gs pos="0">
                      <a:srgbClr val="6C6C6C"/>
                    </a:gs>
                    <a:gs pos="50000">
                      <a:srgbClr val="EAEAEA"/>
                    </a:gs>
                    <a:gs pos="100000">
                      <a:srgbClr val="6C6C6C"/>
                    </a:gs>
                  </a:gsLst>
                  <a:lin ang="5400000" scaled="1"/>
                </a:gra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18" name="Freeform 3115"/>
                <p:cNvSpPr>
                  <a:spLocks/>
                </p:cNvSpPr>
                <p:nvPr/>
              </p:nvSpPr>
              <p:spPr bwMode="auto">
                <a:xfrm>
                  <a:off x="1440" y="720"/>
                  <a:ext cx="96" cy="816"/>
                </a:xfrm>
                <a:custGeom>
                  <a:avLst/>
                  <a:gdLst>
                    <a:gd name="T0" fmla="*/ 13 w 264"/>
                    <a:gd name="T1" fmla="*/ 728 h 864"/>
                    <a:gd name="T2" fmla="*/ 1 w 264"/>
                    <a:gd name="T3" fmla="*/ 404 h 864"/>
                    <a:gd name="T4" fmla="*/ 6 w 264"/>
                    <a:gd name="T5" fmla="*/ 0 h 864"/>
                    <a:gd name="T6" fmla="*/ 0 60000 65536"/>
                    <a:gd name="T7" fmla="*/ 0 60000 65536"/>
                    <a:gd name="T8" fmla="*/ 0 60000 65536"/>
                    <a:gd name="T9" fmla="*/ 0 w 264"/>
                    <a:gd name="T10" fmla="*/ 0 h 864"/>
                    <a:gd name="T11" fmla="*/ 264 w 264"/>
                    <a:gd name="T12" fmla="*/ 864 h 864"/>
                  </a:gdLst>
                  <a:ahLst/>
                  <a:cxnLst>
                    <a:cxn ang="T6">
                      <a:pos x="T0" y="T1"/>
                    </a:cxn>
                    <a:cxn ang="T7">
                      <a:pos x="T2" y="T3"/>
                    </a:cxn>
                    <a:cxn ang="T8">
                      <a:pos x="T4" y="T5"/>
                    </a:cxn>
                  </a:cxnLst>
                  <a:rect l="T9" t="T10" r="T11" b="T12"/>
                  <a:pathLst>
                    <a:path w="264" h="864">
                      <a:moveTo>
                        <a:pt x="264" y="864"/>
                      </a:moveTo>
                      <a:cubicBezTo>
                        <a:pt x="156" y="744"/>
                        <a:pt x="48" y="624"/>
                        <a:pt x="24" y="480"/>
                      </a:cubicBezTo>
                      <a:cubicBezTo>
                        <a:pt x="0" y="336"/>
                        <a:pt x="60" y="168"/>
                        <a:pt x="120" y="0"/>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Freeform 3116"/>
                <p:cNvSpPr>
                  <a:spLocks/>
                </p:cNvSpPr>
                <p:nvPr/>
              </p:nvSpPr>
              <p:spPr bwMode="auto">
                <a:xfrm>
                  <a:off x="3784" y="720"/>
                  <a:ext cx="152" cy="816"/>
                </a:xfrm>
                <a:custGeom>
                  <a:avLst/>
                  <a:gdLst>
                    <a:gd name="T0" fmla="*/ 152 w 152"/>
                    <a:gd name="T1" fmla="*/ 0 h 816"/>
                    <a:gd name="T2" fmla="*/ 8 w 152"/>
                    <a:gd name="T3" fmla="*/ 384 h 816"/>
                    <a:gd name="T4" fmla="*/ 104 w 152"/>
                    <a:gd name="T5" fmla="*/ 816 h 816"/>
                    <a:gd name="T6" fmla="*/ 0 60000 65536"/>
                    <a:gd name="T7" fmla="*/ 0 60000 65536"/>
                    <a:gd name="T8" fmla="*/ 0 60000 65536"/>
                    <a:gd name="T9" fmla="*/ 0 w 152"/>
                    <a:gd name="T10" fmla="*/ 0 h 816"/>
                    <a:gd name="T11" fmla="*/ 152 w 152"/>
                    <a:gd name="T12" fmla="*/ 816 h 816"/>
                  </a:gdLst>
                  <a:ahLst/>
                  <a:cxnLst>
                    <a:cxn ang="T6">
                      <a:pos x="T0" y="T1"/>
                    </a:cxn>
                    <a:cxn ang="T7">
                      <a:pos x="T2" y="T3"/>
                    </a:cxn>
                    <a:cxn ang="T8">
                      <a:pos x="T4" y="T5"/>
                    </a:cxn>
                  </a:cxnLst>
                  <a:rect l="T9" t="T10" r="T11" b="T12"/>
                  <a:pathLst>
                    <a:path w="152" h="816">
                      <a:moveTo>
                        <a:pt x="152" y="0"/>
                      </a:moveTo>
                      <a:cubicBezTo>
                        <a:pt x="84" y="124"/>
                        <a:pt x="16" y="248"/>
                        <a:pt x="8" y="384"/>
                      </a:cubicBezTo>
                      <a:cubicBezTo>
                        <a:pt x="0" y="520"/>
                        <a:pt x="52" y="668"/>
                        <a:pt x="104" y="816"/>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Text Box 3117"/>
                <p:cNvSpPr txBox="1">
                  <a:spLocks noChangeArrowheads="1"/>
                </p:cNvSpPr>
                <p:nvPr/>
              </p:nvSpPr>
              <p:spPr bwMode="auto">
                <a:xfrm>
                  <a:off x="1488" y="480"/>
                  <a:ext cx="62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a:solidFill>
                        <a:schemeClr val="tx2"/>
                      </a:solidFill>
                      <a:ea typeface="微软雅黑" panose="020B0503020204020204" pitchFamily="34" charset="-122"/>
                      <a:cs typeface="ˎ̥"/>
                      <a:sym typeface="Times New Roman" panose="02020603050405020304" pitchFamily="18" charset="0"/>
                    </a:rPr>
                    <a:t>m</a:t>
                  </a:r>
                  <a:r>
                    <a:rPr lang="en-US" altLang="zh-CN" sz="2800" baseline="-25000">
                      <a:solidFill>
                        <a:schemeClr val="tx2"/>
                      </a:solidFill>
                      <a:ea typeface="微软雅黑" panose="020B0503020204020204" pitchFamily="34" charset="-122"/>
                      <a:cs typeface="ˎ̥"/>
                      <a:sym typeface="Times New Roman" panose="02020603050405020304" pitchFamily="18" charset="0"/>
                    </a:rPr>
                    <a:t>A</a:t>
                  </a:r>
                  <a:r>
                    <a:rPr lang="en-US" altLang="zh-CN" sz="2800">
                      <a:solidFill>
                        <a:srgbClr val="FFFF00"/>
                      </a:solidFill>
                      <a:ea typeface="微软雅黑" panose="020B0503020204020204" pitchFamily="34" charset="-122"/>
                      <a:cs typeface="ˎ̥"/>
                      <a:sym typeface="Times New Roman" panose="02020603050405020304" pitchFamily="18" charset="0"/>
                    </a:rPr>
                    <a:t> </a:t>
                  </a:r>
                  <a:endParaRPr kumimoji="0" lang="en-US" altLang="zh-CN" sz="1800" b="0">
                    <a:solidFill>
                      <a:srgbClr val="FFFF00"/>
                    </a:solidFill>
                    <a:ea typeface="微软雅黑" panose="020B0503020204020204" pitchFamily="34" charset="-122"/>
                    <a:sym typeface="Times New Roman" panose="02020603050405020304" pitchFamily="18" charset="0"/>
                  </a:endParaRPr>
                </a:p>
              </p:txBody>
            </p:sp>
            <p:sp>
              <p:nvSpPr>
                <p:cNvPr id="21" name="Text Box 3118"/>
                <p:cNvSpPr txBox="1">
                  <a:spLocks noChangeArrowheads="1"/>
                </p:cNvSpPr>
                <p:nvPr/>
              </p:nvSpPr>
              <p:spPr bwMode="auto">
                <a:xfrm>
                  <a:off x="3936" y="528"/>
                  <a:ext cx="62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dirty="0" err="1">
                      <a:solidFill>
                        <a:schemeClr val="tx2"/>
                      </a:solidFill>
                      <a:ea typeface="微软雅黑" panose="020B0503020204020204" pitchFamily="34" charset="-122"/>
                      <a:cs typeface="ˎ̥"/>
                      <a:sym typeface="Times New Roman" panose="02020603050405020304" pitchFamily="18" charset="0"/>
                    </a:rPr>
                    <a:t>m</a:t>
                  </a:r>
                  <a:r>
                    <a:rPr lang="en-US" altLang="zh-CN" sz="2800" baseline="-25000" dirty="0" err="1">
                      <a:solidFill>
                        <a:schemeClr val="tx2"/>
                      </a:solidFill>
                      <a:ea typeface="微软雅黑" panose="020B0503020204020204" pitchFamily="34" charset="-122"/>
                      <a:cs typeface="ˎ̥"/>
                      <a:sym typeface="Times New Roman" panose="02020603050405020304" pitchFamily="18" charset="0"/>
                    </a:rPr>
                    <a:t>B</a:t>
                  </a:r>
                  <a:r>
                    <a:rPr lang="en-US" altLang="zh-CN" sz="2800" dirty="0">
                      <a:solidFill>
                        <a:schemeClr val="tx2"/>
                      </a:solidFill>
                      <a:ea typeface="微软雅黑" panose="020B0503020204020204" pitchFamily="34" charset="-122"/>
                      <a:cs typeface="ˎ̥"/>
                      <a:sym typeface="Times New Roman" panose="02020603050405020304" pitchFamily="18" charset="0"/>
                    </a:rPr>
                    <a:t> </a:t>
                  </a:r>
                  <a:endParaRPr kumimoji="0" lang="en-US" altLang="zh-CN" sz="1800" b="0" dirty="0">
                    <a:solidFill>
                      <a:schemeClr val="tx2"/>
                    </a:solidFill>
                    <a:ea typeface="微软雅黑" panose="020B0503020204020204" pitchFamily="34" charset="-122"/>
                    <a:sym typeface="Times New Roman" panose="02020603050405020304" pitchFamily="18" charset="0"/>
                  </a:endParaRPr>
                </a:p>
              </p:txBody>
            </p:sp>
          </p:grpSp>
          <p:sp>
            <p:nvSpPr>
              <p:cNvPr id="16" name="Line 3119"/>
              <p:cNvSpPr>
                <a:spLocks noChangeShapeType="1"/>
              </p:cNvSpPr>
              <p:nvPr/>
            </p:nvSpPr>
            <p:spPr bwMode="auto">
              <a:xfrm flipH="1">
                <a:off x="1247" y="1480"/>
                <a:ext cx="2994" cy="0"/>
              </a:xfrm>
              <a:prstGeom prst="line">
                <a:avLst/>
              </a:prstGeom>
              <a:noFill/>
              <a:ln w="19050">
                <a:solidFill>
                  <a:srgbClr val="4BC1DD"/>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2" name="Line 3120"/>
            <p:cNvSpPr>
              <a:spLocks noChangeShapeType="1"/>
            </p:cNvSpPr>
            <p:nvPr/>
          </p:nvSpPr>
          <p:spPr bwMode="auto">
            <a:xfrm>
              <a:off x="1624298" y="2411237"/>
              <a:ext cx="4038600" cy="0"/>
            </a:xfrm>
            <a:prstGeom prst="line">
              <a:avLst/>
            </a:prstGeom>
            <a:noFill/>
            <a:ln w="38100" cap="sq">
              <a:solidFill>
                <a:srgbClr val="9966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Line 3121"/>
            <p:cNvSpPr>
              <a:spLocks noChangeShapeType="1"/>
            </p:cNvSpPr>
            <p:nvPr/>
          </p:nvSpPr>
          <p:spPr bwMode="auto">
            <a:xfrm>
              <a:off x="1867185" y="2505747"/>
              <a:ext cx="4038600" cy="304800"/>
            </a:xfrm>
            <a:prstGeom prst="line">
              <a:avLst/>
            </a:prstGeom>
            <a:noFill/>
            <a:ln w="381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4" name="Group 3122"/>
            <p:cNvGrpSpPr>
              <a:grpSpLocks/>
            </p:cNvGrpSpPr>
            <p:nvPr/>
          </p:nvGrpSpPr>
          <p:grpSpPr bwMode="auto">
            <a:xfrm>
              <a:off x="5656548" y="2076273"/>
              <a:ext cx="292100" cy="838200"/>
              <a:chOff x="3878" y="1314"/>
              <a:chExt cx="184" cy="528"/>
            </a:xfrm>
          </p:grpSpPr>
          <p:sp>
            <p:nvSpPr>
              <p:cNvPr id="25" name="Freeform 3123"/>
              <p:cNvSpPr>
                <a:spLocks/>
              </p:cNvSpPr>
              <p:nvPr/>
            </p:nvSpPr>
            <p:spPr bwMode="auto">
              <a:xfrm>
                <a:off x="3918" y="1314"/>
                <a:ext cx="96" cy="240"/>
              </a:xfrm>
              <a:custGeom>
                <a:avLst/>
                <a:gdLst>
                  <a:gd name="T0" fmla="*/ 96 w 96"/>
                  <a:gd name="T1" fmla="*/ 0 h 144"/>
                  <a:gd name="T2" fmla="*/ 48 w 96"/>
                  <a:gd name="T3" fmla="*/ 222 h 144"/>
                  <a:gd name="T4" fmla="*/ 0 w 96"/>
                  <a:gd name="T5" fmla="*/ 667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0"/>
                    </a:moveTo>
                    <a:cubicBezTo>
                      <a:pt x="80" y="12"/>
                      <a:pt x="64" y="24"/>
                      <a:pt x="48" y="48"/>
                    </a:cubicBezTo>
                    <a:cubicBezTo>
                      <a:pt x="32" y="72"/>
                      <a:pt x="16" y="108"/>
                      <a:pt x="0" y="144"/>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Freeform 3124"/>
              <p:cNvSpPr>
                <a:spLocks/>
              </p:cNvSpPr>
              <p:nvPr/>
            </p:nvSpPr>
            <p:spPr bwMode="auto">
              <a:xfrm>
                <a:off x="3918" y="1650"/>
                <a:ext cx="144" cy="192"/>
              </a:xfrm>
              <a:custGeom>
                <a:avLst/>
                <a:gdLst>
                  <a:gd name="T0" fmla="*/ 324 w 96"/>
                  <a:gd name="T1" fmla="*/ 341 h 144"/>
                  <a:gd name="T2" fmla="*/ 162 w 96"/>
                  <a:gd name="T3" fmla="*/ 228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144"/>
                    </a:moveTo>
                    <a:cubicBezTo>
                      <a:pt x="80" y="132"/>
                      <a:pt x="64" y="120"/>
                      <a:pt x="48" y="96"/>
                    </a:cubicBezTo>
                    <a:cubicBezTo>
                      <a:pt x="32" y="72"/>
                      <a:pt x="16" y="36"/>
                      <a:pt x="0" y="0"/>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Line 3126"/>
              <p:cNvSpPr>
                <a:spLocks noChangeShapeType="1"/>
              </p:cNvSpPr>
              <p:nvPr/>
            </p:nvSpPr>
            <p:spPr bwMode="auto">
              <a:xfrm flipH="1">
                <a:off x="3878" y="1616"/>
                <a:ext cx="144" cy="96"/>
              </a:xfrm>
              <a:prstGeom prst="line">
                <a:avLst/>
              </a:prstGeom>
              <a:noFill/>
              <a:ln w="38100" cap="sq">
                <a:solidFill>
                  <a:srgbClr val="4BC1DD"/>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9" name="Group 3097"/>
            <p:cNvGrpSpPr>
              <a:grpSpLocks/>
            </p:cNvGrpSpPr>
            <p:nvPr/>
          </p:nvGrpSpPr>
          <p:grpSpPr bwMode="auto">
            <a:xfrm>
              <a:off x="3137185" y="1755600"/>
              <a:ext cx="708025" cy="765176"/>
              <a:chOff x="1915" y="813"/>
              <a:chExt cx="446" cy="482"/>
            </a:xfrm>
          </p:grpSpPr>
          <p:sp>
            <p:nvSpPr>
              <p:cNvPr id="30" name="Arc 3098"/>
              <p:cNvSpPr>
                <a:spLocks/>
              </p:cNvSpPr>
              <p:nvPr/>
            </p:nvSpPr>
            <p:spPr bwMode="auto">
              <a:xfrm rot="598795">
                <a:off x="1915" y="1204"/>
                <a:ext cx="48" cy="91"/>
              </a:xfrm>
              <a:custGeom>
                <a:avLst/>
                <a:gdLst>
                  <a:gd name="T0" fmla="*/ 0 w 21600"/>
                  <a:gd name="T1" fmla="*/ 0 h 13613"/>
                  <a:gd name="T2" fmla="*/ 0 w 21600"/>
                  <a:gd name="T3" fmla="*/ 0 h 13613"/>
                  <a:gd name="T4" fmla="*/ 0 w 21600"/>
                  <a:gd name="T5" fmla="*/ 0 h 13613"/>
                  <a:gd name="T6" fmla="*/ 0 60000 65536"/>
                  <a:gd name="T7" fmla="*/ 0 60000 65536"/>
                  <a:gd name="T8" fmla="*/ 0 60000 65536"/>
                  <a:gd name="T9" fmla="*/ 0 w 21600"/>
                  <a:gd name="T10" fmla="*/ 0 h 13613"/>
                  <a:gd name="T11" fmla="*/ 21600 w 21600"/>
                  <a:gd name="T12" fmla="*/ 13613 h 13613"/>
                </a:gdLst>
                <a:ahLst/>
                <a:cxnLst>
                  <a:cxn ang="T6">
                    <a:pos x="T0" y="T1"/>
                  </a:cxn>
                  <a:cxn ang="T7">
                    <a:pos x="T2" y="T3"/>
                  </a:cxn>
                  <a:cxn ang="T8">
                    <a:pos x="T4" y="T5"/>
                  </a:cxn>
                </a:cxnLst>
                <a:rect l="T9" t="T10" r="T11" b="T12"/>
                <a:pathLst>
                  <a:path w="21600" h="13613" fill="none" extrusionOk="0">
                    <a:moveTo>
                      <a:pt x="16770" y="-1"/>
                    </a:moveTo>
                    <a:cubicBezTo>
                      <a:pt x="19894" y="3848"/>
                      <a:pt x="21600" y="8655"/>
                      <a:pt x="21600" y="13613"/>
                    </a:cubicBezTo>
                  </a:path>
                  <a:path w="21600" h="13613" stroke="0" extrusionOk="0">
                    <a:moveTo>
                      <a:pt x="16770" y="-1"/>
                    </a:moveTo>
                    <a:cubicBezTo>
                      <a:pt x="19894" y="3848"/>
                      <a:pt x="21600" y="8655"/>
                      <a:pt x="21600" y="13613"/>
                    </a:cubicBezTo>
                    <a:lnTo>
                      <a:pt x="0" y="13613"/>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Text Box 3099"/>
                  <p:cNvSpPr txBox="1">
                    <a:spLocks noChangeArrowheads="1"/>
                  </p:cNvSpPr>
                  <p:nvPr/>
                </p:nvSpPr>
                <p:spPr bwMode="auto">
                  <a:xfrm>
                    <a:off x="1976" y="813"/>
                    <a:ext cx="385" cy="292"/>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微软雅黑" panose="020B0503020204020204" pitchFamily="34" charset="-122"/>
                              <a:sym typeface="Times New Roman" panose="02020603050405020304" pitchFamily="18" charset="0"/>
                            </a:rPr>
                            <m:t>𝜸</m:t>
                          </m:r>
                        </m:oMath>
                      </m:oMathPara>
                    </a14:m>
                    <a:endParaRPr lang="en-US" altLang="zh-CN" dirty="0">
                      <a:ea typeface="微软雅黑" panose="020B0503020204020204" pitchFamily="34" charset="-122"/>
                      <a:sym typeface="Times New Roman" panose="02020603050405020304" pitchFamily="18" charset="0"/>
                    </a:endParaRPr>
                  </a:p>
                </p:txBody>
              </p:sp>
            </mc:Choice>
            <mc:Fallback xmlns="">
              <p:sp>
                <p:nvSpPr>
                  <p:cNvPr id="31" name="Text Box 3099"/>
                  <p:cNvSpPr txBox="1">
                    <a:spLocks noRot="1" noChangeAspect="1" noMove="1" noResize="1" noEditPoints="1" noAdjustHandles="1" noChangeArrowheads="1" noChangeShapeType="1" noTextEdit="1"/>
                  </p:cNvSpPr>
                  <p:nvPr/>
                </p:nvSpPr>
                <p:spPr bwMode="auto">
                  <a:xfrm>
                    <a:off x="1976" y="813"/>
                    <a:ext cx="385" cy="292"/>
                  </a:xfrm>
                  <a:prstGeom prst="rect">
                    <a:avLst/>
                  </a:prstGeom>
                  <a:blipFill>
                    <a:blip r:embed="rId8"/>
                    <a:stretch>
                      <a:fillRect b="-105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p>
                    <a:r>
                      <a:rPr lang="zh-CN" altLang="en-US">
                        <a:noFill/>
                      </a:rPr>
                      <a:t> </a:t>
                    </a:r>
                  </a:p>
                </p:txBody>
              </p:sp>
            </mc:Fallback>
          </mc:AlternateContent>
          <p:sp>
            <p:nvSpPr>
              <p:cNvPr id="32" name="Line 3100"/>
              <p:cNvSpPr>
                <a:spLocks noChangeShapeType="1"/>
              </p:cNvSpPr>
              <p:nvPr/>
            </p:nvSpPr>
            <p:spPr bwMode="auto">
              <a:xfrm flipV="1">
                <a:off x="1968" y="1056"/>
                <a:ext cx="96"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33" name="Line 3127"/>
            <p:cNvSpPr>
              <a:spLocks noChangeShapeType="1"/>
            </p:cNvSpPr>
            <p:nvPr/>
          </p:nvSpPr>
          <p:spPr bwMode="auto">
            <a:xfrm flipH="1" flipV="1">
              <a:off x="5656548" y="2411237"/>
              <a:ext cx="215900" cy="144463"/>
            </a:xfrm>
            <a:prstGeom prst="line">
              <a:avLst/>
            </a:prstGeom>
            <a:noFill/>
            <a:ln w="25400">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对象 1"/>
                <p:cNvGraphicFramePr>
                  <a:graphicFrameLocks noChangeAspect="1"/>
                </p:cNvGraphicFramePr>
                <p:nvPr>
                  <p:extLst>
                    <p:ext uri="{D42A27DB-BD31-4B8C-83A1-F6EECF244321}">
                      <p14:modId xmlns:p14="http://schemas.microsoft.com/office/powerpoint/2010/main" val="1038765943"/>
                    </p:ext>
                  </p:extLst>
                </p:nvPr>
              </p:nvGraphicFramePr>
              <p:xfrm>
                <a:off x="3873537" y="2047625"/>
                <a:ext cx="114300" cy="177800"/>
              </p:xfrm>
              <a:graphic>
                <a:graphicData uri="http://schemas.openxmlformats.org/presentationml/2006/ole">
                  <mc:AlternateContent>
                    <mc:Choice xmlns:v="urn:schemas-microsoft-com:vml" Requires="v">
                      <p:oleObj spid="_x0000_s44485" name="Equation" r:id="rId9" imgW="114120" imgH="177480" progId="Equation.DSMT4">
                        <p:embed/>
                      </p:oleObj>
                    </mc:Choice>
                    <mc:Fallback>
                      <p:oleObj name="Equation" r:id="rId9" imgW="114120" imgH="177480" progId="Equation.DSMT4">
                        <p:embed/>
                        <p:pic>
                          <p:nvPicPr>
                            <p:cNvPr id="0" name=""/>
                            <p:cNvPicPr/>
                            <p:nvPr/>
                          </p:nvPicPr>
                          <p:blipFill>
                            <a:blip r:embed="rId10"/>
                            <a:stretch>
                              <a:fillRect/>
                            </a:stretch>
                          </p:blipFill>
                          <p:spPr>
                            <a:xfrm>
                              <a:off x="3873537" y="2047625"/>
                              <a:ext cx="114300" cy="177800"/>
                            </a:xfrm>
                            <a:prstGeom prst="rect">
                              <a:avLst/>
                            </a:prstGeom>
                          </p:spPr>
                        </p:pic>
                      </p:oleObj>
                    </mc:Fallback>
                  </mc:AlternateContent>
                </a:graphicData>
              </a:graphic>
            </p:graphicFrame>
          </mc:Choice>
          <mc:Fallback xmlns="">
            <p:graphicFrame>
              <p:nvGraphicFramePr>
                <p:cNvPr id="2" name="对象 1"/>
                <p:cNvGraphicFramePr>
                  <a:graphicFrameLocks noChangeAspect="1"/>
                </p:cNvGraphicFramePr>
                <p:nvPr>
                  <p:extLst>
                    <p:ext uri="{D42A27DB-BD31-4B8C-83A1-F6EECF244321}">
                      <p14:modId xmlns:p14="http://schemas.microsoft.com/office/powerpoint/2010/main" val="1038765943"/>
                    </p:ext>
                  </p:extLst>
                </p:nvPr>
              </p:nvGraphicFramePr>
              <p:xfrm>
                <a:off x="3873537" y="2047625"/>
                <a:ext cx="114300" cy="177800"/>
              </p:xfrm>
              <a:graphic>
                <a:graphicData uri="http://schemas.openxmlformats.org/presentationml/2006/ole">
                  <mc:AlternateContent>
                    <mc:Choice xmlns:v="urn:schemas-microsoft-com:vml" Requires="v">
                      <p:oleObj spid="_x0000_s44356" name="Equation" r:id="rId11" imgW="114120" imgH="177480" progId="Equation.DSMT4">
                        <p:embed/>
                      </p:oleObj>
                    </mc:Choice>
                    <mc:Fallback>
                      <p:oleObj name="Equation" r:id="rId11" imgW="114120" imgH="177480" progId="Equation.DSMT4">
                        <p:embed/>
                        <p:pic>
                          <p:nvPicPr>
                            <p:cNvPr id="0" name=""/>
                            <p:cNvPicPr/>
                            <p:nvPr/>
                          </p:nvPicPr>
                          <p:blipFill>
                            <a:blip r:embed="rId12"/>
                            <a:stretch>
                              <a:fillRect/>
                            </a:stretch>
                          </p:blipFill>
                          <p:spPr>
                            <a:xfrm>
                              <a:off x="3873537" y="2047625"/>
                              <a:ext cx="114300" cy="177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 name="对象 2"/>
                <p:cNvGraphicFramePr>
                  <a:graphicFrameLocks noChangeAspect="1"/>
                </p:cNvGraphicFramePr>
                <p:nvPr>
                  <p:extLst>
                    <p:ext uri="{D42A27DB-BD31-4B8C-83A1-F6EECF244321}">
                      <p14:modId xmlns:p14="http://schemas.microsoft.com/office/powerpoint/2010/main" val="2118027172"/>
                    </p:ext>
                  </p:extLst>
                </p:nvPr>
              </p:nvGraphicFramePr>
              <p:xfrm>
                <a:off x="6082150" y="1997599"/>
                <a:ext cx="709769" cy="555394"/>
              </p:xfrm>
              <a:graphic>
                <a:graphicData uri="http://schemas.openxmlformats.org/presentationml/2006/ole">
                  <mc:AlternateContent>
                    <mc:Choice xmlns:v="urn:schemas-microsoft-com:vml" Requires="v">
                      <p:oleObj spid="_x0000_s44486" name="Equation" r:id="rId13" imgW="291960" imgH="228600" progId="Equation.DSMT4">
                        <p:embed/>
                      </p:oleObj>
                    </mc:Choice>
                    <mc:Fallback>
                      <p:oleObj name="Equation" r:id="rId13" imgW="291960" imgH="228600" progId="Equation.DSMT4">
                        <p:embed/>
                        <p:pic>
                          <p:nvPicPr>
                            <p:cNvPr id="0" name=""/>
                            <p:cNvPicPr/>
                            <p:nvPr/>
                          </p:nvPicPr>
                          <p:blipFill>
                            <a:blip r:embed="rId14"/>
                            <a:stretch>
                              <a:fillRect/>
                            </a:stretch>
                          </p:blipFill>
                          <p:spPr>
                            <a:xfrm>
                              <a:off x="6082150" y="1997599"/>
                              <a:ext cx="709769" cy="555394"/>
                            </a:xfrm>
                            <a:prstGeom prst="rect">
                              <a:avLst/>
                            </a:prstGeom>
                          </p:spPr>
                        </p:pic>
                      </p:oleObj>
                    </mc:Fallback>
                  </mc:AlternateContent>
                </a:graphicData>
              </a:graphic>
            </p:graphicFrame>
          </mc:Choice>
          <mc:Fallback xmlns="">
            <p:graphicFrame>
              <p:nvGraphicFramePr>
                <p:cNvPr id="3" name="对象 2"/>
                <p:cNvGraphicFramePr>
                  <a:graphicFrameLocks noChangeAspect="1"/>
                </p:cNvGraphicFramePr>
                <p:nvPr>
                  <p:extLst>
                    <p:ext uri="{D42A27DB-BD31-4B8C-83A1-F6EECF244321}">
                      <p14:modId xmlns:p14="http://schemas.microsoft.com/office/powerpoint/2010/main" val="2118027172"/>
                    </p:ext>
                  </p:extLst>
                </p:nvPr>
              </p:nvGraphicFramePr>
              <p:xfrm>
                <a:off x="6082150" y="1997599"/>
                <a:ext cx="709769" cy="555394"/>
              </p:xfrm>
              <a:graphic>
                <a:graphicData uri="http://schemas.openxmlformats.org/presentationml/2006/ole">
                  <mc:AlternateContent>
                    <mc:Choice xmlns:v="urn:schemas-microsoft-com:vml" Requires="v">
                      <p:oleObj spid="_x0000_s44357" name="Equation" r:id="rId15" imgW="291960" imgH="228600" progId="Equation.DSMT4">
                        <p:embed/>
                      </p:oleObj>
                    </mc:Choice>
                    <mc:Fallback>
                      <p:oleObj name="Equation" r:id="rId15" imgW="291960" imgH="228600" progId="Equation.DSMT4">
                        <p:embed/>
                        <p:pic>
                          <p:nvPicPr>
                            <p:cNvPr id="0" name=""/>
                            <p:cNvPicPr/>
                            <p:nvPr/>
                          </p:nvPicPr>
                          <p:blipFill>
                            <a:blip r:embed="rId16"/>
                            <a:stretch>
                              <a:fillRect/>
                            </a:stretch>
                          </p:blipFill>
                          <p:spPr>
                            <a:xfrm>
                              <a:off x="6082150" y="1997599"/>
                              <a:ext cx="709769" cy="555394"/>
                            </a:xfrm>
                            <a:prstGeom prst="rect">
                              <a:avLst/>
                            </a:prstGeom>
                          </p:spPr>
                        </p:pic>
                      </p:oleObj>
                    </mc:Fallback>
                  </mc:AlternateContent>
                </a:graphicData>
              </a:graphic>
            </p:graphicFrame>
          </mc:Fallback>
        </mc:AlternateContent>
      </p:grpSp>
      <p:sp>
        <p:nvSpPr>
          <p:cNvPr id="36" name="Rectangle 36"/>
          <p:cNvSpPr>
            <a:spLocks noChangeArrowheads="1"/>
          </p:cNvSpPr>
          <p:nvPr/>
        </p:nvSpPr>
        <p:spPr bwMode="auto">
          <a:xfrm>
            <a:off x="404032" y="4891387"/>
            <a:ext cx="11089232" cy="405432"/>
          </a:xfrm>
          <a:prstGeom prst="rect">
            <a:avLst/>
          </a:prstGeom>
          <a:noFill/>
          <a:ln w="9525">
            <a:noFill/>
            <a:miter lim="800000"/>
            <a:headEnd/>
            <a:tailEnd/>
          </a:ln>
          <a:effectLst/>
        </p:spPr>
        <p:txBody>
          <a:bodyPr wrap="square" lIns="0" tIns="0" rIns="0" bIns="0" anchor="ctr">
            <a:spAutoFit/>
          </a:bodyPr>
          <a:lstStyle/>
          <a:p>
            <a:pPr>
              <a:lnSpc>
                <a:spcPct val="120000"/>
              </a:lnSpc>
              <a:defRPr/>
            </a:pPr>
            <a:r>
              <a:rPr lang="zh-CN" altLang="en-US" sz="2400" dirty="0">
                <a:latin typeface="Times New Roman" panose="02020603050405020304" pitchFamily="18" charset="0"/>
                <a:ea typeface="微软雅黑" panose="020B0503020204020204" pitchFamily="34" charset="-122"/>
                <a:cs typeface="楷体_GB2312"/>
                <a:sym typeface="Times New Roman" panose="02020603050405020304" pitchFamily="18" charset="0"/>
              </a:rPr>
              <a:t>作用于轴上的外力偶矩一般不是直接给出的，而是</a:t>
            </a:r>
            <a:r>
              <a:rPr lang="zh-CN" altLang="en-US" sz="2400" dirty="0" smtClean="0">
                <a:latin typeface="Times New Roman" panose="02020603050405020304" pitchFamily="18" charset="0"/>
                <a:ea typeface="微软雅黑" panose="020B0503020204020204" pitchFamily="34" charset="-122"/>
                <a:cs typeface="楷体_GB2312"/>
                <a:sym typeface="Times New Roman" panose="02020603050405020304" pitchFamily="18" charset="0"/>
              </a:rPr>
              <a:t>先告诉</a:t>
            </a:r>
            <a:r>
              <a:rPr lang="zh-CN" altLang="en-US" sz="2400" dirty="0">
                <a:latin typeface="Times New Roman" panose="02020603050405020304" pitchFamily="18" charset="0"/>
                <a:ea typeface="微软雅黑" panose="020B0503020204020204" pitchFamily="34" charset="-122"/>
                <a:cs typeface="楷体_GB2312"/>
                <a:sym typeface="Times New Roman" panose="02020603050405020304" pitchFamily="18" charset="0"/>
              </a:rPr>
              <a:t>轴的转速和传递的功率。 </a:t>
            </a:r>
          </a:p>
        </p:txBody>
      </p:sp>
      <p:graphicFrame>
        <p:nvGraphicFramePr>
          <p:cNvPr id="37" name="Object 10"/>
          <p:cNvGraphicFramePr>
            <a:graphicFrameLocks noChangeAspect="1"/>
          </p:cNvGraphicFramePr>
          <p:nvPr>
            <p:extLst>
              <p:ext uri="{D42A27DB-BD31-4B8C-83A1-F6EECF244321}">
                <p14:modId xmlns:p14="http://schemas.microsoft.com/office/powerpoint/2010/main" val="3267688722"/>
              </p:ext>
            </p:extLst>
          </p:nvPr>
        </p:nvGraphicFramePr>
        <p:xfrm>
          <a:off x="2088104" y="6029070"/>
          <a:ext cx="5149850" cy="919162"/>
        </p:xfrm>
        <a:graphic>
          <a:graphicData uri="http://schemas.openxmlformats.org/presentationml/2006/ole">
            <mc:AlternateContent xmlns:mc="http://schemas.openxmlformats.org/markup-compatibility/2006">
              <mc:Choice xmlns:v="urn:schemas-microsoft-com:vml" Requires="v">
                <p:oleObj spid="_x0000_s44487" name="Equation" r:id="rId17" imgW="2070000" imgH="393480" progId="Equation.DSMT4">
                  <p:embed/>
                </p:oleObj>
              </mc:Choice>
              <mc:Fallback>
                <p:oleObj name="Equation" r:id="rId17" imgW="2070000" imgH="393480" progId="Equation.DSMT4">
                  <p:embed/>
                  <p:pic>
                    <p:nvPicPr>
                      <p:cNvPr id="14346" name="Object 10"/>
                      <p:cNvPicPr>
                        <a:picLocks noChangeAspect="1" noChangeArrowheads="1"/>
                      </p:cNvPicPr>
                      <p:nvPr/>
                    </p:nvPicPr>
                    <p:blipFill>
                      <a:blip r:embed="rId18"/>
                      <a:srcRect/>
                      <a:stretch>
                        <a:fillRect/>
                      </a:stretch>
                    </p:blipFill>
                    <p:spPr bwMode="auto">
                      <a:xfrm>
                        <a:off x="2088104" y="6029070"/>
                        <a:ext cx="514985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Rectangle 20"/>
          <p:cNvSpPr>
            <a:spLocks noChangeArrowheads="1"/>
          </p:cNvSpPr>
          <p:nvPr/>
        </p:nvSpPr>
        <p:spPr bwMode="auto">
          <a:xfrm>
            <a:off x="1856809" y="6608361"/>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sz="2000" dirty="0">
                <a:solidFill>
                  <a:srgbClr val="4BC1DD"/>
                </a:solidFill>
                <a:ea typeface="微软雅黑" panose="020B0503020204020204" pitchFamily="34" charset="-122"/>
                <a:sym typeface="Times New Roman" panose="02020603050405020304" pitchFamily="18" charset="0"/>
              </a:rPr>
              <a:t>功率</a:t>
            </a:r>
          </a:p>
        </p:txBody>
      </p:sp>
      <p:sp>
        <p:nvSpPr>
          <p:cNvPr id="50" name="Line 21"/>
          <p:cNvSpPr>
            <a:spLocks noChangeShapeType="1"/>
          </p:cNvSpPr>
          <p:nvPr/>
        </p:nvSpPr>
        <p:spPr bwMode="auto">
          <a:xfrm flipH="1" flipV="1">
            <a:off x="2367248" y="5830963"/>
            <a:ext cx="445371" cy="27384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1" name="Rectangle 22"/>
          <p:cNvSpPr>
            <a:spLocks noChangeArrowheads="1"/>
          </p:cNvSpPr>
          <p:nvPr/>
        </p:nvSpPr>
        <p:spPr bwMode="auto">
          <a:xfrm>
            <a:off x="1924236" y="5501362"/>
            <a:ext cx="44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sz="2000" dirty="0">
                <a:solidFill>
                  <a:srgbClr val="4BC1DD"/>
                </a:solidFill>
                <a:ea typeface="微软雅黑" panose="020B0503020204020204" pitchFamily="34" charset="-122"/>
                <a:sym typeface="Times New Roman" panose="02020603050405020304" pitchFamily="18" charset="0"/>
              </a:rPr>
              <a:t>功</a:t>
            </a:r>
          </a:p>
        </p:txBody>
      </p:sp>
      <p:sp>
        <p:nvSpPr>
          <p:cNvPr id="56" name="Rectangle 26"/>
          <p:cNvSpPr>
            <a:spLocks noChangeArrowheads="1"/>
          </p:cNvSpPr>
          <p:nvPr/>
        </p:nvSpPr>
        <p:spPr bwMode="auto">
          <a:xfrm>
            <a:off x="2629447" y="6839369"/>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sz="2000" dirty="0">
                <a:solidFill>
                  <a:srgbClr val="4BC1DD"/>
                </a:solidFill>
                <a:ea typeface="微软雅黑" panose="020B0503020204020204" pitchFamily="34" charset="-122"/>
                <a:sym typeface="Times New Roman" panose="02020603050405020304" pitchFamily="18" charset="0"/>
              </a:rPr>
              <a:t>时间</a:t>
            </a:r>
          </a:p>
        </p:txBody>
      </p:sp>
      <p:grpSp>
        <p:nvGrpSpPr>
          <p:cNvPr id="57" name="Group 45"/>
          <p:cNvGrpSpPr>
            <a:grpSpLocks/>
          </p:cNvGrpSpPr>
          <p:nvPr/>
        </p:nvGrpSpPr>
        <p:grpSpPr bwMode="auto">
          <a:xfrm>
            <a:off x="2998753" y="5378525"/>
            <a:ext cx="958677" cy="742950"/>
            <a:chOff x="1729" y="867"/>
            <a:chExt cx="517" cy="468"/>
          </a:xfrm>
        </p:grpSpPr>
        <p:sp>
          <p:nvSpPr>
            <p:cNvPr id="58" name="Line 27"/>
            <p:cNvSpPr>
              <a:spLocks noChangeShapeType="1"/>
            </p:cNvSpPr>
            <p:nvPr/>
          </p:nvSpPr>
          <p:spPr bwMode="auto">
            <a:xfrm flipH="1" flipV="1">
              <a:off x="2029" y="1143"/>
              <a:ext cx="48" cy="1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 name="Rectangle 28"/>
            <p:cNvSpPr>
              <a:spLocks noChangeArrowheads="1"/>
            </p:cNvSpPr>
            <p:nvPr/>
          </p:nvSpPr>
          <p:spPr bwMode="auto">
            <a:xfrm>
              <a:off x="1729" y="867"/>
              <a:ext cx="5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sz="2000" dirty="0">
                  <a:solidFill>
                    <a:srgbClr val="4BC1DD"/>
                  </a:solidFill>
                  <a:ea typeface="微软雅黑" panose="020B0503020204020204" pitchFamily="34" charset="-122"/>
                  <a:sym typeface="Times New Roman" panose="02020603050405020304" pitchFamily="18" charset="0"/>
                </a:rPr>
                <a:t>力偶矩</a:t>
              </a:r>
            </a:p>
          </p:txBody>
        </p:sp>
      </p:grpSp>
      <p:grpSp>
        <p:nvGrpSpPr>
          <p:cNvPr id="60" name="Group 46"/>
          <p:cNvGrpSpPr>
            <a:grpSpLocks/>
          </p:cNvGrpSpPr>
          <p:nvPr/>
        </p:nvGrpSpPr>
        <p:grpSpPr bwMode="auto">
          <a:xfrm>
            <a:off x="4331967" y="5348107"/>
            <a:ext cx="950912" cy="808037"/>
            <a:chOff x="2352" y="883"/>
            <a:chExt cx="599" cy="509"/>
          </a:xfrm>
        </p:grpSpPr>
        <p:sp>
          <p:nvSpPr>
            <p:cNvPr id="61" name="Line 29"/>
            <p:cNvSpPr>
              <a:spLocks noChangeShapeType="1"/>
            </p:cNvSpPr>
            <p:nvPr/>
          </p:nvSpPr>
          <p:spPr bwMode="auto">
            <a:xfrm flipV="1">
              <a:off x="2352" y="1152"/>
              <a:ext cx="144" cy="24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2" name="Rectangle 30"/>
            <p:cNvSpPr>
              <a:spLocks noChangeArrowheads="1"/>
            </p:cNvSpPr>
            <p:nvPr/>
          </p:nvSpPr>
          <p:spPr bwMode="auto">
            <a:xfrm>
              <a:off x="2352" y="883"/>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sz="2000" dirty="0">
                  <a:solidFill>
                    <a:srgbClr val="4BC1DD"/>
                  </a:solidFill>
                  <a:ea typeface="微软雅黑" panose="020B0503020204020204" pitchFamily="34" charset="-122"/>
                  <a:sym typeface="Times New Roman" panose="02020603050405020304" pitchFamily="18" charset="0"/>
                </a:rPr>
                <a:t>角位移</a:t>
              </a:r>
            </a:p>
          </p:txBody>
        </p:sp>
      </p:grpSp>
      <p:sp>
        <p:nvSpPr>
          <p:cNvPr id="66" name="Rectangle 35"/>
          <p:cNvSpPr>
            <a:spLocks noChangeArrowheads="1"/>
          </p:cNvSpPr>
          <p:nvPr/>
        </p:nvSpPr>
        <p:spPr bwMode="auto">
          <a:xfrm>
            <a:off x="4944496" y="6763752"/>
            <a:ext cx="950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sz="2000" dirty="0">
                <a:solidFill>
                  <a:srgbClr val="4BC1DD"/>
                </a:solidFill>
                <a:ea typeface="微软雅黑" panose="020B0503020204020204" pitchFamily="34" charset="-122"/>
                <a:sym typeface="Times New Roman" panose="02020603050405020304" pitchFamily="18" charset="0"/>
              </a:rPr>
              <a:t>角速度</a:t>
            </a:r>
          </a:p>
        </p:txBody>
      </p:sp>
      <p:grpSp>
        <p:nvGrpSpPr>
          <p:cNvPr id="68" name="Group 48"/>
          <p:cNvGrpSpPr>
            <a:grpSpLocks/>
          </p:cNvGrpSpPr>
          <p:nvPr/>
        </p:nvGrpSpPr>
        <p:grpSpPr bwMode="auto">
          <a:xfrm>
            <a:off x="7309759" y="5907792"/>
            <a:ext cx="1570158" cy="708025"/>
            <a:chOff x="4512" y="1234"/>
            <a:chExt cx="700" cy="446"/>
          </a:xfrm>
        </p:grpSpPr>
        <p:sp>
          <p:nvSpPr>
            <p:cNvPr id="69" name="Line 37"/>
            <p:cNvSpPr>
              <a:spLocks noChangeShapeType="1"/>
            </p:cNvSpPr>
            <p:nvPr/>
          </p:nvSpPr>
          <p:spPr bwMode="auto">
            <a:xfrm>
              <a:off x="4512" y="1488"/>
              <a:ext cx="24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0" name="Rectangle 38"/>
            <p:cNvSpPr>
              <a:spLocks noChangeArrowheads="1"/>
            </p:cNvSpPr>
            <p:nvPr/>
          </p:nvSpPr>
          <p:spPr bwMode="auto">
            <a:xfrm>
              <a:off x="4785" y="1234"/>
              <a:ext cx="42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sz="2000" dirty="0">
                  <a:solidFill>
                    <a:srgbClr val="4BC1DD"/>
                  </a:solidFill>
                  <a:ea typeface="微软雅黑" panose="020B0503020204020204" pitchFamily="34" charset="-122"/>
                  <a:sym typeface="Times New Roman" panose="02020603050405020304" pitchFamily="18" charset="0"/>
                </a:rPr>
                <a:t>每分钟</a:t>
              </a:r>
            </a:p>
            <a:p>
              <a:pPr algn="ctr" eaLnBrk="1" hangingPunct="1">
                <a:lnSpc>
                  <a:spcPct val="100000"/>
                </a:lnSpc>
              </a:pPr>
              <a:r>
                <a:rPr lang="zh-CN" altLang="en-US" sz="2000" dirty="0">
                  <a:solidFill>
                    <a:srgbClr val="4BC1DD"/>
                  </a:solidFill>
                  <a:ea typeface="微软雅黑" panose="020B0503020204020204" pitchFamily="34" charset="-122"/>
                  <a:sym typeface="Times New Roman" panose="02020603050405020304" pitchFamily="18" charset="0"/>
                </a:rPr>
                <a:t>的转数</a:t>
              </a:r>
            </a:p>
          </p:txBody>
        </p:sp>
      </p:grpSp>
      <p:pic>
        <p:nvPicPr>
          <p:cNvPr id="12" name="音频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700931643"/>
      </p:ext>
    </p:extLst>
  </p:cSld>
  <p:clrMapOvr>
    <a:masterClrMapping/>
  </p:clrMapOvr>
  <mc:AlternateContent xmlns:mc="http://schemas.openxmlformats.org/markup-compatibility/2006">
    <mc:Choice xmlns:p14="http://schemas.microsoft.com/office/powerpoint/2010/main" Requires="p14">
      <p:transition p14:dur="0" advTm="54914"/>
    </mc:Choice>
    <mc:Fallback>
      <p:transition advTm="54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扭转变形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1225164682"/>
              </p:ext>
            </p:extLst>
          </p:nvPr>
        </p:nvGraphicFramePr>
        <p:xfrm>
          <a:off x="7480618" y="1767426"/>
          <a:ext cx="2576641" cy="566591"/>
        </p:xfrm>
        <a:graphic>
          <a:graphicData uri="http://schemas.openxmlformats.org/presentationml/2006/ole">
            <mc:AlternateContent xmlns:mc="http://schemas.openxmlformats.org/markup-compatibility/2006">
              <mc:Choice xmlns:v="urn:schemas-microsoft-com:vml" Requires="v">
                <p:oleObj spid="_x0000_s68310" name="Equation" r:id="rId7" imgW="1295280" imgH="228600" progId="Equation.DSMT4">
                  <p:embed/>
                </p:oleObj>
              </mc:Choice>
              <mc:Fallback>
                <p:oleObj name="Equation" r:id="rId7" imgW="1295280" imgH="228600" progId="Equation.DSMT4">
                  <p:embed/>
                  <p:pic>
                    <p:nvPicPr>
                      <p:cNvPr id="13329" name="Object 17"/>
                      <p:cNvPicPr>
                        <a:picLocks noChangeAspect="1" noChangeArrowheads="1"/>
                      </p:cNvPicPr>
                      <p:nvPr/>
                    </p:nvPicPr>
                    <p:blipFill>
                      <a:blip r:embed="rId8"/>
                      <a:srcRect/>
                      <a:stretch>
                        <a:fillRect/>
                      </a:stretch>
                    </p:blipFill>
                    <p:spPr bwMode="auto">
                      <a:xfrm>
                        <a:off x="7480618" y="1767426"/>
                        <a:ext cx="2576641" cy="566591"/>
                      </a:xfrm>
                      <a:prstGeom prst="rect">
                        <a:avLst/>
                      </a:prstGeom>
                      <a:noFill/>
                      <a:ln>
                        <a:noFill/>
                      </a:ln>
                      <a:effectLst/>
                    </p:spPr>
                  </p:pic>
                </p:oleObj>
              </mc:Fallback>
            </mc:AlternateContent>
          </a:graphicData>
        </a:graphic>
      </p:graphicFrame>
      <p:sp>
        <p:nvSpPr>
          <p:cNvPr id="19" name="Text Box 19"/>
          <p:cNvSpPr txBox="1">
            <a:spLocks noChangeArrowheads="1"/>
          </p:cNvSpPr>
          <p:nvPr/>
        </p:nvSpPr>
        <p:spPr bwMode="auto">
          <a:xfrm>
            <a:off x="5771656" y="1104599"/>
            <a:ext cx="6053848" cy="53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35000"/>
              </a:lnSpc>
            </a:pPr>
            <a:r>
              <a:rPr lang="zh-CN" altLang="en-US" dirty="0">
                <a:ea typeface="微软雅黑" panose="020B0503020204020204" pitchFamily="34" charset="-122"/>
                <a:sym typeface="Times New Roman" panose="02020603050405020304" pitchFamily="18" charset="0"/>
              </a:rPr>
              <a:t>已知圆轴受外力偶矩</a:t>
            </a:r>
            <a:r>
              <a:rPr lang="zh-CN" altLang="en-US" dirty="0" smtClean="0">
                <a:ea typeface="微软雅黑" panose="020B0503020204020204" pitchFamily="34" charset="-122"/>
                <a:sym typeface="Times New Roman" panose="02020603050405020304" pitchFamily="18" charset="0"/>
              </a:rPr>
              <a:t>作用</a:t>
            </a:r>
            <a:r>
              <a:rPr lang="zh-CN" altLang="en-US" dirty="0">
                <a:ea typeface="微软雅黑" panose="020B0503020204020204" pitchFamily="34" charset="-122"/>
                <a:sym typeface="Times New Roman" panose="02020603050405020304" pitchFamily="18" charset="0"/>
              </a:rPr>
              <a:t>，匀速转动。则</a:t>
            </a:r>
          </a:p>
        </p:txBody>
      </p:sp>
      <p:grpSp>
        <p:nvGrpSpPr>
          <p:cNvPr id="2" name="组合 1"/>
          <p:cNvGrpSpPr/>
          <p:nvPr/>
        </p:nvGrpSpPr>
        <p:grpSpPr>
          <a:xfrm>
            <a:off x="369474" y="884892"/>
            <a:ext cx="5105400" cy="1903411"/>
            <a:chOff x="1013999" y="1327994"/>
            <a:chExt cx="5105400" cy="1903411"/>
          </a:xfrm>
        </p:grpSpPr>
        <p:sp>
          <p:nvSpPr>
            <p:cNvPr id="7" name="AutoShape 4"/>
            <p:cNvSpPr>
              <a:spLocks noChangeArrowheads="1"/>
            </p:cNvSpPr>
            <p:nvPr/>
          </p:nvSpPr>
          <p:spPr bwMode="auto">
            <a:xfrm rot="5410616">
              <a:off x="3138868" y="168325"/>
              <a:ext cx="762000" cy="4252912"/>
            </a:xfrm>
            <a:prstGeom prst="can">
              <a:avLst>
                <a:gd name="adj" fmla="val 85217"/>
              </a:avLst>
            </a:prstGeom>
            <a:solidFill>
              <a:srgbClr val="FFFF99"/>
            </a:solidFill>
            <a:ln w="41275">
              <a:solidFill>
                <a:srgbClr val="FF66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nvGrpSpPr>
            <p:cNvPr id="8" name="Group 16"/>
            <p:cNvGrpSpPr>
              <a:grpSpLocks/>
            </p:cNvGrpSpPr>
            <p:nvPr/>
          </p:nvGrpSpPr>
          <p:grpSpPr bwMode="auto">
            <a:xfrm>
              <a:off x="2787235" y="1837580"/>
              <a:ext cx="1098550" cy="1393825"/>
              <a:chOff x="1741" y="1344"/>
              <a:chExt cx="692" cy="878"/>
            </a:xfrm>
          </p:grpSpPr>
          <p:sp>
            <p:nvSpPr>
              <p:cNvPr id="9" name="Arc 8"/>
              <p:cNvSpPr>
                <a:spLocks/>
              </p:cNvSpPr>
              <p:nvPr/>
            </p:nvSpPr>
            <p:spPr bwMode="auto">
              <a:xfrm rot="18517796" flipH="1">
                <a:off x="1881" y="1368"/>
                <a:ext cx="576"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456638622"/>
                  </p:ext>
                </p:extLst>
              </p:nvPr>
            </p:nvGraphicFramePr>
            <p:xfrm>
              <a:off x="1741" y="1928"/>
              <a:ext cx="261" cy="294"/>
            </p:xfrm>
            <a:graphic>
              <a:graphicData uri="http://schemas.openxmlformats.org/presentationml/2006/ole">
                <mc:AlternateContent xmlns:mc="http://schemas.openxmlformats.org/markup-compatibility/2006">
                  <mc:Choice xmlns:v="urn:schemas-microsoft-com:vml" Requires="v">
                    <p:oleObj spid="_x0000_s68311" name="Equation" r:id="rId9" imgW="253800" imgH="228600" progId="Equation.DSMT4">
                      <p:embed/>
                    </p:oleObj>
                  </mc:Choice>
                  <mc:Fallback>
                    <p:oleObj name="Equation" r:id="rId9" imgW="253800" imgH="228600" progId="Equation.DSMT4">
                      <p:embed/>
                      <p:pic>
                        <p:nvPicPr>
                          <p:cNvPr id="16395" name="Object 10"/>
                          <p:cNvPicPr>
                            <a:picLocks noChangeAspect="1" noChangeArrowheads="1"/>
                          </p:cNvPicPr>
                          <p:nvPr/>
                        </p:nvPicPr>
                        <p:blipFill>
                          <a:blip r:embed="rId10"/>
                          <a:srcRect/>
                          <a:stretch>
                            <a:fillRect/>
                          </a:stretch>
                        </p:blipFill>
                        <p:spPr bwMode="auto">
                          <a:xfrm>
                            <a:off x="1741" y="1928"/>
                            <a:ext cx="261"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15"/>
            <p:cNvGrpSpPr>
              <a:grpSpLocks/>
            </p:cNvGrpSpPr>
            <p:nvPr/>
          </p:nvGrpSpPr>
          <p:grpSpPr bwMode="auto">
            <a:xfrm>
              <a:off x="1014000" y="1327994"/>
              <a:ext cx="1008063" cy="1397000"/>
              <a:chOff x="648" y="1016"/>
              <a:chExt cx="635" cy="880"/>
            </a:xfrm>
          </p:grpSpPr>
          <p:sp>
            <p:nvSpPr>
              <p:cNvPr id="13" name="Arc 11"/>
              <p:cNvSpPr>
                <a:spLocks/>
              </p:cNvSpPr>
              <p:nvPr/>
            </p:nvSpPr>
            <p:spPr bwMode="auto">
              <a:xfrm rot="19297877" flipH="1">
                <a:off x="648" y="1368"/>
                <a:ext cx="576"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3947698678"/>
                  </p:ext>
                </p:extLst>
              </p:nvPr>
            </p:nvGraphicFramePr>
            <p:xfrm>
              <a:off x="1021" y="1016"/>
              <a:ext cx="262" cy="295"/>
            </p:xfrm>
            <a:graphic>
              <a:graphicData uri="http://schemas.openxmlformats.org/presentationml/2006/ole">
                <mc:AlternateContent xmlns:mc="http://schemas.openxmlformats.org/markup-compatibility/2006">
                  <mc:Choice xmlns:v="urn:schemas-microsoft-com:vml" Requires="v">
                    <p:oleObj spid="_x0000_s68312" name="Equation" r:id="rId11" imgW="253800" imgH="228600" progId="Equation.DSMT4">
                      <p:embed/>
                    </p:oleObj>
                  </mc:Choice>
                  <mc:Fallback>
                    <p:oleObj name="Equation" r:id="rId11" imgW="253800" imgH="228600" progId="Equation.DSMT4">
                      <p:embed/>
                      <p:pic>
                        <p:nvPicPr>
                          <p:cNvPr id="16394" name="Object 12"/>
                          <p:cNvPicPr>
                            <a:picLocks noChangeAspect="1" noChangeArrowheads="1"/>
                          </p:cNvPicPr>
                          <p:nvPr/>
                        </p:nvPicPr>
                        <p:blipFill>
                          <a:blip r:embed="rId12"/>
                          <a:srcRect/>
                          <a:stretch>
                            <a:fillRect/>
                          </a:stretch>
                        </p:blipFill>
                        <p:spPr bwMode="auto">
                          <a:xfrm>
                            <a:off x="1021" y="1016"/>
                            <a:ext cx="262"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18"/>
            <p:cNvGrpSpPr>
              <a:grpSpLocks/>
            </p:cNvGrpSpPr>
            <p:nvPr/>
          </p:nvGrpSpPr>
          <p:grpSpPr bwMode="auto">
            <a:xfrm>
              <a:off x="4671599" y="1469281"/>
              <a:ext cx="1044575" cy="1282700"/>
              <a:chOff x="2928" y="1112"/>
              <a:chExt cx="658" cy="808"/>
            </a:xfrm>
          </p:grpSpPr>
          <p:sp>
            <p:nvSpPr>
              <p:cNvPr id="16" name="Arc 13"/>
              <p:cNvSpPr>
                <a:spLocks/>
              </p:cNvSpPr>
              <p:nvPr/>
            </p:nvSpPr>
            <p:spPr bwMode="auto">
              <a:xfrm rot="19297877" flipH="1">
                <a:off x="2928" y="1392"/>
                <a:ext cx="576"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7" name="Object 14"/>
              <p:cNvGraphicFramePr>
                <a:graphicFrameLocks noChangeAspect="1"/>
              </p:cNvGraphicFramePr>
              <p:nvPr>
                <p:extLst>
                  <p:ext uri="{D42A27DB-BD31-4B8C-83A1-F6EECF244321}">
                    <p14:modId xmlns:p14="http://schemas.microsoft.com/office/powerpoint/2010/main" val="2522001029"/>
                  </p:ext>
                </p:extLst>
              </p:nvPr>
            </p:nvGraphicFramePr>
            <p:xfrm>
              <a:off x="3325" y="1112"/>
              <a:ext cx="261" cy="294"/>
            </p:xfrm>
            <a:graphic>
              <a:graphicData uri="http://schemas.openxmlformats.org/presentationml/2006/ole">
                <mc:AlternateContent xmlns:mc="http://schemas.openxmlformats.org/markup-compatibility/2006">
                  <mc:Choice xmlns:v="urn:schemas-microsoft-com:vml" Requires="v">
                    <p:oleObj spid="_x0000_s68313" name="Equation" r:id="rId13" imgW="253800" imgH="228600" progId="Equation.DSMT4">
                      <p:embed/>
                    </p:oleObj>
                  </mc:Choice>
                  <mc:Fallback>
                    <p:oleObj name="Equation" r:id="rId13" imgW="253800" imgH="228600" progId="Equation.DSMT4">
                      <p:embed/>
                      <p:pic>
                        <p:nvPicPr>
                          <p:cNvPr id="16393" name="Object 14"/>
                          <p:cNvPicPr>
                            <a:picLocks noChangeAspect="1" noChangeArrowheads="1"/>
                          </p:cNvPicPr>
                          <p:nvPr/>
                        </p:nvPicPr>
                        <p:blipFill>
                          <a:blip r:embed="rId14"/>
                          <a:srcRect/>
                          <a:stretch>
                            <a:fillRect/>
                          </a:stretch>
                        </p:blipFill>
                        <p:spPr bwMode="auto">
                          <a:xfrm>
                            <a:off x="3325" y="1112"/>
                            <a:ext cx="261"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Line 5"/>
            <p:cNvSpPr>
              <a:spLocks noChangeShapeType="1"/>
            </p:cNvSpPr>
            <p:nvPr/>
          </p:nvSpPr>
          <p:spPr bwMode="auto">
            <a:xfrm flipH="1">
              <a:off x="1013999" y="2320181"/>
              <a:ext cx="5105400"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1" name="Group 31"/>
            <p:cNvGrpSpPr>
              <a:grpSpLocks/>
            </p:cNvGrpSpPr>
            <p:nvPr/>
          </p:nvGrpSpPr>
          <p:grpSpPr bwMode="auto">
            <a:xfrm>
              <a:off x="2053812" y="1380381"/>
              <a:ext cx="636587" cy="1676400"/>
              <a:chOff x="847" y="816"/>
              <a:chExt cx="401" cy="1056"/>
            </a:xfrm>
          </p:grpSpPr>
          <p:sp>
            <p:nvSpPr>
              <p:cNvPr id="22" name="Oval 20"/>
              <p:cNvSpPr>
                <a:spLocks noChangeArrowheads="1"/>
              </p:cNvSpPr>
              <p:nvPr/>
            </p:nvSpPr>
            <p:spPr bwMode="auto">
              <a:xfrm flipH="1">
                <a:off x="1008" y="1152"/>
                <a:ext cx="240" cy="480"/>
              </a:xfrm>
              <a:prstGeom prst="ellipse">
                <a:avLst/>
              </a:prstGeom>
              <a:solidFill>
                <a:srgbClr val="FFFF99"/>
              </a:solidFill>
              <a:ln w="349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23" name="Text Box 26"/>
              <p:cNvSpPr txBox="1">
                <a:spLocks noChangeArrowheads="1"/>
              </p:cNvSpPr>
              <p:nvPr/>
            </p:nvSpPr>
            <p:spPr bwMode="auto">
              <a:xfrm>
                <a:off x="960" y="816"/>
                <a:ext cx="2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１</a:t>
                </a:r>
              </a:p>
            </p:txBody>
          </p:sp>
          <p:sp>
            <p:nvSpPr>
              <p:cNvPr id="24" name="Text Box 27"/>
              <p:cNvSpPr txBox="1">
                <a:spLocks noChangeArrowheads="1"/>
              </p:cNvSpPr>
              <p:nvPr/>
            </p:nvSpPr>
            <p:spPr bwMode="auto">
              <a:xfrm>
                <a:off x="847" y="158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１</a:t>
                </a:r>
              </a:p>
            </p:txBody>
          </p:sp>
        </p:grpSp>
        <p:grpSp>
          <p:nvGrpSpPr>
            <p:cNvPr id="25" name="Group 32"/>
            <p:cNvGrpSpPr>
              <a:grpSpLocks/>
            </p:cNvGrpSpPr>
            <p:nvPr/>
          </p:nvGrpSpPr>
          <p:grpSpPr bwMode="auto">
            <a:xfrm>
              <a:off x="3730212" y="1380381"/>
              <a:ext cx="636587" cy="1676400"/>
              <a:chOff x="1903" y="816"/>
              <a:chExt cx="401" cy="1056"/>
            </a:xfrm>
          </p:grpSpPr>
          <p:sp>
            <p:nvSpPr>
              <p:cNvPr id="26" name="Oval 28"/>
              <p:cNvSpPr>
                <a:spLocks noChangeArrowheads="1"/>
              </p:cNvSpPr>
              <p:nvPr/>
            </p:nvSpPr>
            <p:spPr bwMode="auto">
              <a:xfrm flipH="1">
                <a:off x="2064" y="1152"/>
                <a:ext cx="240" cy="480"/>
              </a:xfrm>
              <a:prstGeom prst="ellipse">
                <a:avLst/>
              </a:prstGeom>
              <a:solidFill>
                <a:srgbClr val="FFFF99"/>
              </a:solidFill>
              <a:ln w="349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27" name="Text Box 29"/>
              <p:cNvSpPr txBox="1">
                <a:spLocks noChangeArrowheads="1"/>
              </p:cNvSpPr>
              <p:nvPr/>
            </p:nvSpPr>
            <p:spPr bwMode="auto">
              <a:xfrm>
                <a:off x="2016" y="816"/>
                <a:ext cx="2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２</a:t>
                </a:r>
              </a:p>
            </p:txBody>
          </p:sp>
          <p:sp>
            <p:nvSpPr>
              <p:cNvPr id="28" name="Text Box 30"/>
              <p:cNvSpPr txBox="1">
                <a:spLocks noChangeArrowheads="1"/>
              </p:cNvSpPr>
              <p:nvPr/>
            </p:nvSpPr>
            <p:spPr bwMode="auto">
              <a:xfrm>
                <a:off x="1903" y="158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２</a:t>
                </a:r>
              </a:p>
            </p:txBody>
          </p:sp>
        </p:grpSp>
      </p:grpSp>
      <p:sp>
        <p:nvSpPr>
          <p:cNvPr id="29" name="Text Box 33"/>
          <p:cNvSpPr txBox="1">
            <a:spLocks noChangeArrowheads="1"/>
          </p:cNvSpPr>
          <p:nvPr/>
        </p:nvSpPr>
        <p:spPr bwMode="auto">
          <a:xfrm>
            <a:off x="532147" y="2865086"/>
            <a:ext cx="3054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sz="2800" dirty="0">
                <a:solidFill>
                  <a:srgbClr val="4BC1DD"/>
                </a:solidFill>
                <a:ea typeface="微软雅黑" panose="020B0503020204020204" pitchFamily="34" charset="-122"/>
                <a:sym typeface="Times New Roman" panose="02020603050405020304" pitchFamily="18" charset="0"/>
              </a:rPr>
              <a:t>用截面法求内力：</a:t>
            </a:r>
          </a:p>
        </p:txBody>
      </p:sp>
      <p:graphicFrame>
        <p:nvGraphicFramePr>
          <p:cNvPr id="58" name="Object 113"/>
          <p:cNvGraphicFramePr>
            <a:graphicFrameLocks noChangeAspect="1"/>
          </p:cNvGraphicFramePr>
          <p:nvPr>
            <p:extLst>
              <p:ext uri="{D42A27DB-BD31-4B8C-83A1-F6EECF244321}">
                <p14:modId xmlns:p14="http://schemas.microsoft.com/office/powerpoint/2010/main" val="3732727441"/>
              </p:ext>
            </p:extLst>
          </p:nvPr>
        </p:nvGraphicFramePr>
        <p:xfrm>
          <a:off x="4642550" y="4208832"/>
          <a:ext cx="3114323" cy="566591"/>
        </p:xfrm>
        <a:graphic>
          <a:graphicData uri="http://schemas.openxmlformats.org/presentationml/2006/ole">
            <mc:AlternateContent xmlns:mc="http://schemas.openxmlformats.org/markup-compatibility/2006">
              <mc:Choice xmlns:v="urn:schemas-microsoft-com:vml" Requires="v">
                <p:oleObj spid="_x0000_s68314" name="Equation" r:id="rId15" imgW="1384200" imgH="228600" progId="Equation.DSMT4">
                  <p:embed/>
                </p:oleObj>
              </mc:Choice>
              <mc:Fallback>
                <p:oleObj name="Equation" r:id="rId15" imgW="1384200" imgH="228600" progId="Equation.DSMT4">
                  <p:embed/>
                  <p:pic>
                    <p:nvPicPr>
                      <p:cNvPr id="13425" name="Object 113"/>
                      <p:cNvPicPr>
                        <a:picLocks noChangeAspect="1" noChangeArrowheads="1"/>
                      </p:cNvPicPr>
                      <p:nvPr/>
                    </p:nvPicPr>
                    <p:blipFill>
                      <a:blip r:embed="rId16"/>
                      <a:srcRect/>
                      <a:stretch>
                        <a:fillRect/>
                      </a:stretch>
                    </p:blipFill>
                    <p:spPr bwMode="auto">
                      <a:xfrm>
                        <a:off x="4642550" y="4208832"/>
                        <a:ext cx="3114323" cy="5665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组合 2"/>
          <p:cNvGrpSpPr/>
          <p:nvPr/>
        </p:nvGrpSpPr>
        <p:grpSpPr>
          <a:xfrm>
            <a:off x="4135961" y="2385079"/>
            <a:ext cx="7845425" cy="1852613"/>
            <a:chOff x="1550574" y="4047381"/>
            <a:chExt cx="7845425" cy="1852613"/>
          </a:xfrm>
        </p:grpSpPr>
        <p:grpSp>
          <p:nvGrpSpPr>
            <p:cNvPr id="30" name="Group 53"/>
            <p:cNvGrpSpPr>
              <a:grpSpLocks/>
            </p:cNvGrpSpPr>
            <p:nvPr/>
          </p:nvGrpSpPr>
          <p:grpSpPr bwMode="auto">
            <a:xfrm>
              <a:off x="2082387" y="4047381"/>
              <a:ext cx="1676400" cy="1676400"/>
              <a:chOff x="337" y="2496"/>
              <a:chExt cx="1056" cy="1056"/>
            </a:xfrm>
          </p:grpSpPr>
          <p:sp>
            <p:nvSpPr>
              <p:cNvPr id="31" name="AutoShape 34"/>
              <p:cNvSpPr>
                <a:spLocks noChangeArrowheads="1"/>
              </p:cNvSpPr>
              <p:nvPr/>
            </p:nvSpPr>
            <p:spPr bwMode="auto">
              <a:xfrm rot="5410616">
                <a:off x="744" y="2658"/>
                <a:ext cx="480" cy="817"/>
              </a:xfrm>
              <a:prstGeom prst="can">
                <a:avLst>
                  <a:gd name="adj" fmla="val 35815"/>
                </a:avLst>
              </a:prstGeom>
              <a:solidFill>
                <a:srgbClr val="FFFF99"/>
              </a:solidFill>
              <a:ln w="41275">
                <a:solidFill>
                  <a:srgbClr val="FF66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nvGrpSpPr>
              <p:cNvPr id="32" name="Group 38"/>
              <p:cNvGrpSpPr>
                <a:grpSpLocks/>
              </p:cNvGrpSpPr>
              <p:nvPr/>
            </p:nvGrpSpPr>
            <p:grpSpPr bwMode="auto">
              <a:xfrm>
                <a:off x="337" y="2504"/>
                <a:ext cx="635" cy="880"/>
                <a:chOff x="648" y="1016"/>
                <a:chExt cx="635" cy="880"/>
              </a:xfrm>
            </p:grpSpPr>
            <p:sp>
              <p:nvSpPr>
                <p:cNvPr id="37" name="Arc 39"/>
                <p:cNvSpPr>
                  <a:spLocks/>
                </p:cNvSpPr>
                <p:nvPr/>
              </p:nvSpPr>
              <p:spPr bwMode="auto">
                <a:xfrm rot="19297877" flipH="1">
                  <a:off x="648" y="1368"/>
                  <a:ext cx="576"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8" name="Object 40"/>
                <p:cNvGraphicFramePr>
                  <a:graphicFrameLocks noChangeAspect="1"/>
                </p:cNvGraphicFramePr>
                <p:nvPr>
                  <p:extLst>
                    <p:ext uri="{D42A27DB-BD31-4B8C-83A1-F6EECF244321}">
                      <p14:modId xmlns:p14="http://schemas.microsoft.com/office/powerpoint/2010/main" val="3785035954"/>
                    </p:ext>
                  </p:extLst>
                </p:nvPr>
              </p:nvGraphicFramePr>
              <p:xfrm>
                <a:off x="1021" y="1016"/>
                <a:ext cx="262" cy="294"/>
              </p:xfrm>
              <a:graphic>
                <a:graphicData uri="http://schemas.openxmlformats.org/presentationml/2006/ole">
                  <mc:AlternateContent xmlns:mc="http://schemas.openxmlformats.org/markup-compatibility/2006">
                    <mc:Choice xmlns:v="urn:schemas-microsoft-com:vml" Requires="v">
                      <p:oleObj spid="_x0000_s68315" name="Equation" r:id="rId17" imgW="253800" imgH="228600" progId="Equation.DSMT4">
                        <p:embed/>
                      </p:oleObj>
                    </mc:Choice>
                    <mc:Fallback>
                      <p:oleObj name="Equation" r:id="rId17" imgW="253800" imgH="228600" progId="Equation.DSMT4">
                        <p:embed/>
                        <p:pic>
                          <p:nvPicPr>
                            <p:cNvPr id="16392" name="Object 40"/>
                            <p:cNvPicPr>
                              <a:picLocks noChangeAspect="1" noChangeArrowheads="1"/>
                            </p:cNvPicPr>
                            <p:nvPr/>
                          </p:nvPicPr>
                          <p:blipFill>
                            <a:blip r:embed="rId18"/>
                            <a:srcRect/>
                            <a:stretch>
                              <a:fillRect/>
                            </a:stretch>
                          </p:blipFill>
                          <p:spPr bwMode="auto">
                            <a:xfrm>
                              <a:off x="1021" y="1016"/>
                              <a:ext cx="262"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 name="Group 45"/>
              <p:cNvGrpSpPr>
                <a:grpSpLocks/>
              </p:cNvGrpSpPr>
              <p:nvPr/>
            </p:nvGrpSpPr>
            <p:grpSpPr bwMode="auto">
              <a:xfrm>
                <a:off x="992" y="2496"/>
                <a:ext cx="401" cy="1056"/>
                <a:chOff x="847" y="816"/>
                <a:chExt cx="401" cy="1056"/>
              </a:xfrm>
            </p:grpSpPr>
            <p:sp>
              <p:nvSpPr>
                <p:cNvPr id="34" name="Oval 46"/>
                <p:cNvSpPr>
                  <a:spLocks noChangeArrowheads="1"/>
                </p:cNvSpPr>
                <p:nvPr/>
              </p:nvSpPr>
              <p:spPr bwMode="auto">
                <a:xfrm flipH="1">
                  <a:off x="1008" y="1152"/>
                  <a:ext cx="240" cy="480"/>
                </a:xfrm>
                <a:prstGeom prst="ellipse">
                  <a:avLst/>
                </a:prstGeom>
                <a:solidFill>
                  <a:srgbClr val="FFFF99"/>
                </a:solidFill>
                <a:ln w="349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35" name="Text Box 47"/>
                <p:cNvSpPr txBox="1">
                  <a:spLocks noChangeArrowheads="1"/>
                </p:cNvSpPr>
                <p:nvPr/>
              </p:nvSpPr>
              <p:spPr bwMode="auto">
                <a:xfrm>
                  <a:off x="960" y="816"/>
                  <a:ext cx="2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１</a:t>
                  </a:r>
                </a:p>
              </p:txBody>
            </p:sp>
            <p:sp>
              <p:nvSpPr>
                <p:cNvPr id="36" name="Text Box 48"/>
                <p:cNvSpPr txBox="1">
                  <a:spLocks noChangeArrowheads="1"/>
                </p:cNvSpPr>
                <p:nvPr/>
              </p:nvSpPr>
              <p:spPr bwMode="auto">
                <a:xfrm>
                  <a:off x="847" y="158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１</a:t>
                  </a:r>
                </a:p>
              </p:txBody>
            </p:sp>
          </p:grpSp>
        </p:grpSp>
        <p:sp>
          <p:nvSpPr>
            <p:cNvPr id="39" name="Arc 56"/>
            <p:cNvSpPr>
              <a:spLocks/>
            </p:cNvSpPr>
            <p:nvPr/>
          </p:nvSpPr>
          <p:spPr bwMode="auto">
            <a:xfrm rot="18517796" flipH="1">
              <a:off x="3459543" y="4575225"/>
              <a:ext cx="833438" cy="692150"/>
            </a:xfrm>
            <a:custGeom>
              <a:avLst/>
              <a:gdLst>
                <a:gd name="T0" fmla="*/ 2147483647 w 19686"/>
                <a:gd name="T1" fmla="*/ 0 h 17844"/>
                <a:gd name="T2" fmla="*/ 2147483647 w 19686"/>
                <a:gd name="T3" fmla="*/ 2147483647 h 17844"/>
                <a:gd name="T4" fmla="*/ 0 w 19686"/>
                <a:gd name="T5" fmla="*/ 2147483647 h 17844"/>
                <a:gd name="T6" fmla="*/ 0 60000 65536"/>
                <a:gd name="T7" fmla="*/ 0 60000 65536"/>
                <a:gd name="T8" fmla="*/ 0 60000 65536"/>
                <a:gd name="T9" fmla="*/ 0 w 19686"/>
                <a:gd name="T10" fmla="*/ 0 h 17844"/>
                <a:gd name="T11" fmla="*/ 19686 w 19686"/>
                <a:gd name="T12" fmla="*/ 17844 h 17844"/>
              </a:gdLst>
              <a:ahLst/>
              <a:cxnLst>
                <a:cxn ang="T6">
                  <a:pos x="T0" y="T1"/>
                </a:cxn>
                <a:cxn ang="T7">
                  <a:pos x="T2" y="T3"/>
                </a:cxn>
                <a:cxn ang="T8">
                  <a:pos x="T4" y="T5"/>
                </a:cxn>
              </a:cxnLst>
              <a:rect l="T9" t="T10" r="T11" b="T12"/>
              <a:pathLst>
                <a:path w="19686" h="17844" fill="none" extrusionOk="0">
                  <a:moveTo>
                    <a:pt x="12171" y="0"/>
                  </a:moveTo>
                  <a:cubicBezTo>
                    <a:pt x="15452" y="2237"/>
                    <a:pt x="18052" y="5336"/>
                    <a:pt x="19686" y="8954"/>
                  </a:cubicBezTo>
                </a:path>
                <a:path w="19686" h="17844" stroke="0" extrusionOk="0">
                  <a:moveTo>
                    <a:pt x="12171" y="0"/>
                  </a:moveTo>
                  <a:cubicBezTo>
                    <a:pt x="15452" y="2237"/>
                    <a:pt x="18052" y="5336"/>
                    <a:pt x="19686" y="8954"/>
                  </a:cubicBezTo>
                  <a:lnTo>
                    <a:pt x="0" y="17844"/>
                  </a:lnTo>
                  <a:close/>
                </a:path>
              </a:pathLst>
            </a:custGeom>
            <a:noFill/>
            <a:ln w="38100">
              <a:solidFill>
                <a:srgbClr val="660066"/>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40" name="Object 57"/>
            <p:cNvGraphicFramePr>
              <a:graphicFrameLocks noChangeAspect="1"/>
            </p:cNvGraphicFramePr>
            <p:nvPr>
              <p:extLst>
                <p:ext uri="{D42A27DB-BD31-4B8C-83A1-F6EECF244321}">
                  <p14:modId xmlns:p14="http://schemas.microsoft.com/office/powerpoint/2010/main" val="2218418228"/>
                </p:ext>
              </p:extLst>
            </p:nvPr>
          </p:nvGraphicFramePr>
          <p:xfrm>
            <a:off x="3714337" y="4987181"/>
            <a:ext cx="454025" cy="466725"/>
          </p:xfrm>
          <a:graphic>
            <a:graphicData uri="http://schemas.openxmlformats.org/presentationml/2006/ole">
              <mc:AlternateContent xmlns:mc="http://schemas.openxmlformats.org/markup-compatibility/2006">
                <mc:Choice xmlns:v="urn:schemas-microsoft-com:vml" Requires="v">
                  <p:oleObj spid="_x0000_s68316" name="Equation" r:id="rId19" imgW="279360" imgH="228600" progId="Equation.DSMT4">
                    <p:embed/>
                  </p:oleObj>
                </mc:Choice>
                <mc:Fallback>
                  <p:oleObj name="Equation" r:id="rId19" imgW="279360" imgH="228600" progId="Equation.DSMT4">
                    <p:embed/>
                    <p:pic>
                      <p:nvPicPr>
                        <p:cNvPr id="13369" name="Object 57"/>
                        <p:cNvPicPr>
                          <a:picLocks noChangeAspect="1" noChangeArrowheads="1"/>
                        </p:cNvPicPr>
                        <p:nvPr/>
                      </p:nvPicPr>
                      <p:blipFill>
                        <a:blip r:embed="rId20"/>
                        <a:srcRect/>
                        <a:stretch>
                          <a:fillRect/>
                        </a:stretch>
                      </p:blipFill>
                      <p:spPr bwMode="auto">
                        <a:xfrm>
                          <a:off x="3714337" y="4987181"/>
                          <a:ext cx="4540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AutoShape 89"/>
            <p:cNvSpPr>
              <a:spLocks noChangeArrowheads="1"/>
            </p:cNvSpPr>
            <p:nvPr/>
          </p:nvSpPr>
          <p:spPr bwMode="auto">
            <a:xfrm rot="5410616">
              <a:off x="6645656" y="3292524"/>
              <a:ext cx="762000" cy="3338513"/>
            </a:xfrm>
            <a:prstGeom prst="can">
              <a:avLst>
                <a:gd name="adj" fmla="val 66895"/>
              </a:avLst>
            </a:prstGeom>
            <a:solidFill>
              <a:srgbClr val="FFFF99"/>
            </a:solidFill>
            <a:ln w="41275">
              <a:solidFill>
                <a:srgbClr val="FF66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nvGrpSpPr>
            <p:cNvPr id="42" name="Group 90"/>
            <p:cNvGrpSpPr>
              <a:grpSpLocks/>
            </p:cNvGrpSpPr>
            <p:nvPr/>
          </p:nvGrpSpPr>
          <p:grpSpPr bwMode="auto">
            <a:xfrm>
              <a:off x="5838410" y="4504581"/>
              <a:ext cx="1098550" cy="1395413"/>
              <a:chOff x="1741" y="1344"/>
              <a:chExt cx="692" cy="879"/>
            </a:xfrm>
          </p:grpSpPr>
          <p:sp>
            <p:nvSpPr>
              <p:cNvPr id="43" name="Arc 91"/>
              <p:cNvSpPr>
                <a:spLocks/>
              </p:cNvSpPr>
              <p:nvPr/>
            </p:nvSpPr>
            <p:spPr bwMode="auto">
              <a:xfrm rot="18517796" flipH="1">
                <a:off x="1881" y="1368"/>
                <a:ext cx="576"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44" name="Object 92"/>
              <p:cNvGraphicFramePr>
                <a:graphicFrameLocks noChangeAspect="1"/>
              </p:cNvGraphicFramePr>
              <p:nvPr>
                <p:extLst>
                  <p:ext uri="{D42A27DB-BD31-4B8C-83A1-F6EECF244321}">
                    <p14:modId xmlns:p14="http://schemas.microsoft.com/office/powerpoint/2010/main" val="3560972400"/>
                  </p:ext>
                </p:extLst>
              </p:nvPr>
            </p:nvGraphicFramePr>
            <p:xfrm>
              <a:off x="1741" y="1928"/>
              <a:ext cx="262" cy="295"/>
            </p:xfrm>
            <a:graphic>
              <a:graphicData uri="http://schemas.openxmlformats.org/presentationml/2006/ole">
                <mc:AlternateContent xmlns:mc="http://schemas.openxmlformats.org/markup-compatibility/2006">
                  <mc:Choice xmlns:v="urn:schemas-microsoft-com:vml" Requires="v">
                    <p:oleObj spid="_x0000_s68317" name="Equation" r:id="rId21" imgW="253800" imgH="228600" progId="Equation.DSMT4">
                      <p:embed/>
                    </p:oleObj>
                  </mc:Choice>
                  <mc:Fallback>
                    <p:oleObj name="Equation" r:id="rId21" imgW="253800" imgH="228600" progId="Equation.DSMT4">
                      <p:embed/>
                      <p:pic>
                        <p:nvPicPr>
                          <p:cNvPr id="16391" name="Object 92"/>
                          <p:cNvPicPr>
                            <a:picLocks noChangeAspect="1" noChangeArrowheads="1"/>
                          </p:cNvPicPr>
                          <p:nvPr/>
                        </p:nvPicPr>
                        <p:blipFill>
                          <a:blip r:embed="rId22"/>
                          <a:srcRect/>
                          <a:stretch>
                            <a:fillRect/>
                          </a:stretch>
                        </p:blipFill>
                        <p:spPr bwMode="auto">
                          <a:xfrm>
                            <a:off x="1741" y="1928"/>
                            <a:ext cx="262"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5" name="Group 96"/>
            <p:cNvGrpSpPr>
              <a:grpSpLocks/>
            </p:cNvGrpSpPr>
            <p:nvPr/>
          </p:nvGrpSpPr>
          <p:grpSpPr bwMode="auto">
            <a:xfrm>
              <a:off x="7722776" y="4136281"/>
              <a:ext cx="1046163" cy="1282700"/>
              <a:chOff x="2928" y="1112"/>
              <a:chExt cx="659" cy="808"/>
            </a:xfrm>
          </p:grpSpPr>
          <p:sp>
            <p:nvSpPr>
              <p:cNvPr id="46" name="Arc 97"/>
              <p:cNvSpPr>
                <a:spLocks/>
              </p:cNvSpPr>
              <p:nvPr/>
            </p:nvSpPr>
            <p:spPr bwMode="auto">
              <a:xfrm rot="19297877" flipH="1">
                <a:off x="2928" y="1392"/>
                <a:ext cx="576"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50" name="Object 98"/>
              <p:cNvGraphicFramePr>
                <a:graphicFrameLocks noChangeAspect="1"/>
              </p:cNvGraphicFramePr>
              <p:nvPr>
                <p:extLst>
                  <p:ext uri="{D42A27DB-BD31-4B8C-83A1-F6EECF244321}">
                    <p14:modId xmlns:p14="http://schemas.microsoft.com/office/powerpoint/2010/main" val="1088627266"/>
                  </p:ext>
                </p:extLst>
              </p:nvPr>
            </p:nvGraphicFramePr>
            <p:xfrm>
              <a:off x="3325" y="1112"/>
              <a:ext cx="262" cy="295"/>
            </p:xfrm>
            <a:graphic>
              <a:graphicData uri="http://schemas.openxmlformats.org/presentationml/2006/ole">
                <mc:AlternateContent xmlns:mc="http://schemas.openxmlformats.org/markup-compatibility/2006">
                  <mc:Choice xmlns:v="urn:schemas-microsoft-com:vml" Requires="v">
                    <p:oleObj spid="_x0000_s68318" name="Equation" r:id="rId23" imgW="253800" imgH="228600" progId="Equation.DSMT4">
                      <p:embed/>
                    </p:oleObj>
                  </mc:Choice>
                  <mc:Fallback>
                    <p:oleObj name="Equation" r:id="rId23" imgW="253800" imgH="228600" progId="Equation.DSMT4">
                      <p:embed/>
                      <p:pic>
                        <p:nvPicPr>
                          <p:cNvPr id="16390" name="Object 98"/>
                          <p:cNvPicPr>
                            <a:picLocks noChangeAspect="1" noChangeArrowheads="1"/>
                          </p:cNvPicPr>
                          <p:nvPr/>
                        </p:nvPicPr>
                        <p:blipFill>
                          <a:blip r:embed="rId24"/>
                          <a:srcRect/>
                          <a:stretch>
                            <a:fillRect/>
                          </a:stretch>
                        </p:blipFill>
                        <p:spPr bwMode="auto">
                          <a:xfrm>
                            <a:off x="3325" y="1112"/>
                            <a:ext cx="262"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 name="Group 100"/>
            <p:cNvGrpSpPr>
              <a:grpSpLocks/>
            </p:cNvGrpSpPr>
            <p:nvPr/>
          </p:nvGrpSpPr>
          <p:grpSpPr bwMode="auto">
            <a:xfrm>
              <a:off x="5182774" y="4047381"/>
              <a:ext cx="558800" cy="1676400"/>
              <a:chOff x="896" y="816"/>
              <a:chExt cx="352" cy="1056"/>
            </a:xfrm>
          </p:grpSpPr>
          <p:sp>
            <p:nvSpPr>
              <p:cNvPr id="53" name="Oval 101"/>
              <p:cNvSpPr>
                <a:spLocks noChangeArrowheads="1"/>
              </p:cNvSpPr>
              <p:nvPr/>
            </p:nvSpPr>
            <p:spPr bwMode="auto">
              <a:xfrm flipH="1">
                <a:off x="1008" y="1152"/>
                <a:ext cx="240" cy="480"/>
              </a:xfrm>
              <a:prstGeom prst="ellipse">
                <a:avLst/>
              </a:prstGeom>
              <a:solidFill>
                <a:srgbClr val="FFFF99"/>
              </a:solidFill>
              <a:ln w="349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54" name="Text Box 102"/>
              <p:cNvSpPr txBox="1">
                <a:spLocks noChangeArrowheads="1"/>
              </p:cNvSpPr>
              <p:nvPr/>
            </p:nvSpPr>
            <p:spPr bwMode="auto">
              <a:xfrm>
                <a:off x="960" y="816"/>
                <a:ext cx="2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en-US" altLang="zh-CN">
                    <a:ea typeface="微软雅黑" panose="020B0503020204020204" pitchFamily="34" charset="-122"/>
                    <a:sym typeface="Times New Roman" panose="02020603050405020304" pitchFamily="18" charset="0"/>
                  </a:rPr>
                  <a:t>1</a:t>
                </a:r>
              </a:p>
            </p:txBody>
          </p:sp>
          <p:sp>
            <p:nvSpPr>
              <p:cNvPr id="55" name="Text Box 103"/>
              <p:cNvSpPr txBox="1">
                <a:spLocks noChangeArrowheads="1"/>
              </p:cNvSpPr>
              <p:nvPr/>
            </p:nvSpPr>
            <p:spPr bwMode="auto">
              <a:xfrm>
                <a:off x="896" y="158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en-US" altLang="zh-CN">
                    <a:ea typeface="微软雅黑" panose="020B0503020204020204" pitchFamily="34" charset="-122"/>
                    <a:sym typeface="Times New Roman" panose="02020603050405020304" pitchFamily="18" charset="0"/>
                  </a:rPr>
                  <a:t>1</a:t>
                </a:r>
              </a:p>
            </p:txBody>
          </p:sp>
        </p:grpSp>
        <p:sp>
          <p:nvSpPr>
            <p:cNvPr id="56" name="Arc 109"/>
            <p:cNvSpPr>
              <a:spLocks/>
            </p:cNvSpPr>
            <p:nvPr/>
          </p:nvSpPr>
          <p:spPr bwMode="auto">
            <a:xfrm rot="7653354" flipH="1">
              <a:off x="4827968" y="4730800"/>
              <a:ext cx="833438" cy="685800"/>
            </a:xfrm>
            <a:custGeom>
              <a:avLst/>
              <a:gdLst>
                <a:gd name="T0" fmla="*/ 2147483647 w 19686"/>
                <a:gd name="T1" fmla="*/ 0 h 17844"/>
                <a:gd name="T2" fmla="*/ 2147483647 w 19686"/>
                <a:gd name="T3" fmla="*/ 2147483647 h 17844"/>
                <a:gd name="T4" fmla="*/ 0 w 19686"/>
                <a:gd name="T5" fmla="*/ 2147483647 h 17844"/>
                <a:gd name="T6" fmla="*/ 0 60000 65536"/>
                <a:gd name="T7" fmla="*/ 0 60000 65536"/>
                <a:gd name="T8" fmla="*/ 0 60000 65536"/>
                <a:gd name="T9" fmla="*/ 0 w 19686"/>
                <a:gd name="T10" fmla="*/ 0 h 17844"/>
                <a:gd name="T11" fmla="*/ 19686 w 19686"/>
                <a:gd name="T12" fmla="*/ 17844 h 17844"/>
              </a:gdLst>
              <a:ahLst/>
              <a:cxnLst>
                <a:cxn ang="T6">
                  <a:pos x="T0" y="T1"/>
                </a:cxn>
                <a:cxn ang="T7">
                  <a:pos x="T2" y="T3"/>
                </a:cxn>
                <a:cxn ang="T8">
                  <a:pos x="T4" y="T5"/>
                </a:cxn>
              </a:cxnLst>
              <a:rect l="T9" t="T10" r="T11" b="T12"/>
              <a:pathLst>
                <a:path w="19686" h="17844" fill="none" extrusionOk="0">
                  <a:moveTo>
                    <a:pt x="12171" y="0"/>
                  </a:moveTo>
                  <a:cubicBezTo>
                    <a:pt x="15452" y="2237"/>
                    <a:pt x="18052" y="5336"/>
                    <a:pt x="19686" y="8954"/>
                  </a:cubicBezTo>
                </a:path>
                <a:path w="19686" h="17844" stroke="0" extrusionOk="0">
                  <a:moveTo>
                    <a:pt x="12171" y="0"/>
                  </a:moveTo>
                  <a:cubicBezTo>
                    <a:pt x="15452" y="2237"/>
                    <a:pt x="18052" y="5336"/>
                    <a:pt x="19686" y="8954"/>
                  </a:cubicBezTo>
                  <a:lnTo>
                    <a:pt x="0" y="17844"/>
                  </a:lnTo>
                  <a:close/>
                </a:path>
              </a:pathLst>
            </a:custGeom>
            <a:noFill/>
            <a:ln w="38100">
              <a:solidFill>
                <a:srgbClr val="660066"/>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57" name="Object 110"/>
            <p:cNvGraphicFramePr>
              <a:graphicFrameLocks noChangeAspect="1"/>
            </p:cNvGraphicFramePr>
            <p:nvPr>
              <p:extLst>
                <p:ext uri="{D42A27DB-BD31-4B8C-83A1-F6EECF244321}">
                  <p14:modId xmlns:p14="http://schemas.microsoft.com/office/powerpoint/2010/main" val="3403031599"/>
                </p:ext>
              </p:extLst>
            </p:nvPr>
          </p:nvGraphicFramePr>
          <p:xfrm>
            <a:off x="4843049" y="4593481"/>
            <a:ext cx="593725" cy="468313"/>
          </p:xfrm>
          <a:graphic>
            <a:graphicData uri="http://schemas.openxmlformats.org/presentationml/2006/ole">
              <mc:AlternateContent xmlns:mc="http://schemas.openxmlformats.org/markup-compatibility/2006">
                <mc:Choice xmlns:v="urn:schemas-microsoft-com:vml" Requires="v">
                  <p:oleObj spid="_x0000_s68319" name="Equation" r:id="rId25" imgW="279360" imgH="228600" progId="Equation.DSMT4">
                    <p:embed/>
                  </p:oleObj>
                </mc:Choice>
                <mc:Fallback>
                  <p:oleObj name="Equation" r:id="rId25" imgW="279360" imgH="228600" progId="Equation.DSMT4">
                    <p:embed/>
                    <p:pic>
                      <p:nvPicPr>
                        <p:cNvPr id="13422" name="Object 110"/>
                        <p:cNvPicPr>
                          <a:picLocks noChangeAspect="1" noChangeArrowheads="1"/>
                        </p:cNvPicPr>
                        <p:nvPr/>
                      </p:nvPicPr>
                      <p:blipFill>
                        <a:blip r:embed="rId26"/>
                        <a:srcRect/>
                        <a:stretch>
                          <a:fillRect/>
                        </a:stretch>
                      </p:blipFill>
                      <p:spPr bwMode="auto">
                        <a:xfrm>
                          <a:off x="4843049" y="4593481"/>
                          <a:ext cx="59372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Line 44"/>
            <p:cNvSpPr>
              <a:spLocks noChangeShapeType="1"/>
            </p:cNvSpPr>
            <p:nvPr/>
          </p:nvSpPr>
          <p:spPr bwMode="auto">
            <a:xfrm flipH="1">
              <a:off x="1550574" y="4961781"/>
              <a:ext cx="3273425" cy="2540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0" name="Line 99"/>
            <p:cNvSpPr>
              <a:spLocks noChangeShapeType="1"/>
            </p:cNvSpPr>
            <p:nvPr/>
          </p:nvSpPr>
          <p:spPr bwMode="auto">
            <a:xfrm flipH="1">
              <a:off x="5433599" y="4961781"/>
              <a:ext cx="3962400"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61" name="Rectangle 120"/>
          <p:cNvSpPr>
            <a:spLocks noChangeArrowheads="1"/>
          </p:cNvSpPr>
          <p:nvPr/>
        </p:nvSpPr>
        <p:spPr bwMode="auto">
          <a:xfrm>
            <a:off x="532147" y="4230517"/>
            <a:ext cx="1266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r>
              <a:rPr lang="zh-CN" altLang="en-US" sz="2800" dirty="0" smtClean="0">
                <a:solidFill>
                  <a:srgbClr val="4BC1DD"/>
                </a:solidFill>
                <a:ea typeface="微软雅黑" panose="020B0503020204020204" pitchFamily="34" charset="-122"/>
                <a:sym typeface="Times New Roman" panose="02020603050405020304" pitchFamily="18" charset="0"/>
              </a:rPr>
              <a:t>扭矩：</a:t>
            </a:r>
            <a:endParaRPr lang="zh-CN" altLang="en-US" sz="2800" dirty="0">
              <a:solidFill>
                <a:srgbClr val="4BC1DD"/>
              </a:solidFill>
              <a:ea typeface="微软雅黑" panose="020B0503020204020204" pitchFamily="34" charset="-122"/>
              <a:sym typeface="Times New Roman" panose="02020603050405020304" pitchFamily="18" charset="0"/>
            </a:endParaRPr>
          </a:p>
        </p:txBody>
      </p:sp>
      <p:sp>
        <p:nvSpPr>
          <p:cNvPr id="62" name="Text Box 3"/>
          <p:cNvSpPr txBox="1">
            <a:spLocks noChangeArrowheads="1"/>
          </p:cNvSpPr>
          <p:nvPr/>
        </p:nvSpPr>
        <p:spPr bwMode="auto">
          <a:xfrm>
            <a:off x="532147" y="4767207"/>
            <a:ext cx="8443337" cy="119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35000"/>
              </a:lnSpc>
            </a:pPr>
            <a:r>
              <a:rPr lang="zh-CN" altLang="en-US" sz="2800" dirty="0">
                <a:solidFill>
                  <a:srgbClr val="4BC1DD"/>
                </a:solidFill>
                <a:ea typeface="微软雅黑" panose="020B0503020204020204" pitchFamily="34" charset="-122"/>
                <a:sym typeface="Times New Roman" panose="02020603050405020304" pitchFamily="18" charset="0"/>
              </a:rPr>
              <a:t>扭矩符号：</a:t>
            </a:r>
            <a:r>
              <a:rPr lang="zh-CN" altLang="en-US" sz="2800" dirty="0">
                <a:ea typeface="微软雅黑" panose="020B0503020204020204" pitchFamily="34" charset="-122"/>
                <a:sym typeface="Times New Roman" panose="02020603050405020304" pitchFamily="18" charset="0"/>
              </a:rPr>
              <a:t>按右手螺旋法则。扭矩矢量的指向与截面</a:t>
            </a:r>
          </a:p>
          <a:p>
            <a:pPr eaLnBrk="1" hangingPunct="1">
              <a:lnSpc>
                <a:spcPct val="135000"/>
              </a:lnSpc>
            </a:pPr>
            <a:r>
              <a:rPr lang="zh-CN" altLang="en-US" sz="2800" dirty="0">
                <a:ea typeface="微软雅黑" panose="020B0503020204020204" pitchFamily="34" charset="-122"/>
                <a:sym typeface="Times New Roman" panose="02020603050405020304" pitchFamily="18" charset="0"/>
              </a:rPr>
              <a:t>外法线的指向一致，为正；反之为负。</a:t>
            </a:r>
          </a:p>
        </p:txBody>
      </p:sp>
      <p:pic>
        <p:nvPicPr>
          <p:cNvPr id="64" name="Picture 1078" descr="正负规定"/>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409386" y="5381217"/>
            <a:ext cx="5122166" cy="172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p:cNvGraphicFramePr>
            <a:graphicFrameLocks noChangeAspect="1"/>
          </p:cNvGraphicFramePr>
          <p:nvPr>
            <p:extLst>
              <p:ext uri="{D42A27DB-BD31-4B8C-83A1-F6EECF244321}">
                <p14:modId xmlns:p14="http://schemas.microsoft.com/office/powerpoint/2010/main" val="3443680567"/>
              </p:ext>
            </p:extLst>
          </p:nvPr>
        </p:nvGraphicFramePr>
        <p:xfrm>
          <a:off x="9012354" y="5495488"/>
          <a:ext cx="461849" cy="437541"/>
        </p:xfrm>
        <a:graphic>
          <a:graphicData uri="http://schemas.openxmlformats.org/presentationml/2006/ole">
            <mc:AlternateContent xmlns:mc="http://schemas.openxmlformats.org/markup-compatibility/2006">
              <mc:Choice xmlns:v="urn:schemas-microsoft-com:vml" Requires="v">
                <p:oleObj spid="_x0000_s68320" name="Equation" r:id="rId28" imgW="241200" imgH="228600" progId="Equation.DSMT4">
                  <p:embed/>
                </p:oleObj>
              </mc:Choice>
              <mc:Fallback>
                <p:oleObj name="Equation" r:id="rId28" imgW="241200" imgH="228600" progId="Equation.DSMT4">
                  <p:embed/>
                  <p:pic>
                    <p:nvPicPr>
                      <p:cNvPr id="0" name=""/>
                      <p:cNvPicPr/>
                      <p:nvPr/>
                    </p:nvPicPr>
                    <p:blipFill>
                      <a:blip r:embed="rId29"/>
                      <a:stretch>
                        <a:fillRect/>
                      </a:stretch>
                    </p:blipFill>
                    <p:spPr>
                      <a:xfrm>
                        <a:off x="9012354" y="5495488"/>
                        <a:ext cx="461849" cy="43754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68600905"/>
              </p:ext>
            </p:extLst>
          </p:nvPr>
        </p:nvGraphicFramePr>
        <p:xfrm>
          <a:off x="10687217" y="5475244"/>
          <a:ext cx="457200" cy="433387"/>
        </p:xfrm>
        <a:graphic>
          <a:graphicData uri="http://schemas.openxmlformats.org/presentationml/2006/ole">
            <mc:AlternateContent xmlns:mc="http://schemas.openxmlformats.org/markup-compatibility/2006">
              <mc:Choice xmlns:v="urn:schemas-microsoft-com:vml" Requires="v">
                <p:oleObj spid="_x0000_s68321" name="Equation" r:id="rId30" imgW="457413" imgH="433361" progId="Equation.DSMT4">
                  <p:embed/>
                </p:oleObj>
              </mc:Choice>
              <mc:Fallback>
                <p:oleObj name="Equation" r:id="rId30" imgW="457413" imgH="433361" progId="Equation.DSMT4">
                  <p:embed/>
                  <p:pic>
                    <p:nvPicPr>
                      <p:cNvPr id="0" name=""/>
                      <p:cNvPicPr/>
                      <p:nvPr/>
                    </p:nvPicPr>
                    <p:blipFill>
                      <a:blip r:embed="rId31"/>
                      <a:stretch>
                        <a:fillRect/>
                      </a:stretch>
                    </p:blipFill>
                    <p:spPr>
                      <a:xfrm>
                        <a:off x="10687217" y="5475244"/>
                        <a:ext cx="457200" cy="433387"/>
                      </a:xfrm>
                      <a:prstGeom prst="rect">
                        <a:avLst/>
                      </a:prstGeom>
                    </p:spPr>
                  </p:pic>
                </p:oleObj>
              </mc:Fallback>
            </mc:AlternateContent>
          </a:graphicData>
        </a:graphic>
      </p:graphicFrame>
      <p:pic>
        <p:nvPicPr>
          <p:cNvPr id="63" name="音频 6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32"/>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4225245642"/>
      </p:ext>
    </p:extLst>
  </p:cSld>
  <p:clrMapOvr>
    <a:masterClrMapping/>
  </p:clrMapOvr>
  <p:transition spd="slow" advTm="2778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576112" y="177189"/>
            <a:ext cx="2646878"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材料力学任务</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文本框 1"/>
          <p:cNvSpPr txBox="1"/>
          <p:nvPr/>
        </p:nvSpPr>
        <p:spPr>
          <a:xfrm>
            <a:off x="595234" y="1096045"/>
            <a:ext cx="11521280" cy="1200329"/>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        材料力学（</a:t>
            </a:r>
            <a:r>
              <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Mechanics of Materials</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）研究作用于构件的载荷与其产生的内力和变形之间的关系，保证每一个构件都有足够的能力承受所作用的载荷，可以通过以下三个方面去衡量：</a:t>
            </a:r>
            <a:endPar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595234" y="2385018"/>
            <a:ext cx="5421215" cy="4524315"/>
          </a:xfrm>
          <a:prstGeom prst="rect">
            <a:avLst/>
          </a:prstGeom>
          <a:noFill/>
        </p:spPr>
        <p:txBody>
          <a:bodyPr wrap="square" rtlCol="0">
            <a:spAutoFit/>
          </a:bodyPr>
          <a:lstStyle/>
          <a:p>
            <a:pPr marL="457200" indent="-457200">
              <a:buFont typeface="+mj-lt"/>
              <a:buAutoNum type="arabicPeriod"/>
            </a:pPr>
            <a:r>
              <a:rPr lang="zh-CN" altLang="en-US" sz="2400" b="1"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构件应有足够的强度：</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起重机的吊索在起吊重物时不能被拉断；机器的传动轴不能被作用力扭裂等。</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457200" indent="-457200">
              <a:buFont typeface="+mj-lt"/>
              <a:buAutoNum type="arabicPeriod"/>
            </a:pPr>
            <a:r>
              <a:rPr lang="zh-CN" altLang="en-US" sz="2400" b="1"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构件应有足够的刚度：</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有时，有些构件虽然不发生断裂，但是由于变形过大同样不能正常工作，比如折叠伞伞柄弯折则无法正常收回等。</a:t>
            </a:r>
            <a:endPar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457200" indent="-457200">
              <a:buFont typeface="+mj-lt"/>
              <a:buAutoNum type="arabicPeriod"/>
            </a:pPr>
            <a:r>
              <a:rPr lang="zh-CN" altLang="en-US" sz="2400" b="1"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构件应有足够的稳定性：</a:t>
            </a:r>
            <a:r>
              <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rPr>
              <a:t>对于承受压缩的细长直杆，随着压力增加突然屈曲而丧失工作能力的现象称为失稳。</a:t>
            </a:r>
          </a:p>
          <a:p>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4" name="图片 3"/>
          <p:cNvPicPr>
            <a:picLocks noChangeAspect="1"/>
          </p:cNvPicPr>
          <p:nvPr/>
        </p:nvPicPr>
        <p:blipFill>
          <a:blip r:embed="rId6"/>
          <a:stretch>
            <a:fillRect/>
          </a:stretch>
        </p:blipFill>
        <p:spPr>
          <a:xfrm>
            <a:off x="6645399" y="2385018"/>
            <a:ext cx="5112568" cy="4153962"/>
          </a:xfrm>
          <a:prstGeom prst="rect">
            <a:avLst/>
          </a:prstGeom>
        </p:spPr>
      </p:pic>
      <p:pic>
        <p:nvPicPr>
          <p:cNvPr id="11" name="音频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545053727"/>
      </p:ext>
    </p:extLst>
  </p:cSld>
  <p:clrMapOvr>
    <a:masterClrMapping/>
  </p:clrMapOvr>
  <mc:AlternateContent xmlns:mc="http://schemas.openxmlformats.org/markup-compatibility/2006" xmlns:p14="http://schemas.microsoft.com/office/powerpoint/2010/main">
    <mc:Choice Requires="p14">
      <p:transition p14:dur="0" advTm="54714"/>
    </mc:Choice>
    <mc:Fallback xmlns="">
      <p:transition advTm="54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扭转变形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9" name="Group 20"/>
          <p:cNvGrpSpPr>
            <a:grpSpLocks/>
          </p:cNvGrpSpPr>
          <p:nvPr/>
        </p:nvGrpSpPr>
        <p:grpSpPr bwMode="auto">
          <a:xfrm>
            <a:off x="986479" y="1422142"/>
            <a:ext cx="4703763" cy="1852613"/>
            <a:chOff x="192" y="816"/>
            <a:chExt cx="2963" cy="1167"/>
          </a:xfrm>
        </p:grpSpPr>
        <p:sp>
          <p:nvSpPr>
            <p:cNvPr id="11" name="AutoShape 2"/>
            <p:cNvSpPr>
              <a:spLocks noChangeArrowheads="1"/>
            </p:cNvSpPr>
            <p:nvPr/>
          </p:nvSpPr>
          <p:spPr bwMode="auto">
            <a:xfrm rot="5410616">
              <a:off x="1531" y="52"/>
              <a:ext cx="480" cy="2679"/>
            </a:xfrm>
            <a:prstGeom prst="can">
              <a:avLst>
                <a:gd name="adj" fmla="val 85217"/>
              </a:avLst>
            </a:prstGeom>
            <a:solidFill>
              <a:srgbClr val="FFFF99"/>
            </a:solidFill>
            <a:ln w="41275">
              <a:solidFill>
                <a:srgbClr val="FF66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nvGrpSpPr>
            <p:cNvPr id="12" name="Group 3"/>
            <p:cNvGrpSpPr>
              <a:grpSpLocks/>
            </p:cNvGrpSpPr>
            <p:nvPr/>
          </p:nvGrpSpPr>
          <p:grpSpPr bwMode="auto">
            <a:xfrm>
              <a:off x="1309" y="1104"/>
              <a:ext cx="692" cy="879"/>
              <a:chOff x="1741" y="1344"/>
              <a:chExt cx="692" cy="879"/>
            </a:xfrm>
          </p:grpSpPr>
          <p:sp>
            <p:nvSpPr>
              <p:cNvPr id="27" name="Arc 4"/>
              <p:cNvSpPr>
                <a:spLocks/>
              </p:cNvSpPr>
              <p:nvPr/>
            </p:nvSpPr>
            <p:spPr bwMode="auto">
              <a:xfrm rot="18517796" flipH="1">
                <a:off x="1881" y="1368"/>
                <a:ext cx="576"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4BC1DD"/>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8" name="Object 5"/>
              <p:cNvGraphicFramePr>
                <a:graphicFrameLocks noChangeAspect="1"/>
              </p:cNvGraphicFramePr>
              <p:nvPr>
                <p:extLst>
                  <p:ext uri="{D42A27DB-BD31-4B8C-83A1-F6EECF244321}">
                    <p14:modId xmlns:p14="http://schemas.microsoft.com/office/powerpoint/2010/main" val="3071180239"/>
                  </p:ext>
                </p:extLst>
              </p:nvPr>
            </p:nvGraphicFramePr>
            <p:xfrm>
              <a:off x="1741" y="1928"/>
              <a:ext cx="262" cy="295"/>
            </p:xfrm>
            <a:graphic>
              <a:graphicData uri="http://schemas.openxmlformats.org/presentationml/2006/ole">
                <mc:AlternateContent xmlns:mc="http://schemas.openxmlformats.org/markup-compatibility/2006">
                  <mc:Choice xmlns:v="urn:schemas-microsoft-com:vml" Requires="v">
                    <p:oleObj spid="_x0000_s78060" name="Equation" r:id="rId7" imgW="253800" imgH="228600" progId="Equation.DSMT4">
                      <p:embed/>
                    </p:oleObj>
                  </mc:Choice>
                  <mc:Fallback>
                    <p:oleObj name="Equation" r:id="rId7" imgW="253800" imgH="228600" progId="Equation.DSMT4">
                      <p:embed/>
                      <p:pic>
                        <p:nvPicPr>
                          <p:cNvPr id="18438" name="Object 5"/>
                          <p:cNvPicPr>
                            <a:picLocks noChangeAspect="1" noChangeArrowheads="1"/>
                          </p:cNvPicPr>
                          <p:nvPr/>
                        </p:nvPicPr>
                        <p:blipFill>
                          <a:blip r:embed="rId8"/>
                          <a:srcRect/>
                          <a:stretch>
                            <a:fillRect/>
                          </a:stretch>
                        </p:blipFill>
                        <p:spPr bwMode="auto">
                          <a:xfrm>
                            <a:off x="1741" y="1928"/>
                            <a:ext cx="262"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6"/>
            <p:cNvGrpSpPr>
              <a:grpSpLocks/>
            </p:cNvGrpSpPr>
            <p:nvPr/>
          </p:nvGrpSpPr>
          <p:grpSpPr bwMode="auto">
            <a:xfrm>
              <a:off x="192" y="824"/>
              <a:ext cx="635" cy="880"/>
              <a:chOff x="648" y="1016"/>
              <a:chExt cx="635" cy="880"/>
            </a:xfrm>
          </p:grpSpPr>
          <p:sp>
            <p:nvSpPr>
              <p:cNvPr id="25" name="Arc 7"/>
              <p:cNvSpPr>
                <a:spLocks/>
              </p:cNvSpPr>
              <p:nvPr/>
            </p:nvSpPr>
            <p:spPr bwMode="auto">
              <a:xfrm rot="19297877" flipH="1">
                <a:off x="648" y="1368"/>
                <a:ext cx="576"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4BC1DD"/>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6" name="Object 8"/>
              <p:cNvGraphicFramePr>
                <a:graphicFrameLocks noChangeAspect="1"/>
              </p:cNvGraphicFramePr>
              <p:nvPr>
                <p:extLst>
                  <p:ext uri="{D42A27DB-BD31-4B8C-83A1-F6EECF244321}">
                    <p14:modId xmlns:p14="http://schemas.microsoft.com/office/powerpoint/2010/main" val="3837169353"/>
                  </p:ext>
                </p:extLst>
              </p:nvPr>
            </p:nvGraphicFramePr>
            <p:xfrm>
              <a:off x="1021" y="1016"/>
              <a:ext cx="262" cy="295"/>
            </p:xfrm>
            <a:graphic>
              <a:graphicData uri="http://schemas.openxmlformats.org/presentationml/2006/ole">
                <mc:AlternateContent xmlns:mc="http://schemas.openxmlformats.org/markup-compatibility/2006">
                  <mc:Choice xmlns:v="urn:schemas-microsoft-com:vml" Requires="v">
                    <p:oleObj spid="_x0000_s78061" name="Equation" r:id="rId9" imgW="253800" imgH="228600" progId="Equation.DSMT4">
                      <p:embed/>
                    </p:oleObj>
                  </mc:Choice>
                  <mc:Fallback>
                    <p:oleObj name="Equation" r:id="rId9" imgW="253800" imgH="228600" progId="Equation.DSMT4">
                      <p:embed/>
                      <p:pic>
                        <p:nvPicPr>
                          <p:cNvPr id="18437" name="Object 8"/>
                          <p:cNvPicPr>
                            <a:picLocks noChangeAspect="1" noChangeArrowheads="1"/>
                          </p:cNvPicPr>
                          <p:nvPr/>
                        </p:nvPicPr>
                        <p:blipFill>
                          <a:blip r:embed="rId10"/>
                          <a:srcRect/>
                          <a:stretch>
                            <a:fillRect/>
                          </a:stretch>
                        </p:blipFill>
                        <p:spPr bwMode="auto">
                          <a:xfrm>
                            <a:off x="1021" y="1016"/>
                            <a:ext cx="262"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9"/>
            <p:cNvGrpSpPr>
              <a:grpSpLocks/>
            </p:cNvGrpSpPr>
            <p:nvPr/>
          </p:nvGrpSpPr>
          <p:grpSpPr bwMode="auto">
            <a:xfrm>
              <a:off x="2496" y="872"/>
              <a:ext cx="659" cy="808"/>
              <a:chOff x="2928" y="1112"/>
              <a:chExt cx="659" cy="808"/>
            </a:xfrm>
          </p:grpSpPr>
          <p:sp>
            <p:nvSpPr>
              <p:cNvPr id="23" name="Arc 10"/>
              <p:cNvSpPr>
                <a:spLocks/>
              </p:cNvSpPr>
              <p:nvPr/>
            </p:nvSpPr>
            <p:spPr bwMode="auto">
              <a:xfrm rot="19297877" flipH="1">
                <a:off x="2928" y="1392"/>
                <a:ext cx="576"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4BC1DD"/>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4" name="Object 11"/>
              <p:cNvGraphicFramePr>
                <a:graphicFrameLocks noChangeAspect="1"/>
              </p:cNvGraphicFramePr>
              <p:nvPr>
                <p:extLst>
                  <p:ext uri="{D42A27DB-BD31-4B8C-83A1-F6EECF244321}">
                    <p14:modId xmlns:p14="http://schemas.microsoft.com/office/powerpoint/2010/main" val="2749853290"/>
                  </p:ext>
                </p:extLst>
              </p:nvPr>
            </p:nvGraphicFramePr>
            <p:xfrm>
              <a:off x="3325" y="1112"/>
              <a:ext cx="262" cy="295"/>
            </p:xfrm>
            <a:graphic>
              <a:graphicData uri="http://schemas.openxmlformats.org/presentationml/2006/ole">
                <mc:AlternateContent xmlns:mc="http://schemas.openxmlformats.org/markup-compatibility/2006">
                  <mc:Choice xmlns:v="urn:schemas-microsoft-com:vml" Requires="v">
                    <p:oleObj spid="_x0000_s78062" name="Equation" r:id="rId11" imgW="253800" imgH="228600" progId="Equation.DSMT4">
                      <p:embed/>
                    </p:oleObj>
                  </mc:Choice>
                  <mc:Fallback>
                    <p:oleObj name="Equation" r:id="rId11" imgW="253800" imgH="228600" progId="Equation.DSMT4">
                      <p:embed/>
                      <p:pic>
                        <p:nvPicPr>
                          <p:cNvPr id="18436" name="Object 11"/>
                          <p:cNvPicPr>
                            <a:picLocks noChangeAspect="1" noChangeArrowheads="1"/>
                          </p:cNvPicPr>
                          <p:nvPr/>
                        </p:nvPicPr>
                        <p:blipFill>
                          <a:blip r:embed="rId12"/>
                          <a:srcRect/>
                          <a:stretch>
                            <a:fillRect/>
                          </a:stretch>
                        </p:blipFill>
                        <p:spPr bwMode="auto">
                          <a:xfrm>
                            <a:off x="3325" y="1112"/>
                            <a:ext cx="262"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12"/>
            <p:cNvGrpSpPr>
              <a:grpSpLocks/>
            </p:cNvGrpSpPr>
            <p:nvPr/>
          </p:nvGrpSpPr>
          <p:grpSpPr bwMode="auto">
            <a:xfrm>
              <a:off x="847" y="816"/>
              <a:ext cx="401" cy="1056"/>
              <a:chOff x="847" y="816"/>
              <a:chExt cx="401" cy="1056"/>
            </a:xfrm>
          </p:grpSpPr>
          <p:sp>
            <p:nvSpPr>
              <p:cNvPr id="20" name="Oval 13"/>
              <p:cNvSpPr>
                <a:spLocks noChangeArrowheads="1"/>
              </p:cNvSpPr>
              <p:nvPr/>
            </p:nvSpPr>
            <p:spPr bwMode="auto">
              <a:xfrm flipH="1">
                <a:off x="1008" y="1152"/>
                <a:ext cx="240" cy="480"/>
              </a:xfrm>
              <a:prstGeom prst="ellipse">
                <a:avLst/>
              </a:prstGeom>
              <a:solidFill>
                <a:srgbClr val="FFFF99"/>
              </a:solidFill>
              <a:ln w="349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21" name="Text Box 14"/>
              <p:cNvSpPr txBox="1">
                <a:spLocks noChangeArrowheads="1"/>
              </p:cNvSpPr>
              <p:nvPr/>
            </p:nvSpPr>
            <p:spPr bwMode="auto">
              <a:xfrm>
                <a:off x="960" y="816"/>
                <a:ext cx="2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１</a:t>
                </a:r>
              </a:p>
            </p:txBody>
          </p:sp>
          <p:sp>
            <p:nvSpPr>
              <p:cNvPr id="22" name="Text Box 15"/>
              <p:cNvSpPr txBox="1">
                <a:spLocks noChangeArrowheads="1"/>
              </p:cNvSpPr>
              <p:nvPr/>
            </p:nvSpPr>
            <p:spPr bwMode="auto">
              <a:xfrm>
                <a:off x="847" y="158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１</a:t>
                </a:r>
              </a:p>
            </p:txBody>
          </p:sp>
        </p:grpSp>
        <p:grpSp>
          <p:nvGrpSpPr>
            <p:cNvPr id="16" name="Group 16"/>
            <p:cNvGrpSpPr>
              <a:grpSpLocks/>
            </p:cNvGrpSpPr>
            <p:nvPr/>
          </p:nvGrpSpPr>
          <p:grpSpPr bwMode="auto">
            <a:xfrm>
              <a:off x="1903" y="816"/>
              <a:ext cx="401" cy="1056"/>
              <a:chOff x="1903" y="816"/>
              <a:chExt cx="401" cy="1056"/>
            </a:xfrm>
          </p:grpSpPr>
          <p:sp>
            <p:nvSpPr>
              <p:cNvPr id="17" name="Oval 17"/>
              <p:cNvSpPr>
                <a:spLocks noChangeArrowheads="1"/>
              </p:cNvSpPr>
              <p:nvPr/>
            </p:nvSpPr>
            <p:spPr bwMode="auto">
              <a:xfrm flipH="1">
                <a:off x="2064" y="1152"/>
                <a:ext cx="240" cy="480"/>
              </a:xfrm>
              <a:prstGeom prst="ellipse">
                <a:avLst/>
              </a:prstGeom>
              <a:solidFill>
                <a:srgbClr val="FFFF99"/>
              </a:solidFill>
              <a:ln w="34925">
                <a:solidFill>
                  <a:srgbClr val="008000"/>
                </a:solidFill>
                <a:round/>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18" name="Text Box 18"/>
              <p:cNvSpPr txBox="1">
                <a:spLocks noChangeArrowheads="1"/>
              </p:cNvSpPr>
              <p:nvPr/>
            </p:nvSpPr>
            <p:spPr bwMode="auto">
              <a:xfrm>
                <a:off x="2016" y="816"/>
                <a:ext cx="2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２</a:t>
                </a:r>
              </a:p>
            </p:txBody>
          </p:sp>
          <p:sp>
            <p:nvSpPr>
              <p:cNvPr id="19" name="Text Box 19"/>
              <p:cNvSpPr txBox="1">
                <a:spLocks noChangeArrowheads="1"/>
              </p:cNvSpPr>
              <p:nvPr/>
            </p:nvSpPr>
            <p:spPr bwMode="auto">
              <a:xfrm>
                <a:off x="1903" y="158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２</a:t>
                </a:r>
              </a:p>
            </p:txBody>
          </p:sp>
        </p:grpSp>
      </p:grpSp>
      <p:grpSp>
        <p:nvGrpSpPr>
          <p:cNvPr id="3" name="组合 2"/>
          <p:cNvGrpSpPr/>
          <p:nvPr/>
        </p:nvGrpSpPr>
        <p:grpSpPr>
          <a:xfrm>
            <a:off x="7007857" y="932388"/>
            <a:ext cx="5615636" cy="2016997"/>
            <a:chOff x="6688807" y="932388"/>
            <a:chExt cx="5615636" cy="2016997"/>
          </a:xfrm>
        </p:grpSpPr>
        <p:sp>
          <p:nvSpPr>
            <p:cNvPr id="7" name="Rectangle 27" descr="深色竖线"/>
            <p:cNvSpPr>
              <a:spLocks noChangeArrowheads="1"/>
            </p:cNvSpPr>
            <p:nvPr/>
          </p:nvSpPr>
          <p:spPr bwMode="auto">
            <a:xfrm>
              <a:off x="8517607" y="2187385"/>
              <a:ext cx="1828800" cy="762000"/>
            </a:xfrm>
            <a:prstGeom prst="rect">
              <a:avLst/>
            </a:prstGeom>
            <a:solidFill>
              <a:srgbClr val="92D050"/>
            </a:solidFill>
            <a:ln w="31750">
              <a:solidFill>
                <a:srgbClr val="FF66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8" name="Rectangle 24" descr="深色竖线"/>
            <p:cNvSpPr>
              <a:spLocks noChangeArrowheads="1"/>
            </p:cNvSpPr>
            <p:nvPr/>
          </p:nvSpPr>
          <p:spPr bwMode="auto">
            <a:xfrm>
              <a:off x="6688807" y="1196785"/>
              <a:ext cx="1828800" cy="990600"/>
            </a:xfrm>
            <a:prstGeom prst="rect">
              <a:avLst/>
            </a:prstGeom>
            <a:solidFill>
              <a:srgbClr val="92D050"/>
            </a:solidFill>
            <a:ln w="31750">
              <a:solidFill>
                <a:srgbClr val="FF6600"/>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b="0" dirty="0">
                  <a:ea typeface="微软雅黑" panose="020B0503020204020204" pitchFamily="34" charset="-122"/>
                  <a:sym typeface="Times New Roman" panose="02020603050405020304" pitchFamily="18" charset="0"/>
                </a:rPr>
                <a:t>（</a:t>
              </a:r>
              <a:r>
                <a:rPr lang="en-US" altLang="zh-CN" b="0" dirty="0">
                  <a:ea typeface="微软雅黑" panose="020B0503020204020204" pitchFamily="34" charset="-122"/>
                  <a:sym typeface="Times New Roman" panose="02020603050405020304" pitchFamily="18" charset="0"/>
                </a:rPr>
                <a:t>+</a:t>
              </a:r>
              <a:r>
                <a:rPr lang="zh-CN" altLang="en-US" b="0" dirty="0">
                  <a:ea typeface="微软雅黑" panose="020B0503020204020204" pitchFamily="34" charset="-122"/>
                  <a:sym typeface="Times New Roman" panose="02020603050405020304" pitchFamily="18" charset="0"/>
                </a:rPr>
                <a:t>）</a:t>
              </a:r>
            </a:p>
          </p:txBody>
        </p:sp>
        <p:sp>
          <p:nvSpPr>
            <p:cNvPr id="29" name="Line 22"/>
            <p:cNvSpPr>
              <a:spLocks noChangeShapeType="1"/>
            </p:cNvSpPr>
            <p:nvPr/>
          </p:nvSpPr>
          <p:spPr bwMode="auto">
            <a:xfrm>
              <a:off x="6688807" y="2187385"/>
              <a:ext cx="3733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Line 23"/>
            <p:cNvSpPr>
              <a:spLocks noChangeShapeType="1"/>
            </p:cNvSpPr>
            <p:nvPr/>
          </p:nvSpPr>
          <p:spPr bwMode="auto">
            <a:xfrm>
              <a:off x="6688807" y="932388"/>
              <a:ext cx="0" cy="16980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1" name="Object 26"/>
            <p:cNvGraphicFramePr>
              <a:graphicFrameLocks noChangeAspect="1"/>
            </p:cNvGraphicFramePr>
            <p:nvPr>
              <p:extLst>
                <p:ext uri="{D42A27DB-BD31-4B8C-83A1-F6EECF244321}">
                  <p14:modId xmlns:p14="http://schemas.microsoft.com/office/powerpoint/2010/main" val="1895026254"/>
                </p:ext>
              </p:extLst>
            </p:nvPr>
          </p:nvGraphicFramePr>
          <p:xfrm>
            <a:off x="8670006" y="1017397"/>
            <a:ext cx="1550549" cy="510696"/>
          </p:xfrm>
          <a:graphic>
            <a:graphicData uri="http://schemas.openxmlformats.org/presentationml/2006/ole">
              <mc:AlternateContent xmlns:mc="http://schemas.openxmlformats.org/markup-compatibility/2006">
                <mc:Choice xmlns:v="urn:schemas-microsoft-com:vml" Requires="v">
                  <p:oleObj spid="_x0000_s78063" name="Equation" r:id="rId13" imgW="647640" imgH="228600" progId="Equation.DSMT4">
                    <p:embed/>
                  </p:oleObj>
                </mc:Choice>
                <mc:Fallback>
                  <p:oleObj name="Equation" r:id="rId13" imgW="647640" imgH="228600" progId="Equation.DSMT4">
                    <p:embed/>
                    <p:pic>
                      <p:nvPicPr>
                        <p:cNvPr id="16410" name="Object 26"/>
                        <p:cNvPicPr>
                          <a:picLocks noChangeAspect="1" noChangeArrowheads="1"/>
                        </p:cNvPicPr>
                        <p:nvPr/>
                      </p:nvPicPr>
                      <p:blipFill>
                        <a:blip r:embed="rId14"/>
                        <a:srcRect/>
                        <a:stretch>
                          <a:fillRect/>
                        </a:stretch>
                      </p:blipFill>
                      <p:spPr bwMode="auto">
                        <a:xfrm>
                          <a:off x="8670006" y="1017397"/>
                          <a:ext cx="1550549" cy="510696"/>
                        </a:xfrm>
                        <a:prstGeom prst="rect">
                          <a:avLst/>
                        </a:prstGeom>
                        <a:noFill/>
                        <a:ln>
                          <a:noFill/>
                        </a:ln>
                        <a:effectLst/>
                      </p:spPr>
                    </p:pic>
                  </p:oleObj>
                </mc:Fallback>
              </mc:AlternateContent>
            </a:graphicData>
          </a:graphic>
        </p:graphicFrame>
        <p:sp>
          <p:nvSpPr>
            <p:cNvPr id="32" name="Rectangle 28"/>
            <p:cNvSpPr>
              <a:spLocks noChangeArrowheads="1"/>
            </p:cNvSpPr>
            <p:nvPr/>
          </p:nvSpPr>
          <p:spPr bwMode="auto">
            <a:xfrm>
              <a:off x="8974807" y="2339785"/>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b="0" dirty="0">
                  <a:ea typeface="微软雅黑" panose="020B0503020204020204" pitchFamily="34" charset="-122"/>
                  <a:sym typeface="Times New Roman" panose="02020603050405020304" pitchFamily="18" charset="0"/>
                </a:rPr>
                <a:t>（</a:t>
              </a:r>
              <a:r>
                <a:rPr lang="en-US" altLang="zh-CN" b="0" dirty="0">
                  <a:ea typeface="微软雅黑" panose="020B0503020204020204" pitchFamily="34" charset="-122"/>
                  <a:sym typeface="Times New Roman" panose="02020603050405020304" pitchFamily="18" charset="0"/>
                </a:rPr>
                <a:t>-</a:t>
              </a:r>
              <a:r>
                <a:rPr lang="zh-CN" altLang="en-US" b="0" dirty="0">
                  <a:ea typeface="微软雅黑" panose="020B0503020204020204" pitchFamily="34" charset="-122"/>
                  <a:sym typeface="Times New Roman" panose="02020603050405020304" pitchFamily="18" charset="0"/>
                </a:rPr>
                <a:t>）</a:t>
              </a:r>
            </a:p>
          </p:txBody>
        </p:sp>
        <p:graphicFrame>
          <p:nvGraphicFramePr>
            <p:cNvPr id="33" name="Object 29"/>
            <p:cNvGraphicFramePr>
              <a:graphicFrameLocks noChangeAspect="1"/>
            </p:cNvGraphicFramePr>
            <p:nvPr>
              <p:extLst>
                <p:ext uri="{D42A27DB-BD31-4B8C-83A1-F6EECF244321}">
                  <p14:modId xmlns:p14="http://schemas.microsoft.com/office/powerpoint/2010/main" val="1745807015"/>
                </p:ext>
              </p:extLst>
            </p:nvPr>
          </p:nvGraphicFramePr>
          <p:xfrm>
            <a:off x="10461823" y="2348449"/>
            <a:ext cx="1842620" cy="510696"/>
          </p:xfrm>
          <a:graphic>
            <a:graphicData uri="http://schemas.openxmlformats.org/presentationml/2006/ole">
              <mc:AlternateContent xmlns:mc="http://schemas.openxmlformats.org/markup-compatibility/2006">
                <mc:Choice xmlns:v="urn:schemas-microsoft-com:vml" Requires="v">
                  <p:oleObj spid="_x0000_s78064" name="Equation" r:id="rId15" imgW="749160" imgH="228600" progId="Equation.DSMT4">
                    <p:embed/>
                  </p:oleObj>
                </mc:Choice>
                <mc:Fallback>
                  <p:oleObj name="Equation" r:id="rId15" imgW="749160" imgH="228600" progId="Equation.DSMT4">
                    <p:embed/>
                    <p:pic>
                      <p:nvPicPr>
                        <p:cNvPr id="16413" name="Object 29"/>
                        <p:cNvPicPr>
                          <a:picLocks noChangeAspect="1" noChangeArrowheads="1"/>
                        </p:cNvPicPr>
                        <p:nvPr/>
                      </p:nvPicPr>
                      <p:blipFill>
                        <a:blip r:embed="rId16"/>
                        <a:srcRect/>
                        <a:stretch>
                          <a:fillRect/>
                        </a:stretch>
                      </p:blipFill>
                      <p:spPr bwMode="auto">
                        <a:xfrm>
                          <a:off x="10461823" y="2348449"/>
                          <a:ext cx="1842620" cy="510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Rectangle 30"/>
            <p:cNvSpPr>
              <a:spLocks noChangeArrowheads="1"/>
            </p:cNvSpPr>
            <p:nvPr/>
          </p:nvSpPr>
          <p:spPr bwMode="auto">
            <a:xfrm>
              <a:off x="7029661" y="2454726"/>
              <a:ext cx="110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solidFill>
                    <a:srgbClr val="4BC1DD"/>
                  </a:solidFill>
                  <a:ea typeface="微软雅黑" panose="020B0503020204020204" pitchFamily="34" charset="-122"/>
                  <a:sym typeface="Times New Roman" panose="02020603050405020304" pitchFamily="18" charset="0"/>
                </a:rPr>
                <a:t>扭矩图</a:t>
              </a:r>
            </a:p>
          </p:txBody>
        </p:sp>
      </p:grpSp>
      <p:sp>
        <p:nvSpPr>
          <p:cNvPr id="2" name="矩形 1"/>
          <p:cNvSpPr/>
          <p:nvPr/>
        </p:nvSpPr>
        <p:spPr>
          <a:xfrm>
            <a:off x="293256" y="895143"/>
            <a:ext cx="6647974" cy="539315"/>
          </a:xfrm>
          <a:prstGeom prst="rect">
            <a:avLst/>
          </a:prstGeom>
        </p:spPr>
        <p:txBody>
          <a:bodyPr wrap="none">
            <a:spAutoFit/>
          </a:bodyPr>
          <a:lstStyle/>
          <a:p>
            <a:pPr>
              <a:lnSpc>
                <a:spcPct val="135000"/>
              </a:lnSpc>
            </a:pPr>
            <a:r>
              <a:rPr lang="zh-CN" altLang="en-US" sz="2400" dirty="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扭矩图：</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扭矩随构件横截面的位置变化的图线。</a:t>
            </a:r>
          </a:p>
        </p:txBody>
      </p:sp>
      <p:sp>
        <p:nvSpPr>
          <p:cNvPr id="60" name="Text Box 2"/>
          <p:cNvSpPr txBox="1">
            <a:spLocks noChangeArrowheads="1"/>
          </p:cNvSpPr>
          <p:nvPr/>
        </p:nvSpPr>
        <p:spPr bwMode="auto">
          <a:xfrm>
            <a:off x="4735565" y="3361419"/>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smtClean="0">
                <a:solidFill>
                  <a:srgbClr val="FFC000"/>
                </a:solidFill>
                <a:ea typeface="微软雅黑" panose="020B0503020204020204" pitchFamily="34" charset="-122"/>
                <a:sym typeface="Times New Roman" panose="02020603050405020304" pitchFamily="18" charset="0"/>
              </a:rPr>
              <a:t>静</a:t>
            </a:r>
            <a:r>
              <a:rPr lang="zh-CN" altLang="en-US" dirty="0">
                <a:solidFill>
                  <a:srgbClr val="FFC000"/>
                </a:solidFill>
                <a:ea typeface="微软雅黑" panose="020B0503020204020204" pitchFamily="34" charset="-122"/>
                <a:sym typeface="Times New Roman" panose="02020603050405020304" pitchFamily="18" charset="0"/>
              </a:rPr>
              <a:t>力平衡条件</a:t>
            </a:r>
          </a:p>
        </p:txBody>
      </p:sp>
      <p:graphicFrame>
        <p:nvGraphicFramePr>
          <p:cNvPr id="64" name="Object 17"/>
          <p:cNvGraphicFramePr>
            <a:graphicFrameLocks noChangeAspect="1"/>
          </p:cNvGraphicFramePr>
          <p:nvPr>
            <p:extLst>
              <p:ext uri="{D42A27DB-BD31-4B8C-83A1-F6EECF244321}">
                <p14:modId xmlns:p14="http://schemas.microsoft.com/office/powerpoint/2010/main" val="811048235"/>
              </p:ext>
            </p:extLst>
          </p:nvPr>
        </p:nvGraphicFramePr>
        <p:xfrm>
          <a:off x="4735565" y="3873748"/>
          <a:ext cx="2500312" cy="752475"/>
        </p:xfrm>
        <a:graphic>
          <a:graphicData uri="http://schemas.openxmlformats.org/presentationml/2006/ole">
            <mc:AlternateContent xmlns:mc="http://schemas.openxmlformats.org/markup-compatibility/2006">
              <mc:Choice xmlns:v="urn:schemas-microsoft-com:vml" Requires="v">
                <p:oleObj spid="_x0000_s78065" name="Equation" r:id="rId17" imgW="1193760" imgH="291960" progId="Equation.DSMT4">
                  <p:embed/>
                </p:oleObj>
              </mc:Choice>
              <mc:Fallback>
                <p:oleObj name="Equation" r:id="rId17" imgW="1193760" imgH="291960" progId="Equation.DSMT4">
                  <p:embed/>
                  <p:pic>
                    <p:nvPicPr>
                      <p:cNvPr id="31753" name="Object 17"/>
                      <p:cNvPicPr>
                        <a:picLocks noChangeAspect="1" noChangeArrowheads="1"/>
                      </p:cNvPicPr>
                      <p:nvPr/>
                    </p:nvPicPr>
                    <p:blipFill>
                      <a:blip r:embed="rId18"/>
                      <a:srcRect/>
                      <a:stretch>
                        <a:fillRect/>
                      </a:stretch>
                    </p:blipFill>
                    <p:spPr bwMode="auto">
                      <a:xfrm>
                        <a:off x="4735565" y="3873748"/>
                        <a:ext cx="25003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 name="Object 19"/>
          <p:cNvGraphicFramePr>
            <a:graphicFrameLocks noChangeAspect="1"/>
          </p:cNvGraphicFramePr>
          <p:nvPr>
            <p:extLst>
              <p:ext uri="{D42A27DB-BD31-4B8C-83A1-F6EECF244321}">
                <p14:modId xmlns:p14="http://schemas.microsoft.com/office/powerpoint/2010/main" val="2419677929"/>
              </p:ext>
            </p:extLst>
          </p:nvPr>
        </p:nvGraphicFramePr>
        <p:xfrm>
          <a:off x="4735565" y="4736138"/>
          <a:ext cx="4024312" cy="1408113"/>
        </p:xfrm>
        <a:graphic>
          <a:graphicData uri="http://schemas.openxmlformats.org/presentationml/2006/ole">
            <mc:AlternateContent xmlns:mc="http://schemas.openxmlformats.org/markup-compatibility/2006">
              <mc:Choice xmlns:v="urn:schemas-microsoft-com:vml" Requires="v">
                <p:oleObj spid="_x0000_s78066" name="Equation" r:id="rId19" imgW="1739880" imgH="609480" progId="Equation.DSMT4">
                  <p:embed/>
                </p:oleObj>
              </mc:Choice>
              <mc:Fallback>
                <p:oleObj name="Equation" r:id="rId19" imgW="1739880" imgH="609480" progId="Equation.DSMT4">
                  <p:embed/>
                  <p:pic>
                    <p:nvPicPr>
                      <p:cNvPr id="29715" name="Object 19"/>
                      <p:cNvPicPr>
                        <a:picLocks noChangeAspect="1" noChangeArrowheads="1"/>
                      </p:cNvPicPr>
                      <p:nvPr/>
                    </p:nvPicPr>
                    <p:blipFill>
                      <a:blip r:embed="rId20"/>
                      <a:srcRect/>
                      <a:stretch>
                        <a:fillRect/>
                      </a:stretch>
                    </p:blipFill>
                    <p:spPr bwMode="auto">
                      <a:xfrm>
                        <a:off x="4735565" y="4736138"/>
                        <a:ext cx="4024312" cy="140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 name="Line 21"/>
          <p:cNvSpPr>
            <a:spLocks noChangeShapeType="1"/>
          </p:cNvSpPr>
          <p:nvPr/>
        </p:nvSpPr>
        <p:spPr bwMode="auto">
          <a:xfrm>
            <a:off x="6133947" y="6144251"/>
            <a:ext cx="102047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9" name="Line 22"/>
          <p:cNvSpPr>
            <a:spLocks noChangeShapeType="1"/>
          </p:cNvSpPr>
          <p:nvPr/>
        </p:nvSpPr>
        <p:spPr bwMode="auto">
          <a:xfrm>
            <a:off x="6601319" y="6144251"/>
            <a:ext cx="0" cy="4572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70" name="Object 23"/>
          <p:cNvGraphicFramePr>
            <a:graphicFrameLocks noChangeAspect="1"/>
          </p:cNvGraphicFramePr>
          <p:nvPr>
            <p:extLst>
              <p:ext uri="{D42A27DB-BD31-4B8C-83A1-F6EECF244321}">
                <p14:modId xmlns:p14="http://schemas.microsoft.com/office/powerpoint/2010/main" val="1314441479"/>
              </p:ext>
            </p:extLst>
          </p:nvPr>
        </p:nvGraphicFramePr>
        <p:xfrm>
          <a:off x="6436266" y="6552938"/>
          <a:ext cx="519112" cy="577850"/>
        </p:xfrm>
        <a:graphic>
          <a:graphicData uri="http://schemas.openxmlformats.org/presentationml/2006/ole">
            <mc:AlternateContent xmlns:mc="http://schemas.openxmlformats.org/markup-compatibility/2006">
              <mc:Choice xmlns:v="urn:schemas-microsoft-com:vml" Requires="v">
                <p:oleObj spid="_x0000_s78067" name="Equation" r:id="rId21" imgW="177480" imgH="228600" progId="Equation.DSMT4">
                  <p:embed/>
                </p:oleObj>
              </mc:Choice>
              <mc:Fallback>
                <p:oleObj name="Equation" r:id="rId21" imgW="177480" imgH="228600" progId="Equation.DSMT4">
                  <p:embed/>
                  <p:pic>
                    <p:nvPicPr>
                      <p:cNvPr id="29719" name="Object 23"/>
                      <p:cNvPicPr>
                        <a:picLocks noChangeAspect="1" noChangeArrowheads="1"/>
                      </p:cNvPicPr>
                      <p:nvPr/>
                    </p:nvPicPr>
                    <p:blipFill>
                      <a:blip r:embed="rId22"/>
                      <a:srcRect/>
                      <a:stretch>
                        <a:fillRect/>
                      </a:stretch>
                    </p:blipFill>
                    <p:spPr bwMode="auto">
                      <a:xfrm>
                        <a:off x="6436266" y="6552938"/>
                        <a:ext cx="51911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 name="Rectangle 26"/>
          <p:cNvSpPr>
            <a:spLocks noChangeArrowheads="1"/>
          </p:cNvSpPr>
          <p:nvPr/>
        </p:nvSpPr>
        <p:spPr bwMode="auto">
          <a:xfrm>
            <a:off x="8857848" y="4819978"/>
            <a:ext cx="37449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r>
              <a:rPr lang="en-US" altLang="zh-CN" dirty="0">
                <a:solidFill>
                  <a:srgbClr val="4BC1DD"/>
                </a:solidFill>
                <a:ea typeface="微软雅黑" panose="020B0503020204020204" pitchFamily="34" charset="-122"/>
                <a:sym typeface="Times New Roman" panose="02020603050405020304" pitchFamily="18" charset="0"/>
              </a:rPr>
              <a:t>(</a:t>
            </a:r>
            <a:r>
              <a:rPr lang="zh-CN" altLang="en-US" dirty="0">
                <a:solidFill>
                  <a:srgbClr val="4BC1DD"/>
                </a:solidFill>
                <a:ea typeface="微软雅黑" panose="020B0503020204020204" pitchFamily="34" charset="-122"/>
                <a:sym typeface="Times New Roman" panose="02020603050405020304" pitchFamily="18" charset="0"/>
              </a:rPr>
              <a:t>单位扭转角</a:t>
            </a:r>
            <a:r>
              <a:rPr lang="en-US" altLang="zh-CN" dirty="0">
                <a:solidFill>
                  <a:srgbClr val="4BC1DD"/>
                </a:solidFill>
                <a:ea typeface="微软雅黑" panose="020B0503020204020204" pitchFamily="34" charset="-122"/>
                <a:sym typeface="Times New Roman" panose="02020603050405020304" pitchFamily="18" charset="0"/>
              </a:rPr>
              <a:t>,</a:t>
            </a:r>
            <a:r>
              <a:rPr lang="zh-CN" altLang="en-US" dirty="0">
                <a:solidFill>
                  <a:srgbClr val="4BC1DD"/>
                </a:solidFill>
                <a:ea typeface="微软雅黑" panose="020B0503020204020204" pitchFamily="34" charset="-122"/>
                <a:sym typeface="Times New Roman" panose="02020603050405020304" pitchFamily="18" charset="0"/>
              </a:rPr>
              <a:t>单位：</a:t>
            </a:r>
            <a:r>
              <a:rPr lang="en-US" altLang="zh-CN" dirty="0">
                <a:solidFill>
                  <a:srgbClr val="4BC1DD"/>
                </a:solidFill>
                <a:ea typeface="微软雅黑" panose="020B0503020204020204" pitchFamily="34" charset="-122"/>
                <a:sym typeface="Times New Roman" panose="02020603050405020304" pitchFamily="18" charset="0"/>
              </a:rPr>
              <a:t>rad/m)</a:t>
            </a:r>
          </a:p>
        </p:txBody>
      </p:sp>
      <p:grpSp>
        <p:nvGrpSpPr>
          <p:cNvPr id="75" name="Group 36"/>
          <p:cNvGrpSpPr>
            <a:grpSpLocks/>
          </p:cNvGrpSpPr>
          <p:nvPr/>
        </p:nvGrpSpPr>
        <p:grpSpPr bwMode="auto">
          <a:xfrm>
            <a:off x="623736" y="3298564"/>
            <a:ext cx="4078287" cy="3187700"/>
            <a:chOff x="113" y="391"/>
            <a:chExt cx="2569" cy="2008"/>
          </a:xfrm>
        </p:grpSpPr>
        <p:pic>
          <p:nvPicPr>
            <p:cNvPr id="77" name="Picture 33"/>
            <p:cNvPicPr>
              <a:picLocks noChangeAspect="1" noChangeArrowheads="1"/>
            </p:cNvPicPr>
            <p:nvPr/>
          </p:nvPicPr>
          <p:blipFill>
            <a:blip r:embed="rId23">
              <a:extLst>
                <a:ext uri="{28A0092B-C50C-407E-A947-70E740481C1C}">
                  <a14:useLocalDpi xmlns:a14="http://schemas.microsoft.com/office/drawing/2010/main" val="0"/>
                </a:ext>
              </a:extLst>
            </a:blip>
            <a:srcRect l="21361" r="20836" b="35866"/>
            <a:stretch>
              <a:fillRect/>
            </a:stretch>
          </p:blipFill>
          <p:spPr bwMode="auto">
            <a:xfrm>
              <a:off x="113" y="391"/>
              <a:ext cx="2569" cy="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8" name="Text Box 35"/>
                <p:cNvSpPr txBox="1">
                  <a:spLocks noChangeArrowheads="1"/>
                </p:cNvSpPr>
                <p:nvPr/>
              </p:nvSpPr>
              <p:spPr bwMode="auto">
                <a:xfrm>
                  <a:off x="975" y="1344"/>
                  <a:ext cx="285" cy="256"/>
                </a:xfrm>
                <a:prstGeom prst="rect">
                  <a:avLst/>
                </a:prstGeom>
                <a:solidFill>
                  <a:srgbClr val="99CCFF"/>
                </a:solidFill>
                <a:ln>
                  <a:noFill/>
                </a:ln>
                <a:extLs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85000"/>
                    </a:lnSpc>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微软雅黑" panose="020B0503020204020204" pitchFamily="34" charset="-122"/>
                            <a:sym typeface="Times New Roman" panose="02020603050405020304" pitchFamily="18" charset="0"/>
                          </a:rPr>
                          <m:t>𝝆</m:t>
                        </m:r>
                      </m:oMath>
                    </m:oMathPara>
                  </a14:m>
                  <a:endParaRPr lang="en-US" altLang="zh-CN" dirty="0">
                    <a:ea typeface="微软雅黑" panose="020B0503020204020204" pitchFamily="34" charset="-122"/>
                    <a:sym typeface="Times New Roman" panose="02020603050405020304" pitchFamily="18" charset="0"/>
                  </a:endParaRPr>
                </a:p>
              </p:txBody>
            </p:sp>
          </mc:Choice>
          <mc:Fallback xmlns="">
            <p:sp>
              <p:nvSpPr>
                <p:cNvPr id="78" name="Text Box 35"/>
                <p:cNvSpPr txBox="1">
                  <a:spLocks noRot="1" noChangeAspect="1" noMove="1" noResize="1" noEditPoints="1" noAdjustHandles="1" noChangeArrowheads="1" noChangeShapeType="1" noTextEdit="1"/>
                </p:cNvSpPr>
                <p:nvPr/>
              </p:nvSpPr>
              <p:spPr bwMode="auto">
                <a:xfrm>
                  <a:off x="975" y="1344"/>
                  <a:ext cx="285" cy="256"/>
                </a:xfrm>
                <a:prstGeom prst="rect">
                  <a:avLst/>
                </a:prstGeom>
                <a:blipFill>
                  <a:blip r:embed="rId24"/>
                  <a:stretch>
                    <a:fillRect b="-1343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aphicFrame>
        <p:nvGraphicFramePr>
          <p:cNvPr id="4" name="对象 3"/>
          <p:cNvGraphicFramePr>
            <a:graphicFrameLocks noChangeAspect="1"/>
          </p:cNvGraphicFramePr>
          <p:nvPr>
            <p:extLst>
              <p:ext uri="{D42A27DB-BD31-4B8C-83A1-F6EECF244321}">
                <p14:modId xmlns:p14="http://schemas.microsoft.com/office/powerpoint/2010/main" val="4130127547"/>
              </p:ext>
            </p:extLst>
          </p:nvPr>
        </p:nvGraphicFramePr>
        <p:xfrm>
          <a:off x="10067535" y="3726904"/>
          <a:ext cx="1325562" cy="1046162"/>
        </p:xfrm>
        <a:graphic>
          <a:graphicData uri="http://schemas.openxmlformats.org/presentationml/2006/ole">
            <mc:AlternateContent xmlns:mc="http://schemas.openxmlformats.org/markup-compatibility/2006">
              <mc:Choice xmlns:v="urn:schemas-microsoft-com:vml" Requires="v">
                <p:oleObj spid="_x0000_s78068" name="Equation" r:id="rId25" imgW="545760" imgH="431640" progId="Equation.DSMT4">
                  <p:embed/>
                </p:oleObj>
              </mc:Choice>
              <mc:Fallback>
                <p:oleObj name="Equation" r:id="rId25" imgW="545760" imgH="431640" progId="Equation.DSMT4">
                  <p:embed/>
                  <p:pic>
                    <p:nvPicPr>
                      <p:cNvPr id="0" name=""/>
                      <p:cNvPicPr/>
                      <p:nvPr/>
                    </p:nvPicPr>
                    <p:blipFill>
                      <a:blip r:embed="rId26"/>
                      <a:stretch>
                        <a:fillRect/>
                      </a:stretch>
                    </p:blipFill>
                    <p:spPr>
                      <a:xfrm>
                        <a:off x="10067535" y="3726904"/>
                        <a:ext cx="1325562" cy="1046162"/>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5" name="矩形 4"/>
              <p:cNvSpPr/>
              <p:nvPr/>
            </p:nvSpPr>
            <p:spPr>
              <a:xfrm>
                <a:off x="8989056" y="5425978"/>
                <a:ext cx="3678142" cy="1786258"/>
              </a:xfrm>
              <a:prstGeom prst="rect">
                <a:avLst/>
              </a:prstGeom>
            </p:spPr>
            <p:txBody>
              <a:bodyPr wrap="square">
                <a:spAutoFit/>
              </a:bodyPr>
              <a:lstStyle/>
              <a:p>
                <a:pPr>
                  <a:lnSpc>
                    <a:spcPct val="135000"/>
                  </a:lnSpc>
                </a:pPr>
                <a14:m>
                  <m:oMath xmlns:m="http://schemas.openxmlformats.org/officeDocument/2006/math">
                    <m:sSub>
                      <m:sSubPr>
                        <m:ctrlPr>
                          <a:rPr lang="en-US" altLang="zh-CN" sz="2000" b="0" i="1" dirty="0" smtClean="0">
                            <a:latin typeface="Cambria Math" panose="02040503050406030204" pitchFamily="18" charset="0"/>
                            <a:sym typeface="Times New Roman" panose="02020603050405020304" pitchFamily="18" charset="0"/>
                          </a:rPr>
                        </m:ctrlPr>
                      </m:sSubPr>
                      <m:e>
                        <m:r>
                          <a:rPr lang="en-US" altLang="zh-CN" sz="2000" b="0" i="1" dirty="0" smtClean="0">
                            <a:latin typeface="Cambria Math" panose="02040503050406030204" pitchFamily="18" charset="0"/>
                            <a:sym typeface="Times New Roman" panose="02020603050405020304" pitchFamily="18" charset="0"/>
                          </a:rPr>
                          <m:t>𝐼</m:t>
                        </m:r>
                      </m:e>
                      <m:sub>
                        <m:r>
                          <a:rPr lang="en-US" altLang="zh-CN" sz="2000" b="0" i="1" dirty="0" smtClean="0">
                            <a:latin typeface="Cambria Math" panose="02040503050406030204" pitchFamily="18" charset="0"/>
                            <a:sym typeface="Times New Roman" panose="02020603050405020304" pitchFamily="18" charset="0"/>
                          </a:rPr>
                          <m:t>𝑝</m:t>
                        </m:r>
                      </m:sub>
                    </m:sSub>
                  </m:oMath>
                </a14:m>
                <a:r>
                  <a:rPr lang="zh-CN" altLang="en-US" sz="2000" dirty="0" smtClean="0">
                    <a:latin typeface="Times New Roman" panose="02020603050405020304" pitchFamily="18" charset="0"/>
                    <a:ea typeface="微软雅黑" panose="020B0503020204020204" pitchFamily="34" charset="-122"/>
                    <a:sym typeface="Times New Roman" panose="02020603050405020304" pitchFamily="18" charset="0"/>
                  </a:rPr>
                  <a:t>称为</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极惯性矩，是截面的几何性质，与截面的几何形状</a:t>
                </a:r>
                <a:r>
                  <a:rPr lang="zh-CN" altLang="en-US" sz="2000" dirty="0" smtClean="0">
                    <a:latin typeface="Times New Roman" panose="02020603050405020304" pitchFamily="18" charset="0"/>
                    <a:ea typeface="微软雅黑" panose="020B0503020204020204" pitchFamily="34" charset="-122"/>
                    <a:sym typeface="Times New Roman" panose="02020603050405020304" pitchFamily="18" charset="0"/>
                  </a:rPr>
                  <a:t>、尺寸有关；</a:t>
                </a:r>
                <a14:m>
                  <m:oMath xmlns:m="http://schemas.openxmlformats.org/officeDocument/2006/math">
                    <m:r>
                      <a:rPr lang="zh-CN" altLang="en-US" sz="2000" i="1" smtClean="0">
                        <a:latin typeface="Cambria Math" panose="02040503050406030204" pitchFamily="18" charset="0"/>
                        <a:sym typeface="Times New Roman" panose="02020603050405020304" pitchFamily="18" charset="0"/>
                      </a:rPr>
                      <m:t>𝜌</m:t>
                    </m:r>
                  </m:oMath>
                </a14:m>
                <a:r>
                  <a:rPr lang="zh-CN" altLang="en-US" sz="2000" dirty="0" smtClean="0">
                    <a:latin typeface="Times New Roman" panose="02020603050405020304" pitchFamily="18" charset="0"/>
                    <a:ea typeface="微软雅黑" panose="020B0503020204020204" pitchFamily="34" charset="-122"/>
                    <a:sym typeface="Times New Roman" panose="02020603050405020304" pitchFamily="18" charset="0"/>
                  </a:rPr>
                  <a:t>为回转半径，回转点距离中心</a:t>
                </a:r>
                <a:r>
                  <a:rPr lang="zh-CN" altLang="en-US" sz="2000" dirty="0" smtClean="0">
                    <a:latin typeface="Times New Roman" panose="02020603050405020304" pitchFamily="18" charset="0"/>
                    <a:ea typeface="微软雅黑" panose="020B0503020204020204" pitchFamily="34" charset="-122"/>
                    <a:sym typeface="Times New Roman" panose="02020603050405020304" pitchFamily="18" charset="0"/>
                  </a:rPr>
                  <a:t>距离，</a:t>
                </a:r>
                <a:r>
                  <a:rPr lang="en-US" altLang="zh-CN" sz="2000" dirty="0" smtClean="0">
                    <a:latin typeface="Times New Roman" panose="02020603050405020304" pitchFamily="18" charset="0"/>
                    <a:ea typeface="微软雅黑" panose="020B0503020204020204" pitchFamily="34" charset="-122"/>
                    <a:sym typeface="Times New Roman" panose="02020603050405020304" pitchFamily="18" charset="0"/>
                  </a:rPr>
                  <a:t>G</a:t>
                </a:r>
                <a:r>
                  <a:rPr lang="zh-CN" altLang="en-US" sz="2000" dirty="0" smtClean="0">
                    <a:latin typeface="Times New Roman" panose="02020603050405020304" pitchFamily="18" charset="0"/>
                    <a:ea typeface="微软雅黑" panose="020B0503020204020204" pitchFamily="34" charset="-122"/>
                    <a:sym typeface="Times New Roman" panose="02020603050405020304" pitchFamily="18" charset="0"/>
                  </a:rPr>
                  <a:t>为剪切模量</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8989056" y="5425978"/>
                <a:ext cx="3678142" cy="1786258"/>
              </a:xfrm>
              <a:prstGeom prst="rect">
                <a:avLst/>
              </a:prstGeom>
              <a:blipFill>
                <a:blip r:embed="rId27"/>
                <a:stretch>
                  <a:fillRect l="-1824" r="-1658" b="-2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1443679" y="4201324"/>
                <a:ext cx="660198" cy="561564"/>
              </a:xfrm>
              <a:prstGeom prst="rect">
                <a:avLst/>
              </a:prstGeom>
              <a:solidFill>
                <a:srgbClr val="99CCFF"/>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sym typeface="Times New Roman" panose="02020603050405020304" pitchFamily="18" charset="0"/>
                            </a:rPr>
                          </m:ctrlPr>
                        </m:sSubPr>
                        <m:e>
                          <m:r>
                            <a:rPr lang="zh-CN" altLang="en-US" sz="2800" i="1" smtClean="0">
                              <a:latin typeface="Cambria Math" panose="02040503050406030204" pitchFamily="18" charset="0"/>
                              <a:sym typeface="Times New Roman" panose="02020603050405020304" pitchFamily="18" charset="0"/>
                            </a:rPr>
                            <m:t>𝜏</m:t>
                          </m:r>
                        </m:e>
                        <m:sub>
                          <m:r>
                            <a:rPr lang="zh-CN" altLang="en-US" sz="2800" b="0" i="1" smtClean="0">
                              <a:latin typeface="Cambria Math" panose="02040503050406030204" pitchFamily="18" charset="0"/>
                              <a:sym typeface="Times New Roman" panose="02020603050405020304" pitchFamily="18" charset="0"/>
                            </a:rPr>
                            <m:t>𝜌</m:t>
                          </m:r>
                        </m:sub>
                      </m:sSub>
                    </m:oMath>
                  </m:oMathPara>
                </a14:m>
                <a:endParaRPr lang="zh-CN" altLang="en-US" sz="2800"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1443679" y="4201324"/>
                <a:ext cx="660198" cy="561564"/>
              </a:xfrm>
              <a:prstGeom prst="rect">
                <a:avLst/>
              </a:prstGeom>
              <a:blipFill>
                <a:blip r:embed="rId28"/>
                <a:stretch>
                  <a:fillRect/>
                </a:stretch>
              </a:blipFill>
            </p:spPr>
            <p:txBody>
              <a:bodyPr/>
              <a:lstStyle/>
              <a:p>
                <a:r>
                  <a:rPr lang="zh-CN" altLang="en-US">
                    <a:noFill/>
                  </a:rPr>
                  <a:t> </a:t>
                </a:r>
              </a:p>
            </p:txBody>
          </p:sp>
        </mc:Fallback>
      </mc:AlternateContent>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933391639"/>
      </p:ext>
    </p:extLst>
  </p:cSld>
  <p:clrMapOvr>
    <a:masterClrMapping/>
  </p:clrMapOvr>
  <mc:AlternateContent xmlns:mc="http://schemas.openxmlformats.org/markup-compatibility/2006">
    <mc:Choice xmlns:p14="http://schemas.microsoft.com/office/powerpoint/2010/main" Requires="p14">
      <p:transition p14:dur="0" advTm="31299"/>
    </mc:Choice>
    <mc:Fallback>
      <p:transition advTm="31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扭转变形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8" name="Rectangle 2"/>
          <p:cNvSpPr>
            <a:spLocks noChangeArrowheads="1"/>
          </p:cNvSpPr>
          <p:nvPr/>
        </p:nvSpPr>
        <p:spPr bwMode="auto">
          <a:xfrm>
            <a:off x="172107" y="1061260"/>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r>
              <a:rPr lang="zh-CN" altLang="en-US" dirty="0">
                <a:ea typeface="微软雅黑" panose="020B0503020204020204" pitchFamily="34" charset="-122"/>
                <a:sym typeface="Times New Roman" panose="02020603050405020304" pitchFamily="18" charset="0"/>
              </a:rPr>
              <a:t>在扭矩相同的条件下，</a:t>
            </a:r>
          </a:p>
        </p:txBody>
      </p:sp>
      <p:graphicFrame>
        <p:nvGraphicFramePr>
          <p:cNvPr id="9" name="Object 3"/>
          <p:cNvGraphicFramePr>
            <a:graphicFrameLocks noChangeAspect="1"/>
          </p:cNvGraphicFramePr>
          <p:nvPr>
            <p:extLst>
              <p:ext uri="{D42A27DB-BD31-4B8C-83A1-F6EECF244321}">
                <p14:modId xmlns:p14="http://schemas.microsoft.com/office/powerpoint/2010/main" val="2983228824"/>
              </p:ext>
            </p:extLst>
          </p:nvPr>
        </p:nvGraphicFramePr>
        <p:xfrm>
          <a:off x="3189015" y="1030481"/>
          <a:ext cx="3556272" cy="523222"/>
        </p:xfrm>
        <a:graphic>
          <a:graphicData uri="http://schemas.openxmlformats.org/presentationml/2006/ole">
            <mc:AlternateContent xmlns:mc="http://schemas.openxmlformats.org/markup-compatibility/2006">
              <mc:Choice xmlns:v="urn:schemas-microsoft-com:vml" Requires="v">
                <p:oleObj spid="_x0000_s82082" name="Equation" r:id="rId7" imgW="1650960" imgH="241200" progId="Equation.DSMT4">
                  <p:embed/>
                </p:oleObj>
              </mc:Choice>
              <mc:Fallback>
                <p:oleObj name="Equation" r:id="rId7" imgW="1650960" imgH="241200" progId="Equation.DSMT4">
                  <p:embed/>
                  <p:pic>
                    <p:nvPicPr>
                      <p:cNvPr id="114691" name="Object 3"/>
                      <p:cNvPicPr>
                        <a:picLocks noChangeAspect="1" noChangeArrowheads="1"/>
                      </p:cNvPicPr>
                      <p:nvPr/>
                    </p:nvPicPr>
                    <p:blipFill>
                      <a:blip r:embed="rId8"/>
                      <a:srcRect/>
                      <a:stretch>
                        <a:fillRect/>
                      </a:stretch>
                    </p:blipFill>
                    <p:spPr bwMode="auto">
                      <a:xfrm>
                        <a:off x="3189015" y="1030481"/>
                        <a:ext cx="3556272" cy="523222"/>
                      </a:xfrm>
                      <a:prstGeom prst="rect">
                        <a:avLst/>
                      </a:prstGeom>
                      <a:noFill/>
                      <a:ln>
                        <a:noFill/>
                      </a:ln>
                      <a:effectLst/>
                    </p:spPr>
                  </p:pic>
                </p:oleObj>
              </mc:Fallback>
            </mc:AlternateContent>
          </a:graphicData>
        </a:graphic>
      </p:graphicFrame>
      <p:sp>
        <p:nvSpPr>
          <p:cNvPr id="12" name="Text Box 8"/>
          <p:cNvSpPr txBox="1">
            <a:spLocks noChangeArrowheads="1"/>
          </p:cNvSpPr>
          <p:nvPr/>
        </p:nvSpPr>
        <p:spPr bwMode="auto">
          <a:xfrm>
            <a:off x="7941543" y="1928486"/>
            <a:ext cx="3744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zh-CN" altLang="en-US" sz="2000" b="0" dirty="0">
                <a:solidFill>
                  <a:srgbClr val="4BC1DD"/>
                </a:solidFill>
                <a:ea typeface="微软雅黑" panose="020B0503020204020204" pitchFamily="34" charset="-122"/>
                <a:sym typeface="Times New Roman" panose="02020603050405020304" pitchFamily="18" charset="0"/>
              </a:rPr>
              <a:t>（横截面上</a:t>
            </a:r>
            <a:r>
              <a:rPr lang="zh-CN" altLang="en-US" sz="2000" b="0" dirty="0" smtClean="0">
                <a:solidFill>
                  <a:srgbClr val="4BC1DD"/>
                </a:solidFill>
                <a:ea typeface="微软雅黑" panose="020B0503020204020204" pitchFamily="34" charset="-122"/>
                <a:sym typeface="Times New Roman" panose="02020603050405020304" pitchFamily="18" charset="0"/>
              </a:rPr>
              <a:t>剪应力的</a:t>
            </a:r>
            <a:r>
              <a:rPr lang="zh-CN" altLang="en-US" sz="2000" b="0" dirty="0">
                <a:solidFill>
                  <a:srgbClr val="4BC1DD"/>
                </a:solidFill>
                <a:ea typeface="微软雅黑" panose="020B0503020204020204" pitchFamily="34" charset="-122"/>
                <a:sym typeface="Times New Roman" panose="02020603050405020304" pitchFamily="18" charset="0"/>
              </a:rPr>
              <a:t>计算</a:t>
            </a:r>
            <a:r>
              <a:rPr lang="zh-CN" altLang="en-US" sz="2000" b="0" dirty="0" smtClean="0">
                <a:solidFill>
                  <a:srgbClr val="4BC1DD"/>
                </a:solidFill>
                <a:ea typeface="微软雅黑" panose="020B0503020204020204" pitchFamily="34" charset="-122"/>
                <a:sym typeface="Times New Roman" panose="02020603050405020304" pitchFamily="18" charset="0"/>
              </a:rPr>
              <a:t>公式）</a:t>
            </a:r>
            <a:endParaRPr lang="zh-CN" altLang="en-US" sz="2000" b="0" dirty="0">
              <a:solidFill>
                <a:srgbClr val="4BC1DD"/>
              </a:solidFill>
              <a:ea typeface="微软雅黑" panose="020B0503020204020204" pitchFamily="34" charset="-122"/>
              <a:sym typeface="Times New Roman" panose="02020603050405020304" pitchFamily="18" charset="0"/>
            </a:endParaRPr>
          </a:p>
        </p:txBody>
      </p:sp>
      <p:graphicFrame>
        <p:nvGraphicFramePr>
          <p:cNvPr id="13" name="Object 5"/>
          <p:cNvGraphicFramePr>
            <a:graphicFrameLocks noChangeAspect="1"/>
          </p:cNvGraphicFramePr>
          <p:nvPr>
            <p:extLst>
              <p:ext uri="{D42A27DB-BD31-4B8C-83A1-F6EECF244321}">
                <p14:modId xmlns:p14="http://schemas.microsoft.com/office/powerpoint/2010/main" val="1316341055"/>
              </p:ext>
            </p:extLst>
          </p:nvPr>
        </p:nvGraphicFramePr>
        <p:xfrm>
          <a:off x="1811337" y="2950059"/>
          <a:ext cx="1271588" cy="430213"/>
        </p:xfrm>
        <a:graphic>
          <a:graphicData uri="http://schemas.openxmlformats.org/presentationml/2006/ole">
            <mc:AlternateContent xmlns:mc="http://schemas.openxmlformats.org/markup-compatibility/2006">
              <mc:Choice xmlns:v="urn:schemas-microsoft-com:vml" Requires="v">
                <p:oleObj spid="_x0000_s82083" name="Equation" r:id="rId9" imgW="672840" imgH="215640" progId="Equation.DSMT4">
                  <p:embed/>
                </p:oleObj>
              </mc:Choice>
              <mc:Fallback>
                <p:oleObj name="Equation" r:id="rId9" imgW="672840" imgH="215640" progId="Equation.DSMT4">
                  <p:embed/>
                  <p:pic>
                    <p:nvPicPr>
                      <p:cNvPr id="114693" name="Object 5"/>
                      <p:cNvPicPr>
                        <a:picLocks noChangeAspect="1" noChangeArrowheads="1"/>
                      </p:cNvPicPr>
                      <p:nvPr/>
                    </p:nvPicPr>
                    <p:blipFill>
                      <a:blip r:embed="rId10"/>
                      <a:srcRect/>
                      <a:stretch>
                        <a:fillRect/>
                      </a:stretch>
                    </p:blipFill>
                    <p:spPr bwMode="auto">
                      <a:xfrm>
                        <a:off x="1811337" y="2950059"/>
                        <a:ext cx="1271588"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704529928"/>
              </p:ext>
            </p:extLst>
          </p:nvPr>
        </p:nvGraphicFramePr>
        <p:xfrm>
          <a:off x="4658378" y="1673211"/>
          <a:ext cx="2357005" cy="910661"/>
        </p:xfrm>
        <a:graphic>
          <a:graphicData uri="http://schemas.openxmlformats.org/presentationml/2006/ole">
            <mc:AlternateContent xmlns:mc="http://schemas.openxmlformats.org/markup-compatibility/2006">
              <mc:Choice xmlns:v="urn:schemas-microsoft-com:vml" Requires="v">
                <p:oleObj spid="_x0000_s82084" name="Equation" r:id="rId11" imgW="1117440" imgH="431640" progId="Equation.DSMT4">
                  <p:embed/>
                </p:oleObj>
              </mc:Choice>
              <mc:Fallback>
                <p:oleObj name="Equation" r:id="rId11" imgW="1117440" imgH="431640" progId="Equation.DSMT4">
                  <p:embed/>
                  <p:pic>
                    <p:nvPicPr>
                      <p:cNvPr id="0" name=""/>
                      <p:cNvPicPr/>
                      <p:nvPr/>
                    </p:nvPicPr>
                    <p:blipFill>
                      <a:blip r:embed="rId12"/>
                      <a:stretch>
                        <a:fillRect/>
                      </a:stretch>
                    </p:blipFill>
                    <p:spPr>
                      <a:xfrm>
                        <a:off x="4658378" y="1673211"/>
                        <a:ext cx="2357005" cy="910661"/>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745708621"/>
              </p:ext>
            </p:extLst>
          </p:nvPr>
        </p:nvGraphicFramePr>
        <p:xfrm>
          <a:off x="4413151" y="2667825"/>
          <a:ext cx="2632979" cy="994681"/>
        </p:xfrm>
        <a:graphic>
          <a:graphicData uri="http://schemas.openxmlformats.org/presentationml/2006/ole">
            <mc:AlternateContent xmlns:mc="http://schemas.openxmlformats.org/markup-compatibility/2006">
              <mc:Choice xmlns:v="urn:schemas-microsoft-com:vml" Requires="v">
                <p:oleObj spid="_x0000_s82085" name="Equation" r:id="rId13" imgW="1143000" imgH="431640" progId="Equation.DSMT4">
                  <p:embed/>
                </p:oleObj>
              </mc:Choice>
              <mc:Fallback>
                <p:oleObj name="Equation" r:id="rId13" imgW="1143000" imgH="431640" progId="Equation.DSMT4">
                  <p:embed/>
                  <p:pic>
                    <p:nvPicPr>
                      <p:cNvPr id="0" name=""/>
                      <p:cNvPicPr/>
                      <p:nvPr/>
                    </p:nvPicPr>
                    <p:blipFill>
                      <a:blip r:embed="rId14"/>
                      <a:stretch>
                        <a:fillRect/>
                      </a:stretch>
                    </p:blipFill>
                    <p:spPr>
                      <a:xfrm>
                        <a:off x="4413151" y="2667825"/>
                        <a:ext cx="2632979" cy="99468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7941543" y="2953280"/>
                <a:ext cx="3069623" cy="423770"/>
              </a:xfrm>
              <a:prstGeom prst="rect">
                <a:avLst/>
              </a:prstGeom>
            </p:spPr>
            <p:txBody>
              <a:bodyPr wrap="none">
                <a:spAutoFit/>
              </a:bodyPr>
              <a:lstStyle/>
              <a:p>
                <a:r>
                  <a:rPr lang="zh-CN" altLang="en-US" sz="2000" dirty="0" smtClean="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a:t>
                </a:r>
                <a14:m>
                  <m:oMath xmlns:m="http://schemas.openxmlformats.org/officeDocument/2006/math">
                    <m:sSub>
                      <m:sSubPr>
                        <m:ctrlPr>
                          <a:rPr lang="en-US" altLang="zh-CN" sz="2000" b="0" i="1" smtClean="0">
                            <a:solidFill>
                              <a:srgbClr val="4BC1DD"/>
                            </a:solidFill>
                            <a:latin typeface="Cambria Math" panose="02040503050406030204" pitchFamily="18" charset="0"/>
                            <a:sym typeface="Times New Roman" panose="02020603050405020304" pitchFamily="18" charset="0"/>
                          </a:rPr>
                        </m:ctrlPr>
                      </m:sSubPr>
                      <m:e>
                        <m:r>
                          <a:rPr lang="en-US" altLang="zh-CN" sz="2000" b="0" i="1" smtClean="0">
                            <a:solidFill>
                              <a:srgbClr val="4BC1DD"/>
                            </a:solidFill>
                            <a:latin typeface="Cambria Math" panose="02040503050406030204" pitchFamily="18" charset="0"/>
                            <a:sym typeface="Times New Roman" panose="02020603050405020304" pitchFamily="18" charset="0"/>
                          </a:rPr>
                          <m:t>𝑊</m:t>
                        </m:r>
                      </m:e>
                      <m:sub>
                        <m:r>
                          <a:rPr lang="en-US" altLang="zh-CN" sz="2000" b="0" i="1" smtClean="0">
                            <a:solidFill>
                              <a:srgbClr val="4BC1DD"/>
                            </a:solidFill>
                            <a:latin typeface="Cambria Math" panose="02040503050406030204" pitchFamily="18" charset="0"/>
                            <a:sym typeface="Times New Roman" panose="02020603050405020304" pitchFamily="18" charset="0"/>
                          </a:rPr>
                          <m:t>𝑝</m:t>
                        </m:r>
                      </m:sub>
                    </m:sSub>
                  </m:oMath>
                </a14:m>
                <a:r>
                  <a:rPr lang="zh-CN" altLang="en-US" sz="2000" dirty="0" smtClean="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称为</a:t>
                </a:r>
                <a:r>
                  <a:rPr lang="zh-CN" altLang="en-US" sz="2000" dirty="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抗扭</a:t>
                </a:r>
                <a:r>
                  <a:rPr lang="zh-CN" altLang="en-US" sz="2000" dirty="0" smtClean="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截面模量</a:t>
                </a:r>
                <a:r>
                  <a:rPr lang="zh-CN" altLang="en-US" sz="2000" dirty="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7941543" y="2953280"/>
                <a:ext cx="3069623" cy="423770"/>
              </a:xfrm>
              <a:prstGeom prst="rect">
                <a:avLst/>
              </a:prstGeom>
              <a:blipFill>
                <a:blip r:embed="rId15"/>
                <a:stretch>
                  <a:fillRect l="-2187" t="-7143" r="-1789" b="-18571"/>
                </a:stretch>
              </a:blipFill>
            </p:spPr>
            <p:txBody>
              <a:bodyPr/>
              <a:lstStyle/>
              <a:p>
                <a:r>
                  <a:rPr lang="zh-CN" altLang="en-US">
                    <a:noFill/>
                  </a:rPr>
                  <a:t> </a:t>
                </a:r>
              </a:p>
            </p:txBody>
          </p:sp>
        </mc:Fallback>
      </mc:AlternateContent>
      <p:sp>
        <p:nvSpPr>
          <p:cNvPr id="5" name="文本框 4"/>
          <p:cNvSpPr txBox="1"/>
          <p:nvPr/>
        </p:nvSpPr>
        <p:spPr>
          <a:xfrm>
            <a:off x="128461" y="4236310"/>
            <a:ext cx="2376264" cy="461665"/>
          </a:xfrm>
          <a:prstGeom prst="rect">
            <a:avLst/>
          </a:prstGeom>
          <a:noFill/>
        </p:spPr>
        <p:txBody>
          <a:bodyPr wrap="square" rtlCol="0">
            <a:spAutoFit/>
          </a:bodyPr>
          <a:lstStyle/>
          <a:p>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）实心圆</a:t>
            </a:r>
            <a:endParaRPr lang="zh-CN" altLang="en-US" sz="2400" dirty="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8" name="Group 21"/>
          <p:cNvGrpSpPr>
            <a:grpSpLocks/>
          </p:cNvGrpSpPr>
          <p:nvPr/>
        </p:nvGrpSpPr>
        <p:grpSpPr bwMode="auto">
          <a:xfrm>
            <a:off x="524719" y="5056485"/>
            <a:ext cx="2057400" cy="2057400"/>
            <a:chOff x="528" y="912"/>
            <a:chExt cx="1296" cy="1296"/>
          </a:xfrm>
        </p:grpSpPr>
        <p:sp>
          <p:nvSpPr>
            <p:cNvPr id="19" name="AutoShape 6"/>
            <p:cNvSpPr>
              <a:spLocks noChangeArrowheads="1"/>
            </p:cNvSpPr>
            <p:nvPr/>
          </p:nvSpPr>
          <p:spPr bwMode="auto">
            <a:xfrm>
              <a:off x="528" y="912"/>
              <a:ext cx="1296" cy="129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7 h 21600"/>
                <a:gd name="T26" fmla="*/ 18433 w 21600"/>
                <a:gd name="T27" fmla="*/ 1843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400" y="10800"/>
                  </a:moveTo>
                  <a:cubicBezTo>
                    <a:pt x="10400" y="11021"/>
                    <a:pt x="10579" y="11200"/>
                    <a:pt x="10800" y="11200"/>
                  </a:cubicBezTo>
                  <a:cubicBezTo>
                    <a:pt x="11021" y="11200"/>
                    <a:pt x="11200" y="11021"/>
                    <a:pt x="11200" y="10800"/>
                  </a:cubicBezTo>
                  <a:cubicBezTo>
                    <a:pt x="11200" y="10579"/>
                    <a:pt x="11021" y="10400"/>
                    <a:pt x="10800" y="10400"/>
                  </a:cubicBezTo>
                  <a:cubicBezTo>
                    <a:pt x="10579" y="10400"/>
                    <a:pt x="10400" y="10579"/>
                    <a:pt x="10400" y="10800"/>
                  </a:cubicBezTo>
                  <a:close/>
                </a:path>
              </a:pathLst>
            </a:custGeom>
            <a:solidFill>
              <a:srgbClr val="99CCFF"/>
            </a:solidFill>
            <a:ln w="31750">
              <a:solidFill>
                <a:srgbClr val="990033"/>
              </a:solidFill>
              <a:round/>
              <a:headEnd/>
              <a:tailEnd/>
            </a:ln>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Line 8"/>
            <p:cNvSpPr>
              <a:spLocks noChangeShapeType="1"/>
            </p:cNvSpPr>
            <p:nvPr/>
          </p:nvSpPr>
          <p:spPr bwMode="auto">
            <a:xfrm>
              <a:off x="960" y="912"/>
              <a:ext cx="432" cy="1248"/>
            </a:xfrm>
            <a:prstGeom prst="line">
              <a:avLst/>
            </a:prstGeom>
            <a:noFill/>
            <a:ln w="317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Text Box 10"/>
            <p:cNvSpPr txBox="1">
              <a:spLocks noChangeArrowheads="1"/>
            </p:cNvSpPr>
            <p:nvPr/>
          </p:nvSpPr>
          <p:spPr bwMode="auto">
            <a:xfrm>
              <a:off x="1056" y="960"/>
              <a:ext cx="5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en-US" altLang="zh-CN" sz="2000">
                  <a:ea typeface="微软雅黑" panose="020B0503020204020204" pitchFamily="34" charset="-122"/>
                  <a:sym typeface="Times New Roman" panose="02020603050405020304" pitchFamily="18" charset="0"/>
                </a:rPr>
                <a:t>D=2R</a:t>
              </a:r>
            </a:p>
          </p:txBody>
        </p:sp>
      </p:grpSp>
      <p:graphicFrame>
        <p:nvGraphicFramePr>
          <p:cNvPr id="22" name="Object 20"/>
          <p:cNvGraphicFramePr>
            <a:graphicFrameLocks noChangeAspect="1"/>
          </p:cNvGraphicFramePr>
          <p:nvPr>
            <p:extLst>
              <p:ext uri="{D42A27DB-BD31-4B8C-83A1-F6EECF244321}">
                <p14:modId xmlns:p14="http://schemas.microsoft.com/office/powerpoint/2010/main" val="3188997351"/>
              </p:ext>
            </p:extLst>
          </p:nvPr>
        </p:nvGraphicFramePr>
        <p:xfrm>
          <a:off x="3112311" y="4401641"/>
          <a:ext cx="3268662" cy="1462087"/>
        </p:xfrm>
        <a:graphic>
          <a:graphicData uri="http://schemas.openxmlformats.org/presentationml/2006/ole">
            <mc:AlternateContent xmlns:mc="http://schemas.openxmlformats.org/markup-compatibility/2006">
              <mc:Choice xmlns:v="urn:schemas-microsoft-com:vml" Requires="v">
                <p:oleObj spid="_x0000_s82086" name="Equation" r:id="rId16" imgW="1726920" imgH="736560" progId="Equation.DSMT4">
                  <p:embed/>
                </p:oleObj>
              </mc:Choice>
              <mc:Fallback>
                <p:oleObj name="Equation" r:id="rId16" imgW="1726920" imgH="736560" progId="Equation.DSMT4">
                  <p:embed/>
                  <p:pic>
                    <p:nvPicPr>
                      <p:cNvPr id="31764" name="Object 20"/>
                      <p:cNvPicPr>
                        <a:picLocks noChangeAspect="1" noChangeArrowheads="1"/>
                      </p:cNvPicPr>
                      <p:nvPr/>
                    </p:nvPicPr>
                    <p:blipFill>
                      <a:blip r:embed="rId17"/>
                      <a:srcRect/>
                      <a:stretch>
                        <a:fillRect/>
                      </a:stretch>
                    </p:blipFill>
                    <p:spPr bwMode="auto">
                      <a:xfrm>
                        <a:off x="3112311" y="4401641"/>
                        <a:ext cx="3268662"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26"/>
          <p:cNvGraphicFramePr>
            <a:graphicFrameLocks noChangeAspect="1"/>
          </p:cNvGraphicFramePr>
          <p:nvPr>
            <p:extLst>
              <p:ext uri="{D42A27DB-BD31-4B8C-83A1-F6EECF244321}">
                <p14:modId xmlns:p14="http://schemas.microsoft.com/office/powerpoint/2010/main" val="2652974677"/>
              </p:ext>
            </p:extLst>
          </p:nvPr>
        </p:nvGraphicFramePr>
        <p:xfrm>
          <a:off x="3112311" y="6130428"/>
          <a:ext cx="2835275" cy="838200"/>
        </p:xfrm>
        <a:graphic>
          <a:graphicData uri="http://schemas.openxmlformats.org/presentationml/2006/ole">
            <mc:AlternateContent xmlns:mc="http://schemas.openxmlformats.org/markup-compatibility/2006">
              <mc:Choice xmlns:v="urn:schemas-microsoft-com:vml" Requires="v">
                <p:oleObj spid="_x0000_s82087" name="Equation" r:id="rId18" imgW="1498320" imgH="419040" progId="Equation.DSMT4">
                  <p:embed/>
                </p:oleObj>
              </mc:Choice>
              <mc:Fallback>
                <p:oleObj name="Equation" r:id="rId18" imgW="1498320" imgH="419040" progId="Equation.DSMT4">
                  <p:embed/>
                  <p:pic>
                    <p:nvPicPr>
                      <p:cNvPr id="31770" name="Object 26"/>
                      <p:cNvPicPr>
                        <a:picLocks noChangeAspect="1" noChangeArrowheads="1"/>
                      </p:cNvPicPr>
                      <p:nvPr/>
                    </p:nvPicPr>
                    <p:blipFill>
                      <a:blip r:embed="rId19"/>
                      <a:srcRect/>
                      <a:stretch>
                        <a:fillRect/>
                      </a:stretch>
                    </p:blipFill>
                    <p:spPr bwMode="auto">
                      <a:xfrm>
                        <a:off x="3112311" y="6130428"/>
                        <a:ext cx="28352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 name="直接连接符 14"/>
          <p:cNvCxnSpPr/>
          <p:nvPr/>
        </p:nvCxnSpPr>
        <p:spPr>
          <a:xfrm>
            <a:off x="6429375" y="4624437"/>
            <a:ext cx="0" cy="234419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408833" y="4236310"/>
            <a:ext cx="2376264" cy="461665"/>
          </a:xfrm>
          <a:prstGeom prst="rect">
            <a:avLst/>
          </a:prstGeom>
          <a:noFill/>
        </p:spPr>
        <p:txBody>
          <a:bodyPr wrap="square" rtlCol="0">
            <a:spAutoFit/>
          </a:bodyPr>
          <a:lstStyle/>
          <a:p>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空</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心</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圆</a:t>
            </a:r>
            <a:endParaRPr lang="zh-CN" altLang="en-US" sz="2400" dirty="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AutoShape 3"/>
          <p:cNvSpPr>
            <a:spLocks noChangeArrowheads="1"/>
          </p:cNvSpPr>
          <p:nvPr/>
        </p:nvSpPr>
        <p:spPr bwMode="auto">
          <a:xfrm>
            <a:off x="6745287" y="5021850"/>
            <a:ext cx="1981200" cy="19812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99"/>
          </a:solidFill>
          <a:ln w="22225">
            <a:solidFill>
              <a:srgbClr val="FF6600"/>
            </a:solidFill>
            <a:round/>
            <a:headEnd/>
            <a:tailEnd/>
          </a:ln>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Rectangle 5"/>
          <p:cNvSpPr>
            <a:spLocks noChangeArrowheads="1"/>
          </p:cNvSpPr>
          <p:nvPr/>
        </p:nvSpPr>
        <p:spPr bwMode="auto">
          <a:xfrm>
            <a:off x="8116887" y="532665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en-US" altLang="zh-CN" sz="2000" dirty="0">
                <a:solidFill>
                  <a:srgbClr val="92D050"/>
                </a:solidFill>
                <a:ea typeface="微软雅黑" panose="020B0503020204020204" pitchFamily="34" charset="-122"/>
                <a:sym typeface="Times New Roman" panose="02020603050405020304" pitchFamily="18" charset="0"/>
              </a:rPr>
              <a:t>D</a:t>
            </a:r>
          </a:p>
        </p:txBody>
      </p:sp>
      <p:grpSp>
        <p:nvGrpSpPr>
          <p:cNvPr id="31" name="Group 8"/>
          <p:cNvGrpSpPr>
            <a:grpSpLocks/>
          </p:cNvGrpSpPr>
          <p:nvPr/>
        </p:nvGrpSpPr>
        <p:grpSpPr bwMode="auto">
          <a:xfrm>
            <a:off x="7278687" y="5631450"/>
            <a:ext cx="914400" cy="609600"/>
            <a:chOff x="816" y="1344"/>
            <a:chExt cx="576" cy="384"/>
          </a:xfrm>
        </p:grpSpPr>
        <p:sp>
          <p:nvSpPr>
            <p:cNvPr id="32" name="Line 4"/>
            <p:cNvSpPr>
              <a:spLocks noChangeShapeType="1"/>
            </p:cNvSpPr>
            <p:nvPr/>
          </p:nvSpPr>
          <p:spPr bwMode="auto">
            <a:xfrm>
              <a:off x="816" y="1440"/>
              <a:ext cx="576" cy="288"/>
            </a:xfrm>
            <a:prstGeom prst="line">
              <a:avLst/>
            </a:prstGeom>
            <a:noFill/>
            <a:ln w="9525">
              <a:solidFill>
                <a:srgbClr val="FFC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Rectangle 6"/>
            <p:cNvSpPr>
              <a:spLocks noChangeArrowheads="1"/>
            </p:cNvSpPr>
            <p:nvPr/>
          </p:nvSpPr>
          <p:spPr bwMode="auto">
            <a:xfrm>
              <a:off x="1056" y="1344"/>
              <a:ext cx="205" cy="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en-US" altLang="zh-CN" sz="2000" dirty="0">
                  <a:solidFill>
                    <a:srgbClr val="92D050"/>
                  </a:solidFill>
                  <a:ea typeface="微软雅黑" panose="020B0503020204020204" pitchFamily="34" charset="-122"/>
                  <a:sym typeface="Times New Roman" panose="02020603050405020304" pitchFamily="18" charset="0"/>
                </a:rPr>
                <a:t>d</a:t>
              </a:r>
            </a:p>
          </p:txBody>
        </p:sp>
      </p:grpSp>
      <p:sp>
        <p:nvSpPr>
          <p:cNvPr id="34" name="Line 7"/>
          <p:cNvSpPr>
            <a:spLocks noChangeShapeType="1"/>
          </p:cNvSpPr>
          <p:nvPr/>
        </p:nvSpPr>
        <p:spPr bwMode="auto">
          <a:xfrm flipV="1">
            <a:off x="6821487" y="5707650"/>
            <a:ext cx="1828800" cy="609600"/>
          </a:xfrm>
          <a:prstGeom prst="line">
            <a:avLst/>
          </a:prstGeom>
          <a:noFill/>
          <a:ln w="9525">
            <a:solidFill>
              <a:srgbClr val="FFC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5" name="Object 9"/>
          <p:cNvGraphicFramePr>
            <a:graphicFrameLocks noChangeAspect="1"/>
          </p:cNvGraphicFramePr>
          <p:nvPr>
            <p:extLst>
              <p:ext uri="{D42A27DB-BD31-4B8C-83A1-F6EECF244321}">
                <p14:modId xmlns:p14="http://schemas.microsoft.com/office/powerpoint/2010/main" val="1595523378"/>
              </p:ext>
            </p:extLst>
          </p:nvPr>
        </p:nvGraphicFramePr>
        <p:xfrm>
          <a:off x="8726487" y="4600248"/>
          <a:ext cx="4110037" cy="787400"/>
        </p:xfrm>
        <a:graphic>
          <a:graphicData uri="http://schemas.openxmlformats.org/presentationml/2006/ole">
            <mc:AlternateContent xmlns:mc="http://schemas.openxmlformats.org/markup-compatibility/2006">
              <mc:Choice xmlns:v="urn:schemas-microsoft-com:vml" Requires="v">
                <p:oleObj spid="_x0000_s82088" name="Equation" r:id="rId20" imgW="2171520" imgH="393480" progId="Equation.DSMT4">
                  <p:embed/>
                </p:oleObj>
              </mc:Choice>
              <mc:Fallback>
                <p:oleObj name="Equation" r:id="rId20" imgW="2171520" imgH="393480" progId="Equation.DSMT4">
                  <p:embed/>
                  <p:pic>
                    <p:nvPicPr>
                      <p:cNvPr id="32777" name="Object 9"/>
                      <p:cNvPicPr>
                        <a:picLocks noChangeAspect="1" noChangeArrowheads="1"/>
                      </p:cNvPicPr>
                      <p:nvPr/>
                    </p:nvPicPr>
                    <p:blipFill>
                      <a:blip r:embed="rId21"/>
                      <a:srcRect/>
                      <a:stretch>
                        <a:fillRect/>
                      </a:stretch>
                    </p:blipFill>
                    <p:spPr bwMode="auto">
                      <a:xfrm>
                        <a:off x="8726487" y="4600248"/>
                        <a:ext cx="4110037"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12"/>
          <p:cNvGraphicFramePr>
            <a:graphicFrameLocks noChangeAspect="1"/>
          </p:cNvGraphicFramePr>
          <p:nvPr>
            <p:extLst>
              <p:ext uri="{D42A27DB-BD31-4B8C-83A1-F6EECF244321}">
                <p14:modId xmlns:p14="http://schemas.microsoft.com/office/powerpoint/2010/main" val="2569904655"/>
              </p:ext>
            </p:extLst>
          </p:nvPr>
        </p:nvGraphicFramePr>
        <p:xfrm>
          <a:off x="8726487" y="6424910"/>
          <a:ext cx="838200" cy="784225"/>
        </p:xfrm>
        <a:graphic>
          <a:graphicData uri="http://schemas.openxmlformats.org/presentationml/2006/ole">
            <mc:AlternateContent xmlns:mc="http://schemas.openxmlformats.org/markup-compatibility/2006">
              <mc:Choice xmlns:v="urn:schemas-microsoft-com:vml" Requires="v">
                <p:oleObj spid="_x0000_s82089" name="Equation" r:id="rId22" imgW="444240" imgH="393480" progId="Equation.DSMT4">
                  <p:embed/>
                </p:oleObj>
              </mc:Choice>
              <mc:Fallback>
                <p:oleObj name="Equation" r:id="rId22" imgW="444240" imgH="393480" progId="Equation.DSMT4">
                  <p:embed/>
                  <p:pic>
                    <p:nvPicPr>
                      <p:cNvPr id="32780" name="Object 12"/>
                      <p:cNvPicPr>
                        <a:picLocks noChangeAspect="1" noChangeArrowheads="1"/>
                      </p:cNvPicPr>
                      <p:nvPr/>
                    </p:nvPicPr>
                    <p:blipFill>
                      <a:blip r:embed="rId23"/>
                      <a:srcRect/>
                      <a:stretch>
                        <a:fillRect/>
                      </a:stretch>
                    </p:blipFill>
                    <p:spPr bwMode="auto">
                      <a:xfrm>
                        <a:off x="8726487" y="6424910"/>
                        <a:ext cx="8382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14"/>
          <p:cNvGraphicFramePr>
            <a:graphicFrameLocks noChangeAspect="1"/>
          </p:cNvGraphicFramePr>
          <p:nvPr>
            <p:extLst>
              <p:ext uri="{D42A27DB-BD31-4B8C-83A1-F6EECF244321}">
                <p14:modId xmlns:p14="http://schemas.microsoft.com/office/powerpoint/2010/main" val="3353482399"/>
              </p:ext>
            </p:extLst>
          </p:nvPr>
        </p:nvGraphicFramePr>
        <p:xfrm>
          <a:off x="8726487" y="5487179"/>
          <a:ext cx="3143250" cy="838200"/>
        </p:xfrm>
        <a:graphic>
          <a:graphicData uri="http://schemas.openxmlformats.org/presentationml/2006/ole">
            <mc:AlternateContent xmlns:mc="http://schemas.openxmlformats.org/markup-compatibility/2006">
              <mc:Choice xmlns:v="urn:schemas-microsoft-com:vml" Requires="v">
                <p:oleObj spid="_x0000_s82090" name="Equation" r:id="rId24" imgW="1663560" imgH="419040" progId="Equation.DSMT4">
                  <p:embed/>
                </p:oleObj>
              </mc:Choice>
              <mc:Fallback>
                <p:oleObj name="Equation" r:id="rId24" imgW="1663560" imgH="419040" progId="Equation.DSMT4">
                  <p:embed/>
                  <p:pic>
                    <p:nvPicPr>
                      <p:cNvPr id="32782" name="Object 14"/>
                      <p:cNvPicPr>
                        <a:picLocks noChangeAspect="1" noChangeArrowheads="1"/>
                      </p:cNvPicPr>
                      <p:nvPr/>
                    </p:nvPicPr>
                    <p:blipFill>
                      <a:blip r:embed="rId25"/>
                      <a:srcRect/>
                      <a:stretch>
                        <a:fillRect/>
                      </a:stretch>
                    </p:blipFill>
                    <p:spPr bwMode="auto">
                      <a:xfrm>
                        <a:off x="8726487" y="5487179"/>
                        <a:ext cx="31432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6" name="文本框 15"/>
              <p:cNvSpPr txBox="1"/>
              <p:nvPr/>
            </p:nvSpPr>
            <p:spPr>
              <a:xfrm>
                <a:off x="9885759" y="6632003"/>
                <a:ext cx="2376264" cy="370038"/>
              </a:xfrm>
              <a:prstGeom prst="rect">
                <a:avLst/>
              </a:prstGeom>
              <a:noFill/>
            </p:spPr>
            <p:txBody>
              <a:bodyPr wrap="square" rtlCol="0">
                <a:spAutoFit/>
              </a:bodyPr>
              <a:lstStyle/>
              <a:p>
                <a14:m>
                  <m:oMath xmlns:m="http://schemas.openxmlformats.org/officeDocument/2006/math">
                    <m:r>
                      <a:rPr lang="zh-CN" altLang="en-US" i="1" smtClean="0">
                        <a:solidFill>
                          <a:srgbClr val="FFC000"/>
                        </a:solidFill>
                        <a:latin typeface="Cambria Math" panose="02040503050406030204" pitchFamily="18" charset="0"/>
                        <a:sym typeface="Times New Roman" panose="02020603050405020304" pitchFamily="18" charset="0"/>
                      </a:rPr>
                      <m:t>𝛼</m:t>
                    </m:r>
                    <m:r>
                      <a:rPr lang="zh-CN" altLang="en-US" i="1">
                        <a:solidFill>
                          <a:srgbClr val="FFC000"/>
                        </a:solidFill>
                        <a:latin typeface="Cambria Math" panose="02040503050406030204" pitchFamily="18" charset="0"/>
                        <a:sym typeface="Times New Roman" panose="02020603050405020304" pitchFamily="18" charset="0"/>
                      </a:rPr>
                      <m:t>为</m:t>
                    </m:r>
                  </m:oMath>
                </a14:m>
                <a:r>
                  <a:rPr lang="zh-CN" altLang="en-US"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内径与外径之比</a:t>
                </a:r>
                <a:endParaRPr lang="zh-CN" altLang="en-US" dirty="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9885759" y="6632003"/>
                <a:ext cx="2376264" cy="370038"/>
              </a:xfrm>
              <a:prstGeom prst="rect">
                <a:avLst/>
              </a:prstGeom>
              <a:blipFill>
                <a:blip r:embed="rId26"/>
                <a:stretch>
                  <a:fillRect t="-9836" b="-24590"/>
                </a:stretch>
              </a:blipFill>
            </p:spPr>
            <p:txBody>
              <a:bodyPr/>
              <a:lstStyle/>
              <a:p>
                <a:r>
                  <a:rPr lang="zh-CN" altLang="en-US">
                    <a:noFill/>
                  </a:rPr>
                  <a:t> </a:t>
                </a:r>
              </a:p>
            </p:txBody>
          </p:sp>
        </mc:Fallback>
      </mc:AlternateContent>
      <p:sp>
        <p:nvSpPr>
          <p:cNvPr id="6" name="矩形 5"/>
          <p:cNvSpPr/>
          <p:nvPr/>
        </p:nvSpPr>
        <p:spPr>
          <a:xfrm>
            <a:off x="3981103" y="2583872"/>
            <a:ext cx="3678584" cy="1248477"/>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11" name="音频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220808807"/>
      </p:ext>
    </p:extLst>
  </p:cSld>
  <p:clrMapOvr>
    <a:masterClrMapping/>
  </p:clrMapOvr>
  <mc:AlternateContent xmlns:mc="http://schemas.openxmlformats.org/markup-compatibility/2006">
    <mc:Choice xmlns:p14="http://schemas.microsoft.com/office/powerpoint/2010/main" Requires="p14">
      <p:transition p14:dur="0" advTm="34340"/>
    </mc:Choice>
    <mc:Fallback>
      <p:transition advTm="34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扭转变形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8" name="Rectangle 4"/>
          <p:cNvSpPr>
            <a:spLocks noChangeArrowheads="1"/>
          </p:cNvSpPr>
          <p:nvPr/>
        </p:nvSpPr>
        <p:spPr bwMode="auto">
          <a:xfrm>
            <a:off x="1316807" y="1766948"/>
            <a:ext cx="6955750"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20000"/>
              </a:lnSpc>
            </a:pPr>
            <a:r>
              <a:rPr lang="zh-CN" altLang="en-US" dirty="0">
                <a:solidFill>
                  <a:srgbClr val="4BC1DD"/>
                </a:solidFill>
                <a:ea typeface="微软雅黑" panose="020B0503020204020204" pitchFamily="34" charset="-122"/>
                <a:sym typeface="Times New Roman" panose="02020603050405020304" pitchFamily="18" charset="0"/>
              </a:rPr>
              <a:t>塑性材料：</a:t>
            </a:r>
            <a:r>
              <a:rPr lang="zh-CN" altLang="en-US" b="0" dirty="0">
                <a:ea typeface="微软雅黑" panose="020B0503020204020204" pitchFamily="34" charset="-122"/>
                <a:sym typeface="Times New Roman" panose="02020603050405020304" pitchFamily="18" charset="0"/>
              </a:rPr>
              <a:t>首先发生屈服，最后沿横截面被剪断。</a:t>
            </a:r>
          </a:p>
        </p:txBody>
      </p:sp>
      <p:sp>
        <p:nvSpPr>
          <p:cNvPr id="9" name="Rectangle 26"/>
          <p:cNvSpPr>
            <a:spLocks noChangeArrowheads="1"/>
          </p:cNvSpPr>
          <p:nvPr/>
        </p:nvSpPr>
        <p:spPr bwMode="auto">
          <a:xfrm>
            <a:off x="23824" y="1017551"/>
            <a:ext cx="49728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r>
              <a:rPr lang="zh-CN" altLang="en-US" sz="2800" dirty="0">
                <a:solidFill>
                  <a:srgbClr val="4BC1DD"/>
                </a:solidFill>
                <a:ea typeface="微软雅黑" panose="020B0503020204020204" pitchFamily="34" charset="-122"/>
                <a:sym typeface="Times New Roman" panose="02020603050405020304" pitchFamily="18" charset="0"/>
              </a:rPr>
              <a:t>（一）强度</a:t>
            </a:r>
            <a:r>
              <a:rPr lang="zh-CN" altLang="en-US" sz="2800" dirty="0" smtClean="0">
                <a:solidFill>
                  <a:srgbClr val="4BC1DD"/>
                </a:solidFill>
                <a:ea typeface="微软雅黑" panose="020B0503020204020204" pitchFamily="34" charset="-122"/>
                <a:sym typeface="Times New Roman" panose="02020603050405020304" pitchFamily="18" charset="0"/>
              </a:rPr>
              <a:t>条件</a:t>
            </a:r>
            <a:r>
              <a:rPr lang="en-US" altLang="zh-CN" sz="2800" dirty="0" smtClean="0">
                <a:solidFill>
                  <a:srgbClr val="4BC1DD"/>
                </a:solidFill>
                <a:ea typeface="微软雅黑" panose="020B0503020204020204" pitchFamily="34" charset="-122"/>
                <a:sym typeface="Times New Roman" panose="02020603050405020304" pitchFamily="18" charset="0"/>
              </a:rPr>
              <a:t>:</a:t>
            </a:r>
            <a:r>
              <a:rPr lang="zh-CN" altLang="en-US" sz="2800" b="0" dirty="0">
                <a:solidFill>
                  <a:srgbClr val="FFFFFF"/>
                </a:solidFill>
                <a:ea typeface="微软雅黑" panose="020B0503020204020204" pitchFamily="34" charset="-122"/>
                <a:sym typeface="Times New Roman" panose="02020603050405020304" pitchFamily="18" charset="0"/>
              </a:rPr>
              <a:t>受扭圆轴</a:t>
            </a:r>
            <a:r>
              <a:rPr lang="zh-CN" altLang="en-US" sz="2800" b="0" dirty="0" smtClean="0">
                <a:solidFill>
                  <a:srgbClr val="FFFFFF"/>
                </a:solidFill>
                <a:ea typeface="微软雅黑" panose="020B0503020204020204" pitchFamily="34" charset="-122"/>
                <a:sym typeface="Times New Roman" panose="02020603050405020304" pitchFamily="18" charset="0"/>
              </a:rPr>
              <a:t>破坏</a:t>
            </a:r>
            <a:endParaRPr lang="zh-CN" altLang="en-US" sz="2800" b="0" dirty="0">
              <a:solidFill>
                <a:srgbClr val="FFFFFF"/>
              </a:solidFill>
              <a:ea typeface="微软雅黑" panose="020B0503020204020204" pitchFamily="34" charset="-122"/>
              <a:sym typeface="Times New Roman" panose="02020603050405020304" pitchFamily="18" charset="0"/>
            </a:endParaRPr>
          </a:p>
        </p:txBody>
      </p:sp>
      <p:sp>
        <p:nvSpPr>
          <p:cNvPr id="11" name="Rectangle 1065"/>
          <p:cNvSpPr>
            <a:spLocks noChangeArrowheads="1"/>
          </p:cNvSpPr>
          <p:nvPr/>
        </p:nvSpPr>
        <p:spPr bwMode="auto">
          <a:xfrm>
            <a:off x="1316807" y="3178732"/>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solidFill>
                  <a:srgbClr val="4BC1DD"/>
                </a:solidFill>
                <a:ea typeface="微软雅黑" panose="020B0503020204020204" pitchFamily="34" charset="-122"/>
                <a:sym typeface="Times New Roman" panose="02020603050405020304" pitchFamily="18" charset="0"/>
              </a:rPr>
              <a:t>圆轴的强度条件为</a:t>
            </a:r>
          </a:p>
        </p:txBody>
      </p:sp>
      <p:sp>
        <p:nvSpPr>
          <p:cNvPr id="13" name="Text Box 1067"/>
          <p:cNvSpPr txBox="1">
            <a:spLocks noChangeArrowheads="1"/>
          </p:cNvSpPr>
          <p:nvPr/>
        </p:nvSpPr>
        <p:spPr bwMode="auto">
          <a:xfrm>
            <a:off x="7326076" y="3178732"/>
            <a:ext cx="800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b="0" dirty="0">
                <a:solidFill>
                  <a:srgbClr val="4BC1DD"/>
                </a:solidFill>
                <a:ea typeface="微软雅黑" panose="020B0503020204020204" pitchFamily="34" charset="-122"/>
                <a:sym typeface="Times New Roman" panose="02020603050405020304" pitchFamily="18" charset="0"/>
              </a:rPr>
              <a:t>式中</a:t>
            </a:r>
          </a:p>
        </p:txBody>
      </p:sp>
      <p:graphicFrame>
        <p:nvGraphicFramePr>
          <p:cNvPr id="14" name="Object 1068"/>
          <p:cNvGraphicFramePr>
            <a:graphicFrameLocks noChangeAspect="1"/>
          </p:cNvGraphicFramePr>
          <p:nvPr>
            <p:extLst>
              <p:ext uri="{D42A27DB-BD31-4B8C-83A1-F6EECF244321}">
                <p14:modId xmlns:p14="http://schemas.microsoft.com/office/powerpoint/2010/main" val="1131143889"/>
              </p:ext>
            </p:extLst>
          </p:nvPr>
        </p:nvGraphicFramePr>
        <p:xfrm>
          <a:off x="8307823" y="2983470"/>
          <a:ext cx="1190625" cy="847725"/>
        </p:xfrm>
        <a:graphic>
          <a:graphicData uri="http://schemas.openxmlformats.org/presentationml/2006/ole">
            <mc:AlternateContent xmlns:mc="http://schemas.openxmlformats.org/markup-compatibility/2006">
              <mc:Choice xmlns:v="urn:schemas-microsoft-com:vml" Requires="v">
                <p:oleObj spid="_x0000_s54075" name="Equation" r:id="rId7" imgW="507960" imgH="393480" progId="Equation.DSMT4">
                  <p:embed/>
                </p:oleObj>
              </mc:Choice>
              <mc:Fallback>
                <p:oleObj name="Equation" r:id="rId7" imgW="507960" imgH="393480" progId="Equation.DSMT4">
                  <p:embed/>
                  <p:pic>
                    <p:nvPicPr>
                      <p:cNvPr id="45100" name="Object 1068"/>
                      <p:cNvPicPr>
                        <a:picLocks noChangeAspect="1" noChangeArrowheads="1"/>
                      </p:cNvPicPr>
                      <p:nvPr/>
                    </p:nvPicPr>
                    <p:blipFill>
                      <a:blip r:embed="rId8"/>
                      <a:srcRect/>
                      <a:stretch>
                        <a:fillRect/>
                      </a:stretch>
                    </p:blipFill>
                    <p:spPr bwMode="auto">
                      <a:xfrm>
                        <a:off x="8307823" y="2983470"/>
                        <a:ext cx="119062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 name="Text Box 1069"/>
              <p:cNvSpPr txBox="1">
                <a:spLocks noChangeArrowheads="1"/>
              </p:cNvSpPr>
              <p:nvPr/>
            </p:nvSpPr>
            <p:spPr bwMode="auto">
              <a:xfrm>
                <a:off x="9647170" y="2991834"/>
                <a:ext cx="3105814"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just" eaLnBrk="1" hangingPunct="1">
                  <a:lnSpc>
                    <a:spcPct val="100000"/>
                  </a:lnSpc>
                </a:pPr>
                <a:r>
                  <a:rPr lang="zh-CN" altLang="en-US" b="0" dirty="0" smtClean="0">
                    <a:ea typeface="微软雅黑" panose="020B0503020204020204" pitchFamily="34" charset="-122"/>
                    <a:sym typeface="Times New Roman" panose="02020603050405020304" pitchFamily="18" charset="0"/>
                  </a:rPr>
                  <a:t>（</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sym typeface="Times New Roman" panose="02020603050405020304" pitchFamily="18" charset="0"/>
                          </a:rPr>
                        </m:ctrlPr>
                      </m:sSubPr>
                      <m:e>
                        <m:r>
                          <a:rPr lang="zh-CN" altLang="en-US" b="0" i="1" smtClean="0">
                            <a:latin typeface="Cambria Math" panose="02040503050406030204" pitchFamily="18" charset="0"/>
                            <a:ea typeface="微软雅黑" panose="020B0503020204020204" pitchFamily="34" charset="-122"/>
                            <a:sym typeface="Times New Roman" panose="02020603050405020304" pitchFamily="18" charset="0"/>
                          </a:rPr>
                          <m:t>𝜏</m:t>
                        </m:r>
                      </m:e>
                      <m:sub>
                        <m:r>
                          <a:rPr lang="en-US" altLang="zh-CN" b="0" i="1" smtClean="0">
                            <a:latin typeface="Cambria Math" panose="02040503050406030204" pitchFamily="18" charset="0"/>
                            <a:ea typeface="微软雅黑" panose="020B0503020204020204" pitchFamily="34" charset="-122"/>
                            <a:sym typeface="Times New Roman" panose="02020603050405020304" pitchFamily="18" charset="0"/>
                          </a:rPr>
                          <m:t>𝑢</m:t>
                        </m:r>
                      </m:sub>
                    </m:sSub>
                  </m:oMath>
                </a14:m>
                <a:r>
                  <a:rPr lang="zh-CN" altLang="en-US" b="0" dirty="0" smtClean="0">
                    <a:ea typeface="微软雅黑" panose="020B0503020204020204" pitchFamily="34" charset="-122"/>
                    <a:sym typeface="Times New Roman" panose="02020603050405020304" pitchFamily="18" charset="0"/>
                  </a:rPr>
                  <a:t>为</a:t>
                </a:r>
                <a:r>
                  <a:rPr lang="zh-CN" altLang="en-US" b="0" dirty="0">
                    <a:ea typeface="微软雅黑" panose="020B0503020204020204" pitchFamily="34" charset="-122"/>
                    <a:sym typeface="Times New Roman" panose="02020603050405020304" pitchFamily="18" charset="0"/>
                  </a:rPr>
                  <a:t>扭转极限应力</a:t>
                </a:r>
                <a:r>
                  <a:rPr lang="en-US" altLang="zh-CN" b="0" dirty="0" smtClean="0">
                    <a:ea typeface="微软雅黑" panose="020B0503020204020204" pitchFamily="34" charset="-122"/>
                    <a:sym typeface="Times New Roman" panose="02020603050405020304" pitchFamily="18" charset="0"/>
                  </a:rPr>
                  <a:t>,n</a:t>
                </a:r>
                <a:r>
                  <a:rPr lang="zh-CN" altLang="en-US" b="0" dirty="0">
                    <a:ea typeface="微软雅黑" panose="020B0503020204020204" pitchFamily="34" charset="-122"/>
                    <a:sym typeface="Times New Roman" panose="02020603050405020304" pitchFamily="18" charset="0"/>
                  </a:rPr>
                  <a:t>为安全系数）</a:t>
                </a:r>
              </a:p>
            </p:txBody>
          </p:sp>
        </mc:Choice>
        <mc:Fallback xmlns="">
          <p:sp>
            <p:nvSpPr>
              <p:cNvPr id="15" name="Text Box 1069"/>
              <p:cNvSpPr txBox="1">
                <a:spLocks noRot="1" noChangeAspect="1" noMove="1" noResize="1" noEditPoints="1" noAdjustHandles="1" noChangeArrowheads="1" noChangeShapeType="1" noTextEdit="1"/>
              </p:cNvSpPr>
              <p:nvPr/>
            </p:nvSpPr>
            <p:spPr bwMode="auto">
              <a:xfrm>
                <a:off x="9647170" y="2991834"/>
                <a:ext cx="3105814" cy="830997"/>
              </a:xfrm>
              <a:prstGeom prst="rect">
                <a:avLst/>
              </a:prstGeom>
              <a:blipFill>
                <a:blip r:embed="rId9"/>
                <a:stretch>
                  <a:fillRect l="-3143" t="-5882" r="-2947" b="-161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2613247020"/>
              </p:ext>
            </p:extLst>
          </p:nvPr>
        </p:nvGraphicFramePr>
        <p:xfrm>
          <a:off x="4626061" y="2955325"/>
          <a:ext cx="2376265" cy="904014"/>
        </p:xfrm>
        <a:graphic>
          <a:graphicData uri="http://schemas.openxmlformats.org/presentationml/2006/ole">
            <mc:AlternateContent xmlns:mc="http://schemas.openxmlformats.org/markup-compatibility/2006">
              <mc:Choice xmlns:v="urn:schemas-microsoft-com:vml" Requires="v">
                <p:oleObj spid="_x0000_s54076" name="Equation" r:id="rId10" imgW="1168200" imgH="444240" progId="Equation.DSMT4">
                  <p:embed/>
                </p:oleObj>
              </mc:Choice>
              <mc:Fallback>
                <p:oleObj name="Equation" r:id="rId10" imgW="1168200" imgH="444240" progId="Equation.DSMT4">
                  <p:embed/>
                  <p:pic>
                    <p:nvPicPr>
                      <p:cNvPr id="0" name=""/>
                      <p:cNvPicPr/>
                      <p:nvPr/>
                    </p:nvPicPr>
                    <p:blipFill>
                      <a:blip r:embed="rId11"/>
                      <a:stretch>
                        <a:fillRect/>
                      </a:stretch>
                    </p:blipFill>
                    <p:spPr>
                      <a:xfrm>
                        <a:off x="4626061" y="2955325"/>
                        <a:ext cx="2376265" cy="904014"/>
                      </a:xfrm>
                      <a:prstGeom prst="rect">
                        <a:avLst/>
                      </a:prstGeom>
                    </p:spPr>
                  </p:pic>
                </p:oleObj>
              </mc:Fallback>
            </mc:AlternateContent>
          </a:graphicData>
        </a:graphic>
      </p:graphicFrame>
      <p:sp>
        <p:nvSpPr>
          <p:cNvPr id="3" name="矩形 2"/>
          <p:cNvSpPr/>
          <p:nvPr/>
        </p:nvSpPr>
        <p:spPr>
          <a:xfrm>
            <a:off x="1316807" y="2490890"/>
            <a:ext cx="7359707" cy="461665"/>
          </a:xfrm>
          <a:prstGeom prst="rect">
            <a:avLst/>
          </a:prstGeom>
        </p:spPr>
        <p:txBody>
          <a:bodyPr wrap="none">
            <a:spAutoFit/>
          </a:bodyPr>
          <a:lstStyle/>
          <a:p>
            <a:r>
              <a:rPr lang="zh-CN" altLang="en-US" sz="2400" b="1" dirty="0">
                <a:solidFill>
                  <a:srgbClr val="4BC1DD"/>
                </a:solidFill>
                <a:latin typeface="Times New Roman" panose="02020603050405020304" pitchFamily="18" charset="0"/>
                <a:ea typeface="微软雅黑" panose="020B0503020204020204" pitchFamily="34" charset="-122"/>
                <a:sym typeface="Times New Roman" panose="02020603050405020304" pitchFamily="18" charset="0"/>
              </a:rPr>
              <a:t>脆性材料：</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变形很小，在与轴线约成</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45</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º</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的面上断裂。</a:t>
            </a:r>
          </a:p>
        </p:txBody>
      </p:sp>
      <p:sp>
        <p:nvSpPr>
          <p:cNvPr id="17" name="Rectangle 2"/>
          <p:cNvSpPr>
            <a:spLocks noChangeArrowheads="1"/>
          </p:cNvSpPr>
          <p:nvPr/>
        </p:nvSpPr>
        <p:spPr bwMode="auto">
          <a:xfrm>
            <a:off x="23824" y="4149465"/>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sz="2800" dirty="0">
                <a:solidFill>
                  <a:srgbClr val="4BC1DD"/>
                </a:solidFill>
                <a:ea typeface="微软雅黑" panose="020B0503020204020204" pitchFamily="34" charset="-122"/>
                <a:sym typeface="Times New Roman" panose="02020603050405020304" pitchFamily="18" charset="0"/>
              </a:rPr>
              <a:t>（二）刚度</a:t>
            </a:r>
            <a:r>
              <a:rPr lang="zh-CN" altLang="en-US" sz="2800" dirty="0" smtClean="0">
                <a:solidFill>
                  <a:srgbClr val="4BC1DD"/>
                </a:solidFill>
                <a:ea typeface="微软雅黑" panose="020B0503020204020204" pitchFamily="34" charset="-122"/>
                <a:sym typeface="Times New Roman" panose="02020603050405020304" pitchFamily="18" charset="0"/>
              </a:rPr>
              <a:t>条件</a:t>
            </a:r>
            <a:endParaRPr lang="zh-CN" altLang="en-US" sz="2800" dirty="0">
              <a:solidFill>
                <a:srgbClr val="4BC1DD"/>
              </a:solidFill>
              <a:ea typeface="微软雅黑" panose="020B0503020204020204" pitchFamily="34" charset="-122"/>
              <a:sym typeface="Times New Roman" panose="02020603050405020304" pitchFamily="18" charset="0"/>
            </a:endParaRPr>
          </a:p>
        </p:txBody>
      </p:sp>
      <p:graphicFrame>
        <p:nvGraphicFramePr>
          <p:cNvPr id="20" name="Object 5"/>
          <p:cNvGraphicFramePr>
            <a:graphicFrameLocks noChangeAspect="1"/>
          </p:cNvGraphicFramePr>
          <p:nvPr>
            <p:extLst>
              <p:ext uri="{D42A27DB-BD31-4B8C-83A1-F6EECF244321}">
                <p14:modId xmlns:p14="http://schemas.microsoft.com/office/powerpoint/2010/main" val="550299039"/>
              </p:ext>
            </p:extLst>
          </p:nvPr>
        </p:nvGraphicFramePr>
        <p:xfrm>
          <a:off x="3243393" y="3981213"/>
          <a:ext cx="5330825" cy="985838"/>
        </p:xfrm>
        <a:graphic>
          <a:graphicData uri="http://schemas.openxmlformats.org/presentationml/2006/ole">
            <mc:AlternateContent xmlns:mc="http://schemas.openxmlformats.org/markup-compatibility/2006">
              <mc:Choice xmlns:v="urn:schemas-microsoft-com:vml" Requires="v">
                <p:oleObj spid="_x0000_s54077" name="Equation" r:id="rId12" imgW="2273040" imgH="457200" progId="Equation.DSMT4">
                  <p:embed/>
                </p:oleObj>
              </mc:Choice>
              <mc:Fallback>
                <p:oleObj name="Equation" r:id="rId12" imgW="2273040" imgH="457200" progId="Equation.DSMT4">
                  <p:embed/>
                  <p:pic>
                    <p:nvPicPr>
                      <p:cNvPr id="264197" name="Object 5"/>
                      <p:cNvPicPr>
                        <a:picLocks noChangeAspect="1" noChangeArrowheads="1"/>
                      </p:cNvPicPr>
                      <p:nvPr/>
                    </p:nvPicPr>
                    <p:blipFill>
                      <a:blip r:embed="rId13"/>
                      <a:srcRect/>
                      <a:stretch>
                        <a:fillRect/>
                      </a:stretch>
                    </p:blipFill>
                    <p:spPr bwMode="auto">
                      <a:xfrm>
                        <a:off x="3243393" y="3981213"/>
                        <a:ext cx="5330825"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1" name="Text Box 6"/>
              <p:cNvSpPr txBox="1">
                <a:spLocks noChangeArrowheads="1"/>
              </p:cNvSpPr>
              <p:nvPr/>
            </p:nvSpPr>
            <p:spPr bwMode="auto">
              <a:xfrm>
                <a:off x="1217545" y="4955385"/>
                <a:ext cx="492314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14:m>
                  <m:oMath xmlns:m="http://schemas.openxmlformats.org/officeDocument/2006/math">
                    <m:r>
                      <a:rPr lang="en-US" altLang="zh-CN" b="1" i="1" smtClean="0">
                        <a:latin typeface="Cambria Math" panose="02040503050406030204" pitchFamily="18" charset="0"/>
                        <a:sym typeface="Times New Roman" panose="02020603050405020304" pitchFamily="18" charset="0"/>
                      </a:rPr>
                      <m:t>[</m:t>
                    </m:r>
                    <m:r>
                      <a:rPr lang="zh-CN" altLang="en-US" b="1" i="1" smtClean="0">
                        <a:latin typeface="Cambria Math" panose="02040503050406030204" pitchFamily="18" charset="0"/>
                        <a:sym typeface="Times New Roman" panose="02020603050405020304" pitchFamily="18" charset="0"/>
                      </a:rPr>
                      <m:t>𝜽</m:t>
                    </m:r>
                    <m:r>
                      <a:rPr lang="en-US" altLang="zh-CN" b="1" i="1" smtClean="0">
                        <a:latin typeface="Cambria Math" panose="02040503050406030204" pitchFamily="18" charset="0"/>
                        <a:sym typeface="Times New Roman" panose="02020603050405020304" pitchFamily="18" charset="0"/>
                      </a:rPr>
                      <m:t>]</m:t>
                    </m:r>
                  </m:oMath>
                </a14:m>
                <a:r>
                  <a:rPr lang="zh-CN" altLang="en-US" dirty="0" smtClean="0">
                    <a:ea typeface="微软雅黑" panose="020B0503020204020204" pitchFamily="34" charset="-122"/>
                    <a:sym typeface="Times New Roman" panose="02020603050405020304" pitchFamily="18" charset="0"/>
                  </a:rPr>
                  <a:t>的</a:t>
                </a:r>
                <a:r>
                  <a:rPr lang="zh-CN" altLang="en-US" dirty="0">
                    <a:ea typeface="微软雅黑" panose="020B0503020204020204" pitchFamily="34" charset="-122"/>
                    <a:sym typeface="Times New Roman" panose="02020603050405020304" pitchFamily="18" charset="0"/>
                  </a:rPr>
                  <a:t>数值按照对机器的要求决定：</a:t>
                </a:r>
              </a:p>
            </p:txBody>
          </p:sp>
        </mc:Choice>
        <mc:Fallback xmlns="">
          <p:sp>
            <p:nvSpPr>
              <p:cNvPr id="21" name="Text Box 6"/>
              <p:cNvSpPr txBox="1">
                <a:spLocks noRot="1" noChangeAspect="1" noMove="1" noResize="1" noEditPoints="1" noAdjustHandles="1" noChangeArrowheads="1" noChangeShapeType="1" noTextEdit="1"/>
              </p:cNvSpPr>
              <p:nvPr/>
            </p:nvSpPr>
            <p:spPr bwMode="auto">
              <a:xfrm>
                <a:off x="1217545" y="4955385"/>
                <a:ext cx="4923143" cy="461665"/>
              </a:xfrm>
              <a:prstGeom prst="rect">
                <a:avLst/>
              </a:prstGeom>
              <a:blipFill>
                <a:blip r:embed="rId14"/>
                <a:stretch>
                  <a:fillRect l="-496" t="-10526" r="-1115"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 name="Text Box 8"/>
          <p:cNvSpPr txBox="1">
            <a:spLocks noChangeArrowheads="1"/>
          </p:cNvSpPr>
          <p:nvPr/>
        </p:nvSpPr>
        <p:spPr bwMode="auto">
          <a:xfrm>
            <a:off x="1217545" y="5524709"/>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solidFill>
                  <a:srgbClr val="4BC1DD"/>
                </a:solidFill>
                <a:ea typeface="微软雅黑" panose="020B0503020204020204" pitchFamily="34" charset="-122"/>
                <a:sym typeface="Times New Roman" panose="02020603050405020304" pitchFamily="18" charset="0"/>
              </a:rPr>
              <a:t>精密机器的轴：</a:t>
            </a:r>
          </a:p>
        </p:txBody>
      </p:sp>
      <p:graphicFrame>
        <p:nvGraphicFramePr>
          <p:cNvPr id="24" name="Object 9"/>
          <p:cNvGraphicFramePr>
            <a:graphicFrameLocks noChangeAspect="1"/>
          </p:cNvGraphicFramePr>
          <p:nvPr>
            <p:extLst>
              <p:ext uri="{D42A27DB-BD31-4B8C-83A1-F6EECF244321}">
                <p14:modId xmlns:p14="http://schemas.microsoft.com/office/powerpoint/2010/main" val="618475790"/>
              </p:ext>
            </p:extLst>
          </p:nvPr>
        </p:nvGraphicFramePr>
        <p:xfrm>
          <a:off x="4125119" y="5513597"/>
          <a:ext cx="3157538" cy="479425"/>
        </p:xfrm>
        <a:graphic>
          <a:graphicData uri="http://schemas.openxmlformats.org/presentationml/2006/ole">
            <mc:AlternateContent xmlns:mc="http://schemas.openxmlformats.org/markup-compatibility/2006">
              <mc:Choice xmlns:v="urn:schemas-microsoft-com:vml" Requires="v">
                <p:oleObj spid="_x0000_s54078" name="Equation" r:id="rId15" imgW="1346040" imgH="228600" progId="Equation.DSMT4">
                  <p:embed/>
                </p:oleObj>
              </mc:Choice>
              <mc:Fallback>
                <p:oleObj name="Equation" r:id="rId15" imgW="1346040" imgH="228600" progId="Equation.DSMT4">
                  <p:embed/>
                  <p:pic>
                    <p:nvPicPr>
                      <p:cNvPr id="40966" name="Object 9"/>
                      <p:cNvPicPr>
                        <a:picLocks noChangeAspect="1" noChangeArrowheads="1"/>
                      </p:cNvPicPr>
                      <p:nvPr/>
                    </p:nvPicPr>
                    <p:blipFill>
                      <a:blip r:embed="rId16"/>
                      <a:srcRect/>
                      <a:stretch>
                        <a:fillRect/>
                      </a:stretch>
                    </p:blipFill>
                    <p:spPr bwMode="auto">
                      <a:xfrm>
                        <a:off x="4125119" y="5513597"/>
                        <a:ext cx="31575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Text Box 11"/>
          <p:cNvSpPr txBox="1">
            <a:spLocks noChangeArrowheads="1"/>
          </p:cNvSpPr>
          <p:nvPr/>
        </p:nvSpPr>
        <p:spPr bwMode="auto">
          <a:xfrm>
            <a:off x="1217545" y="6039007"/>
            <a:ext cx="203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solidFill>
                  <a:srgbClr val="4BC1DD"/>
                </a:solidFill>
                <a:ea typeface="微软雅黑" panose="020B0503020204020204" pitchFamily="34" charset="-122"/>
                <a:sym typeface="Times New Roman" panose="02020603050405020304" pitchFamily="18" charset="0"/>
              </a:rPr>
              <a:t>一般传动轴：</a:t>
            </a:r>
          </a:p>
        </p:txBody>
      </p:sp>
      <p:graphicFrame>
        <p:nvGraphicFramePr>
          <p:cNvPr id="27" name="Object 12"/>
          <p:cNvGraphicFramePr>
            <a:graphicFrameLocks noChangeAspect="1"/>
          </p:cNvGraphicFramePr>
          <p:nvPr>
            <p:extLst>
              <p:ext uri="{D42A27DB-BD31-4B8C-83A1-F6EECF244321}">
                <p14:modId xmlns:p14="http://schemas.microsoft.com/office/powerpoint/2010/main" val="3360729637"/>
              </p:ext>
            </p:extLst>
          </p:nvPr>
        </p:nvGraphicFramePr>
        <p:xfrm>
          <a:off x="4379119" y="6027101"/>
          <a:ext cx="2649538" cy="481013"/>
        </p:xfrm>
        <a:graphic>
          <a:graphicData uri="http://schemas.openxmlformats.org/presentationml/2006/ole">
            <mc:AlternateContent xmlns:mc="http://schemas.openxmlformats.org/markup-compatibility/2006">
              <mc:Choice xmlns:v="urn:schemas-microsoft-com:vml" Requires="v">
                <p:oleObj spid="_x0000_s54079" name="Equation" r:id="rId17" imgW="1130040" imgH="228600" progId="Equation.DSMT4">
                  <p:embed/>
                </p:oleObj>
              </mc:Choice>
              <mc:Fallback>
                <p:oleObj name="Equation" r:id="rId17" imgW="1130040" imgH="228600" progId="Equation.DSMT4">
                  <p:embed/>
                  <p:pic>
                    <p:nvPicPr>
                      <p:cNvPr id="40965" name="Object 12"/>
                      <p:cNvPicPr>
                        <a:picLocks noChangeAspect="1" noChangeArrowheads="1"/>
                      </p:cNvPicPr>
                      <p:nvPr/>
                    </p:nvPicPr>
                    <p:blipFill>
                      <a:blip r:embed="rId18"/>
                      <a:srcRect/>
                      <a:stretch>
                        <a:fillRect/>
                      </a:stretch>
                    </p:blipFill>
                    <p:spPr bwMode="auto">
                      <a:xfrm>
                        <a:off x="4379119" y="6027101"/>
                        <a:ext cx="26495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 Box 14"/>
          <p:cNvSpPr txBox="1">
            <a:spLocks noChangeArrowheads="1"/>
          </p:cNvSpPr>
          <p:nvPr/>
        </p:nvSpPr>
        <p:spPr bwMode="auto">
          <a:xfrm>
            <a:off x="1217545" y="6599371"/>
            <a:ext cx="2955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solidFill>
                  <a:srgbClr val="4BC1DD"/>
                </a:solidFill>
                <a:ea typeface="微软雅黑" panose="020B0503020204020204" pitchFamily="34" charset="-122"/>
                <a:sym typeface="Times New Roman" panose="02020603050405020304" pitchFamily="18" charset="0"/>
              </a:rPr>
              <a:t>精度要求不高的轴：</a:t>
            </a:r>
          </a:p>
        </p:txBody>
      </p:sp>
      <p:graphicFrame>
        <p:nvGraphicFramePr>
          <p:cNvPr id="30" name="Object 15"/>
          <p:cNvGraphicFramePr>
            <a:graphicFrameLocks noChangeAspect="1"/>
          </p:cNvGraphicFramePr>
          <p:nvPr>
            <p:extLst>
              <p:ext uri="{D42A27DB-BD31-4B8C-83A1-F6EECF244321}">
                <p14:modId xmlns:p14="http://schemas.microsoft.com/office/powerpoint/2010/main" val="2560682452"/>
              </p:ext>
            </p:extLst>
          </p:nvPr>
        </p:nvGraphicFramePr>
        <p:xfrm>
          <a:off x="4379119" y="6587465"/>
          <a:ext cx="2649538" cy="481013"/>
        </p:xfrm>
        <a:graphic>
          <a:graphicData uri="http://schemas.openxmlformats.org/presentationml/2006/ole">
            <mc:AlternateContent xmlns:mc="http://schemas.openxmlformats.org/markup-compatibility/2006">
              <mc:Choice xmlns:v="urn:schemas-microsoft-com:vml" Requires="v">
                <p:oleObj spid="_x0000_s54080" name="Equation" r:id="rId19" imgW="1130040" imgH="228600" progId="Equation.DSMT4">
                  <p:embed/>
                </p:oleObj>
              </mc:Choice>
              <mc:Fallback>
                <p:oleObj name="Equation" r:id="rId19" imgW="1130040" imgH="228600" progId="Equation.DSMT4">
                  <p:embed/>
                  <p:pic>
                    <p:nvPicPr>
                      <p:cNvPr id="40964" name="Object 15"/>
                      <p:cNvPicPr>
                        <a:picLocks noChangeAspect="1" noChangeArrowheads="1"/>
                      </p:cNvPicPr>
                      <p:nvPr/>
                    </p:nvPicPr>
                    <p:blipFill>
                      <a:blip r:embed="rId20"/>
                      <a:srcRect/>
                      <a:stretch>
                        <a:fillRect/>
                      </a:stretch>
                    </p:blipFill>
                    <p:spPr bwMode="auto">
                      <a:xfrm>
                        <a:off x="4379119" y="6587465"/>
                        <a:ext cx="26495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20897007"/>
              </p:ext>
            </p:extLst>
          </p:nvPr>
        </p:nvGraphicFramePr>
        <p:xfrm>
          <a:off x="8988429" y="4191770"/>
          <a:ext cx="1505928" cy="564723"/>
        </p:xfrm>
        <a:graphic>
          <a:graphicData uri="http://schemas.openxmlformats.org/presentationml/2006/ole">
            <mc:AlternateContent xmlns:mc="http://schemas.openxmlformats.org/markup-compatibility/2006">
              <mc:Choice xmlns:v="urn:schemas-microsoft-com:vml" Requires="v">
                <p:oleObj spid="_x0000_s54081" name="Equation" r:id="rId21" imgW="609480" imgH="228600" progId="Equation.DSMT4">
                  <p:embed/>
                </p:oleObj>
              </mc:Choice>
              <mc:Fallback>
                <p:oleObj name="Equation" r:id="rId21" imgW="609480" imgH="228600" progId="Equation.DSMT4">
                  <p:embed/>
                  <p:pic>
                    <p:nvPicPr>
                      <p:cNvPr id="0" name=""/>
                      <p:cNvPicPr/>
                      <p:nvPr/>
                    </p:nvPicPr>
                    <p:blipFill>
                      <a:blip r:embed="rId22"/>
                      <a:stretch>
                        <a:fillRect/>
                      </a:stretch>
                    </p:blipFill>
                    <p:spPr>
                      <a:xfrm>
                        <a:off x="8988429" y="4191770"/>
                        <a:ext cx="1505928" cy="564723"/>
                      </a:xfrm>
                      <a:prstGeom prst="rect">
                        <a:avLst/>
                      </a:prstGeom>
                    </p:spPr>
                  </p:pic>
                </p:oleObj>
              </mc:Fallback>
            </mc:AlternateContent>
          </a:graphicData>
        </a:graphic>
      </p:graphicFrame>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3"/>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470361098"/>
      </p:ext>
    </p:extLst>
  </p:cSld>
  <p:clrMapOvr>
    <a:masterClrMapping/>
  </p:clrMapOvr>
  <mc:AlternateContent xmlns:mc="http://schemas.openxmlformats.org/markup-compatibility/2006">
    <mc:Choice xmlns:p14="http://schemas.microsoft.com/office/powerpoint/2010/main" Requires="p14">
      <p:transition p14:dur="0" advTm="16816"/>
    </mc:Choice>
    <mc:Fallback>
      <p:transition advTm="16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扭转变形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Text Box 3"/>
          <p:cNvSpPr txBox="1">
            <a:spLocks noChangeArrowheads="1"/>
          </p:cNvSpPr>
          <p:nvPr/>
        </p:nvSpPr>
        <p:spPr bwMode="auto">
          <a:xfrm>
            <a:off x="404867" y="2752229"/>
            <a:ext cx="800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solidFill>
                  <a:srgbClr val="4BC1DD"/>
                </a:solidFill>
                <a:ea typeface="微软雅黑" panose="020B0503020204020204" pitchFamily="34" charset="-122"/>
                <a:sym typeface="Times New Roman" panose="02020603050405020304" pitchFamily="18" charset="0"/>
              </a:rPr>
              <a:t>解：</a:t>
            </a:r>
          </a:p>
        </p:txBody>
      </p:sp>
      <p:sp>
        <p:nvSpPr>
          <p:cNvPr id="8" name="Text Box 4"/>
          <p:cNvSpPr txBox="1">
            <a:spLocks noChangeArrowheads="1"/>
          </p:cNvSpPr>
          <p:nvPr/>
        </p:nvSpPr>
        <p:spPr bwMode="auto">
          <a:xfrm>
            <a:off x="1193726" y="2749997"/>
            <a:ext cx="5134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ea typeface="微软雅黑" panose="020B0503020204020204" pitchFamily="34" charset="-122"/>
                <a:sym typeface="Times New Roman" panose="02020603050405020304" pitchFamily="18" charset="0"/>
              </a:rPr>
              <a:t>由传动轴的尺寸计算抗扭截面模量：</a:t>
            </a:r>
          </a:p>
        </p:txBody>
      </p:sp>
      <p:graphicFrame>
        <p:nvGraphicFramePr>
          <p:cNvPr id="9" name="Object 5"/>
          <p:cNvGraphicFramePr>
            <a:graphicFrameLocks noChangeAspect="1"/>
          </p:cNvGraphicFramePr>
          <p:nvPr>
            <p:extLst>
              <p:ext uri="{D42A27DB-BD31-4B8C-83A1-F6EECF244321}">
                <p14:modId xmlns:p14="http://schemas.microsoft.com/office/powerpoint/2010/main" val="974286661"/>
              </p:ext>
            </p:extLst>
          </p:nvPr>
        </p:nvGraphicFramePr>
        <p:xfrm>
          <a:off x="3619500" y="3324077"/>
          <a:ext cx="5619750" cy="1270000"/>
        </p:xfrm>
        <a:graphic>
          <a:graphicData uri="http://schemas.openxmlformats.org/presentationml/2006/ole">
            <mc:AlternateContent xmlns:mc="http://schemas.openxmlformats.org/markup-compatibility/2006">
              <mc:Choice xmlns:v="urn:schemas-microsoft-com:vml" Requires="v">
                <p:oleObj spid="_x0000_s57568" name="Equation" r:id="rId7" imgW="2628720" imgH="634680" progId="Equation.DSMT4">
                  <p:embed/>
                </p:oleObj>
              </mc:Choice>
              <mc:Fallback>
                <p:oleObj name="Equation" r:id="rId7" imgW="2628720" imgH="634680" progId="Equation.DSMT4">
                  <p:embed/>
                  <p:pic>
                    <p:nvPicPr>
                      <p:cNvPr id="36869" name="Object 5"/>
                      <p:cNvPicPr>
                        <a:picLocks noChangeAspect="1" noChangeArrowheads="1"/>
                      </p:cNvPicPr>
                      <p:nvPr/>
                    </p:nvPicPr>
                    <p:blipFill>
                      <a:blip r:embed="rId8"/>
                      <a:srcRect/>
                      <a:stretch>
                        <a:fillRect/>
                      </a:stretch>
                    </p:blipFill>
                    <p:spPr bwMode="auto">
                      <a:xfrm>
                        <a:off x="3619500" y="3324077"/>
                        <a:ext cx="5619750"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8"/>
          <p:cNvSpPr txBox="1">
            <a:spLocks noChangeArrowheads="1"/>
          </p:cNvSpPr>
          <p:nvPr/>
        </p:nvSpPr>
        <p:spPr bwMode="auto">
          <a:xfrm>
            <a:off x="1204967" y="4593086"/>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ea typeface="微软雅黑" panose="020B0503020204020204" pitchFamily="34" charset="-122"/>
                <a:sym typeface="Times New Roman" panose="02020603050405020304" pitchFamily="18" charset="0"/>
              </a:rPr>
              <a:t>轴的最大剪应力</a:t>
            </a:r>
          </a:p>
        </p:txBody>
      </p:sp>
      <mc:AlternateContent xmlns:mc="http://schemas.openxmlformats.org/markup-compatibility/2006">
        <mc:Choice xmlns:a14="http://schemas.microsoft.com/office/drawing/2010/main" Requires="a14">
          <p:sp>
            <p:nvSpPr>
              <p:cNvPr id="15" name="Text Box 2"/>
              <p:cNvSpPr txBox="1">
                <a:spLocks noChangeArrowheads="1"/>
              </p:cNvSpPr>
              <p:nvPr/>
            </p:nvSpPr>
            <p:spPr bwMode="auto">
              <a:xfrm>
                <a:off x="356642" y="1049454"/>
                <a:ext cx="11905381" cy="1588127"/>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a14:hiddenLine>
                </a:ext>
              </a:extLst>
            </p:spPr>
            <p:txBody>
              <a:bodyPr wrap="squar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35000"/>
                  </a:lnSpc>
                </a:pPr>
                <a:r>
                  <a:rPr lang="zh-CN" altLang="en-US" dirty="0" smtClean="0">
                    <a:solidFill>
                      <a:srgbClr val="4BC1DD"/>
                    </a:solidFill>
                    <a:ea typeface="微软雅黑" panose="020B0503020204020204" pitchFamily="34" charset="-122"/>
                    <a:sym typeface="Times New Roman" panose="02020603050405020304" pitchFamily="18" charset="0"/>
                  </a:rPr>
                  <a:t>例</a:t>
                </a:r>
                <a:r>
                  <a:rPr lang="zh-CN" altLang="en-US" dirty="0" smtClean="0">
                    <a:solidFill>
                      <a:srgbClr val="FF0000"/>
                    </a:solidFill>
                    <a:ea typeface="微软雅黑" panose="020B0503020204020204" pitchFamily="34" charset="-122"/>
                    <a:sym typeface="Times New Roman" panose="02020603050405020304" pitchFamily="18" charset="0"/>
                  </a:rPr>
                  <a:t> </a:t>
                </a:r>
                <a:r>
                  <a:rPr lang="zh-CN" altLang="en-US" dirty="0" smtClean="0">
                    <a:ea typeface="微软雅黑" panose="020B0503020204020204" pitchFamily="34" charset="-122"/>
                    <a:sym typeface="Times New Roman" panose="02020603050405020304" pitchFamily="18" charset="0"/>
                  </a:rPr>
                  <a:t>某</a:t>
                </a:r>
                <a:r>
                  <a:rPr lang="zh-CN" altLang="en-US" dirty="0">
                    <a:ea typeface="微软雅黑" panose="020B0503020204020204" pitchFamily="34" charset="-122"/>
                    <a:sym typeface="Times New Roman" panose="02020603050405020304" pitchFamily="18" charset="0"/>
                  </a:rPr>
                  <a:t>汽车传动轴，用</a:t>
                </a:r>
                <a:r>
                  <a:rPr lang="en-US" altLang="zh-CN" dirty="0">
                    <a:ea typeface="微软雅黑" panose="020B0503020204020204" pitchFamily="34" charset="-122"/>
                    <a:sym typeface="Times New Roman" panose="02020603050405020304" pitchFamily="18" charset="0"/>
                  </a:rPr>
                  <a:t>45</a:t>
                </a:r>
                <a:r>
                  <a:rPr lang="zh-CN" altLang="en-US" dirty="0">
                    <a:ea typeface="微软雅黑" panose="020B0503020204020204" pitchFamily="34" charset="-122"/>
                    <a:sym typeface="Times New Roman" panose="02020603050405020304" pitchFamily="18" charset="0"/>
                  </a:rPr>
                  <a:t>号钢无缝钢管制成，其外径</a:t>
                </a:r>
                <a:r>
                  <a:rPr lang="en-US" altLang="zh-CN" dirty="0">
                    <a:ea typeface="微软雅黑" panose="020B0503020204020204" pitchFamily="34" charset="-122"/>
                    <a:sym typeface="Times New Roman" panose="02020603050405020304" pitchFamily="18" charset="0"/>
                  </a:rPr>
                  <a:t>D=90mm</a:t>
                </a:r>
                <a:r>
                  <a:rPr lang="en-US" altLang="zh-CN" dirty="0" smtClean="0">
                    <a:ea typeface="微软雅黑" panose="020B0503020204020204" pitchFamily="34" charset="-122"/>
                    <a:sym typeface="Times New Roman" panose="02020603050405020304" pitchFamily="18" charset="0"/>
                  </a:rPr>
                  <a:t>,</a:t>
                </a:r>
                <a:r>
                  <a:rPr lang="zh-CN" altLang="en-US" dirty="0" smtClean="0">
                    <a:ea typeface="微软雅黑" panose="020B0503020204020204" pitchFamily="34" charset="-122"/>
                    <a:sym typeface="Times New Roman" panose="02020603050405020304" pitchFamily="18" charset="0"/>
                  </a:rPr>
                  <a:t>壁</a:t>
                </a:r>
                <a:r>
                  <a:rPr lang="zh-CN" altLang="en-US" dirty="0">
                    <a:ea typeface="微软雅黑" panose="020B0503020204020204" pitchFamily="34" charset="-122"/>
                    <a:sym typeface="Times New Roman" panose="02020603050405020304" pitchFamily="18" charset="0"/>
                  </a:rPr>
                  <a:t>厚</a:t>
                </a:r>
                <a:r>
                  <a:rPr lang="en-US" altLang="zh-CN" dirty="0">
                    <a:ea typeface="微软雅黑" panose="020B0503020204020204" pitchFamily="34" charset="-122"/>
                    <a:sym typeface="Times New Roman" panose="02020603050405020304" pitchFamily="18" charset="0"/>
                  </a:rPr>
                  <a:t>t=2.5mm</a:t>
                </a:r>
                <a:r>
                  <a:rPr lang="zh-CN" altLang="en-US" dirty="0">
                    <a:ea typeface="微软雅黑" panose="020B0503020204020204" pitchFamily="34" charset="-122"/>
                    <a:sym typeface="Times New Roman" panose="02020603050405020304" pitchFamily="18" charset="0"/>
                  </a:rPr>
                  <a:t>，使用时最大扭矩为</a:t>
                </a:r>
                <a14:m>
                  <m:oMath xmlns:m="http://schemas.openxmlformats.org/officeDocument/2006/math">
                    <m:sSub>
                      <m:sSubPr>
                        <m:ctrlPr>
                          <a:rPr lang="en-US" altLang="zh-CN" b="1" i="1" smtClean="0">
                            <a:latin typeface="Cambria Math" panose="02040503050406030204" pitchFamily="18" charset="0"/>
                            <a:sym typeface="Times New Roman" panose="02020603050405020304" pitchFamily="18" charset="0"/>
                          </a:rPr>
                        </m:ctrlPr>
                      </m:sSubPr>
                      <m:e>
                        <m:r>
                          <a:rPr lang="en-US" altLang="zh-CN" b="1" i="0" smtClean="0">
                            <a:latin typeface="Cambria Math" panose="02040503050406030204" pitchFamily="18" charset="0"/>
                            <a:sym typeface="Times New Roman" panose="02020603050405020304" pitchFamily="18" charset="0"/>
                          </a:rPr>
                          <m:t>𝐌</m:t>
                        </m:r>
                      </m:e>
                      <m:sub>
                        <m:r>
                          <a:rPr lang="en-US" altLang="zh-CN" b="1" i="0" smtClean="0">
                            <a:latin typeface="Cambria Math" panose="02040503050406030204" pitchFamily="18" charset="0"/>
                            <a:sym typeface="Times New Roman" panose="02020603050405020304" pitchFamily="18" charset="0"/>
                          </a:rPr>
                          <m:t>𝐱</m:t>
                        </m:r>
                      </m:sub>
                    </m:sSub>
                    <m:r>
                      <a:rPr lang="en-US" altLang="zh-CN" b="1" i="1" smtClean="0">
                        <a:latin typeface="Cambria Math" panose="02040503050406030204" pitchFamily="18" charset="0"/>
                        <a:sym typeface="Times New Roman" panose="02020603050405020304" pitchFamily="18" charset="0"/>
                      </a:rPr>
                      <m:t>=</m:t>
                    </m:r>
                    <m:r>
                      <a:rPr lang="en-US" altLang="zh-CN" b="1" i="1" smtClean="0">
                        <a:latin typeface="Cambria Math" panose="02040503050406030204" pitchFamily="18" charset="0"/>
                        <a:sym typeface="Times New Roman" panose="02020603050405020304" pitchFamily="18" charset="0"/>
                      </a:rPr>
                      <m:t>𝟏𝟓𝟎𝟎</m:t>
                    </m:r>
                    <m:r>
                      <a:rPr lang="en-US" altLang="zh-CN" b="1" i="1" smtClean="0">
                        <a:latin typeface="Cambria Math" panose="02040503050406030204" pitchFamily="18" charset="0"/>
                        <a:sym typeface="Times New Roman" panose="02020603050405020304" pitchFamily="18" charset="0"/>
                      </a:rPr>
                      <m:t>𝑵</m:t>
                    </m:r>
                    <m:r>
                      <a:rPr lang="en-US" altLang="zh-CN" b="1"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zh-CN" b="1" i="1" smtClean="0">
                        <a:latin typeface="Cambria Math" panose="02040503050406030204" pitchFamily="18" charset="0"/>
                        <a:ea typeface="Cambria Math" panose="02040503050406030204" pitchFamily="18" charset="0"/>
                        <a:sym typeface="Times New Roman" panose="02020603050405020304" pitchFamily="18" charset="0"/>
                      </a:rPr>
                      <m:t>𝒎</m:t>
                    </m:r>
                  </m:oMath>
                </a14:m>
                <a:r>
                  <a:rPr lang="en-US" altLang="zh-CN" dirty="0" smtClean="0">
                    <a:ea typeface="微软雅黑" panose="020B0503020204020204" pitchFamily="34" charset="-122"/>
                    <a:sym typeface="Times New Roman" panose="02020603050405020304" pitchFamily="18" charset="0"/>
                  </a:rPr>
                  <a:t>,</a:t>
                </a:r>
                <a:r>
                  <a:rPr lang="zh-CN" altLang="en-US" dirty="0">
                    <a:ea typeface="微软雅黑" panose="020B0503020204020204" pitchFamily="34" charset="-122"/>
                    <a:sym typeface="Times New Roman" panose="02020603050405020304" pitchFamily="18" charset="0"/>
                  </a:rPr>
                  <a:t>试校核此轴的强度</a:t>
                </a:r>
                <a:r>
                  <a:rPr lang="zh-CN" altLang="en-US" dirty="0" smtClean="0">
                    <a:ea typeface="微软雅黑" panose="020B0503020204020204" pitchFamily="34" charset="-122"/>
                    <a:sym typeface="Times New Roman" panose="02020603050405020304" pitchFamily="18" charset="0"/>
                  </a:rPr>
                  <a:t>。已知</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sym typeface="Times New Roman" panose="02020603050405020304" pitchFamily="18" charset="0"/>
                      </a:rPr>
                      <m:t>[</m:t>
                    </m:r>
                    <m:r>
                      <a:rPr lang="zh-CN" altLang="en-US" i="1" dirty="0" smtClean="0">
                        <a:latin typeface="Cambria Math" panose="02040503050406030204" pitchFamily="18" charset="0"/>
                        <a:ea typeface="微软雅黑" panose="020B0503020204020204" pitchFamily="34" charset="-122"/>
                        <a:sym typeface="Times New Roman" panose="02020603050405020304" pitchFamily="18" charset="0"/>
                      </a:rPr>
                      <m:t>𝝉</m:t>
                    </m:r>
                    <m:r>
                      <a:rPr lang="en-US" altLang="zh-CN" i="1" dirty="0" smtClean="0">
                        <a:latin typeface="Cambria Math" panose="02040503050406030204" pitchFamily="18" charset="0"/>
                        <a:ea typeface="微软雅黑" panose="020B0503020204020204" pitchFamily="34" charset="-122"/>
                        <a:sym typeface="Times New Roman" panose="02020603050405020304" pitchFamily="18" charset="0"/>
                      </a:rPr>
                      <m:t>]=60</m:t>
                    </m:r>
                    <m:r>
                      <a:rPr lang="en-US" altLang="zh-CN" i="1" dirty="0" smtClean="0">
                        <a:latin typeface="Cambria Math" panose="02040503050406030204" pitchFamily="18" charset="0"/>
                        <a:ea typeface="微软雅黑" panose="020B0503020204020204" pitchFamily="34" charset="-122"/>
                        <a:sym typeface="Times New Roman" panose="02020603050405020304" pitchFamily="18" charset="0"/>
                      </a:rPr>
                      <m:t>𝑀𝑃𝑎</m:t>
                    </m:r>
                  </m:oMath>
                </a14:m>
                <a:r>
                  <a:rPr lang="zh-CN" altLang="en-US" dirty="0">
                    <a:ea typeface="微软雅黑" panose="020B0503020204020204" pitchFamily="34" charset="-122"/>
                    <a:sym typeface="Times New Roman" panose="02020603050405020304" pitchFamily="18" charset="0"/>
                  </a:rPr>
                  <a:t>。若此轴改为实心轴，并要求强度仍与原空心轴</a:t>
                </a:r>
                <a:r>
                  <a:rPr lang="zh-CN" altLang="en-US" dirty="0" smtClean="0">
                    <a:ea typeface="微软雅黑" panose="020B0503020204020204" pitchFamily="34" charset="-122"/>
                    <a:sym typeface="Times New Roman" panose="02020603050405020304" pitchFamily="18" charset="0"/>
                  </a:rPr>
                  <a:t>相当</a:t>
                </a:r>
                <a:r>
                  <a:rPr lang="zh-CN" altLang="en-US" dirty="0">
                    <a:ea typeface="微软雅黑" panose="020B0503020204020204" pitchFamily="34" charset="-122"/>
                    <a:sym typeface="Times New Roman" panose="02020603050405020304" pitchFamily="18" charset="0"/>
                  </a:rPr>
                  <a:t>，则实心轴的</a:t>
                </a:r>
                <a:r>
                  <a:rPr lang="zh-CN" altLang="en-US" dirty="0" smtClean="0">
                    <a:ea typeface="微软雅黑" panose="020B0503020204020204" pitchFamily="34" charset="-122"/>
                    <a:sym typeface="Times New Roman" panose="02020603050405020304" pitchFamily="18" charset="0"/>
                  </a:rPr>
                  <a:t>直径</a:t>
                </a:r>
                <a14:m>
                  <m:oMath xmlns:m="http://schemas.openxmlformats.org/officeDocument/2006/math">
                    <m:sSub>
                      <m:sSubPr>
                        <m:ctrlPr>
                          <a:rPr lang="en-US" altLang="zh-CN" b="1" i="1" smtClean="0">
                            <a:latin typeface="Cambria Math" panose="02040503050406030204" pitchFamily="18" charset="0"/>
                            <a:sym typeface="Times New Roman" panose="02020603050405020304" pitchFamily="18" charset="0"/>
                          </a:rPr>
                        </m:ctrlPr>
                      </m:sSubPr>
                      <m:e>
                        <m:r>
                          <a:rPr lang="en-US" altLang="zh-CN" b="1" i="1" smtClean="0">
                            <a:latin typeface="Cambria Math" panose="02040503050406030204" pitchFamily="18" charset="0"/>
                            <a:sym typeface="Times New Roman" panose="02020603050405020304" pitchFamily="18" charset="0"/>
                          </a:rPr>
                          <m:t>𝑫</m:t>
                        </m:r>
                      </m:e>
                      <m:sub>
                        <m:r>
                          <a:rPr lang="en-US" altLang="zh-CN" b="1" i="1" smtClean="0">
                            <a:latin typeface="Cambria Math" panose="02040503050406030204" pitchFamily="18" charset="0"/>
                            <a:sym typeface="Times New Roman" panose="02020603050405020304" pitchFamily="18" charset="0"/>
                          </a:rPr>
                          <m:t>𝟏</m:t>
                        </m:r>
                      </m:sub>
                    </m:sSub>
                  </m:oMath>
                </a14:m>
                <a:r>
                  <a:rPr lang="zh-CN" altLang="en-US" dirty="0" smtClean="0">
                    <a:ea typeface="微软雅黑" panose="020B0503020204020204" pitchFamily="34" charset="-122"/>
                    <a:sym typeface="Times New Roman" panose="02020603050405020304" pitchFamily="18" charset="0"/>
                  </a:rPr>
                  <a:t>为</a:t>
                </a:r>
                <a:r>
                  <a:rPr lang="zh-CN" altLang="en-US" dirty="0">
                    <a:ea typeface="微软雅黑" panose="020B0503020204020204" pitchFamily="34" charset="-122"/>
                    <a:sym typeface="Times New Roman" panose="02020603050405020304" pitchFamily="18" charset="0"/>
                  </a:rPr>
                  <a:t>？</a:t>
                </a:r>
              </a:p>
            </p:txBody>
          </p:sp>
        </mc:Choice>
        <mc:Fallback>
          <p:sp>
            <p:nvSpPr>
              <p:cNvPr id="15" name="Text Box 2"/>
              <p:cNvSpPr txBox="1">
                <a:spLocks noRot="1" noChangeAspect="1" noMove="1" noResize="1" noEditPoints="1" noAdjustHandles="1" noChangeArrowheads="1" noChangeShapeType="1" noTextEdit="1"/>
              </p:cNvSpPr>
              <p:nvPr/>
            </p:nvSpPr>
            <p:spPr bwMode="auto">
              <a:xfrm>
                <a:off x="356642" y="1049454"/>
                <a:ext cx="11905381" cy="1588127"/>
              </a:xfrm>
              <a:prstGeom prst="rect">
                <a:avLst/>
              </a:prstGeom>
              <a:blipFill>
                <a:blip r:embed="rId9"/>
                <a:stretch>
                  <a:fillRect l="-820" r="-512" b="-49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1797411997"/>
              </p:ext>
            </p:extLst>
          </p:nvPr>
        </p:nvGraphicFramePr>
        <p:xfrm>
          <a:off x="2483644" y="5061709"/>
          <a:ext cx="7891463" cy="947737"/>
        </p:xfrm>
        <a:graphic>
          <a:graphicData uri="http://schemas.openxmlformats.org/presentationml/2006/ole">
            <mc:AlternateContent xmlns:mc="http://schemas.openxmlformats.org/markup-compatibility/2006">
              <mc:Choice xmlns:v="urn:schemas-microsoft-com:vml" Requires="v">
                <p:oleObj spid="_x0000_s57569" name="Equation" r:id="rId10" imgW="7891549" imgH="947604" progId="Equation.DSMT4">
                  <p:embed/>
                </p:oleObj>
              </mc:Choice>
              <mc:Fallback>
                <p:oleObj name="Equation" r:id="rId10" imgW="7891549" imgH="947604" progId="Equation.DSMT4">
                  <p:embed/>
                  <p:pic>
                    <p:nvPicPr>
                      <p:cNvPr id="0" name=""/>
                      <p:cNvPicPr/>
                      <p:nvPr/>
                    </p:nvPicPr>
                    <p:blipFill>
                      <a:blip r:embed="rId11"/>
                      <a:stretch>
                        <a:fillRect/>
                      </a:stretch>
                    </p:blipFill>
                    <p:spPr>
                      <a:xfrm>
                        <a:off x="2483644" y="5061709"/>
                        <a:ext cx="7891463" cy="947737"/>
                      </a:xfrm>
                      <a:prstGeom prst="rect">
                        <a:avLst/>
                      </a:prstGeom>
                    </p:spPr>
                  </p:pic>
                </p:oleObj>
              </mc:Fallback>
            </mc:AlternateContent>
          </a:graphicData>
        </a:graphic>
      </p:graphicFrame>
      <p:sp>
        <p:nvSpPr>
          <p:cNvPr id="17" name="Rectangle 5"/>
          <p:cNvSpPr>
            <a:spLocks noChangeArrowheads="1"/>
          </p:cNvSpPr>
          <p:nvPr/>
        </p:nvSpPr>
        <p:spPr bwMode="auto">
          <a:xfrm>
            <a:off x="10375107" y="5306977"/>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ea typeface="微软雅黑" panose="020B0503020204020204" pitchFamily="34" charset="-122"/>
                <a:sym typeface="Times New Roman" panose="02020603050405020304" pitchFamily="18" charset="0"/>
              </a:rPr>
              <a:t>所以此轴安全。</a:t>
            </a: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629992464"/>
      </p:ext>
    </p:extLst>
  </p:cSld>
  <p:clrMapOvr>
    <a:masterClrMapping/>
  </p:clrMapOvr>
  <mc:AlternateContent xmlns:mc="http://schemas.openxmlformats.org/markup-compatibility/2006">
    <mc:Choice xmlns:p14="http://schemas.microsoft.com/office/powerpoint/2010/main" Requires="p14">
      <p:transition p14:dur="0" advTm="23127"/>
    </mc:Choice>
    <mc:Fallback>
      <p:transition advTm="23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扭转变形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8" name="Rectangle 6"/>
          <p:cNvSpPr>
            <a:spLocks noChangeArrowheads="1"/>
          </p:cNvSpPr>
          <p:nvPr/>
        </p:nvSpPr>
        <p:spPr bwMode="auto">
          <a:xfrm>
            <a:off x="524719" y="1246461"/>
            <a:ext cx="3263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ea typeface="微软雅黑" panose="020B0503020204020204" pitchFamily="34" charset="-122"/>
                <a:sym typeface="Times New Roman" panose="02020603050405020304" pitchFamily="18" charset="0"/>
              </a:rPr>
              <a:t>若此轴改为实心轴，而</a:t>
            </a:r>
          </a:p>
        </p:txBody>
      </p:sp>
      <p:graphicFrame>
        <p:nvGraphicFramePr>
          <p:cNvPr id="9" name="Object 7"/>
          <p:cNvGraphicFramePr>
            <a:graphicFrameLocks noChangeAspect="1"/>
          </p:cNvGraphicFramePr>
          <p:nvPr>
            <p:extLst>
              <p:ext uri="{D42A27DB-BD31-4B8C-83A1-F6EECF244321}">
                <p14:modId xmlns:p14="http://schemas.microsoft.com/office/powerpoint/2010/main" val="221581634"/>
              </p:ext>
            </p:extLst>
          </p:nvPr>
        </p:nvGraphicFramePr>
        <p:xfrm>
          <a:off x="5205239" y="1010308"/>
          <a:ext cx="3635375" cy="927100"/>
        </p:xfrm>
        <a:graphic>
          <a:graphicData uri="http://schemas.openxmlformats.org/presentationml/2006/ole">
            <mc:AlternateContent xmlns:mc="http://schemas.openxmlformats.org/markup-compatibility/2006">
              <mc:Choice xmlns:v="urn:schemas-microsoft-com:vml" Requires="v">
                <p:oleObj spid="_x0000_s59018" name="Equation" r:id="rId7" imgW="1549080" imgH="431640" progId="Equation.DSMT4">
                  <p:embed/>
                </p:oleObj>
              </mc:Choice>
              <mc:Fallback>
                <p:oleObj name="Equation" r:id="rId7" imgW="1549080" imgH="431640" progId="Equation.DSMT4">
                  <p:embed/>
                  <p:pic>
                    <p:nvPicPr>
                      <p:cNvPr id="37895" name="Object 7"/>
                      <p:cNvPicPr>
                        <a:picLocks noChangeAspect="1" noChangeArrowheads="1"/>
                      </p:cNvPicPr>
                      <p:nvPr/>
                    </p:nvPicPr>
                    <p:blipFill>
                      <a:blip r:embed="rId8"/>
                      <a:srcRect/>
                      <a:stretch>
                        <a:fillRect/>
                      </a:stretch>
                    </p:blipFill>
                    <p:spPr bwMode="auto">
                      <a:xfrm>
                        <a:off x="5205239" y="1010308"/>
                        <a:ext cx="3635375"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8"/>
          <p:cNvGraphicFramePr>
            <a:graphicFrameLocks noChangeAspect="1"/>
          </p:cNvGraphicFramePr>
          <p:nvPr>
            <p:extLst>
              <p:ext uri="{D42A27DB-BD31-4B8C-83A1-F6EECF244321}">
                <p14:modId xmlns:p14="http://schemas.microsoft.com/office/powerpoint/2010/main" val="3574944230"/>
              </p:ext>
            </p:extLst>
          </p:nvPr>
        </p:nvGraphicFramePr>
        <p:xfrm>
          <a:off x="6196633" y="1969745"/>
          <a:ext cx="1652587" cy="787400"/>
        </p:xfrm>
        <a:graphic>
          <a:graphicData uri="http://schemas.openxmlformats.org/presentationml/2006/ole">
            <mc:AlternateContent xmlns:mc="http://schemas.openxmlformats.org/markup-compatibility/2006">
              <mc:Choice xmlns:v="urn:schemas-microsoft-com:vml" Requires="v">
                <p:oleObj spid="_x0000_s59019" name="Equation" r:id="rId9" imgW="774360" imgH="393480" progId="Equation.DSMT4">
                  <p:embed/>
                </p:oleObj>
              </mc:Choice>
              <mc:Fallback>
                <p:oleObj name="Equation" r:id="rId9" imgW="774360" imgH="393480" progId="Equation.DSMT4">
                  <p:embed/>
                  <p:pic>
                    <p:nvPicPr>
                      <p:cNvPr id="37896" name="Object 8"/>
                      <p:cNvPicPr>
                        <a:picLocks noChangeAspect="1" noChangeArrowheads="1"/>
                      </p:cNvPicPr>
                      <p:nvPr/>
                    </p:nvPicPr>
                    <p:blipFill>
                      <a:blip r:embed="rId10"/>
                      <a:srcRect/>
                      <a:stretch>
                        <a:fillRect/>
                      </a:stretch>
                    </p:blipFill>
                    <p:spPr bwMode="auto">
                      <a:xfrm>
                        <a:off x="6196633" y="1969745"/>
                        <a:ext cx="1652587"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9"/>
          <p:cNvSpPr txBox="1">
            <a:spLocks noChangeArrowheads="1"/>
          </p:cNvSpPr>
          <p:nvPr/>
        </p:nvSpPr>
        <p:spPr bwMode="auto">
          <a:xfrm>
            <a:off x="524719" y="2134845"/>
            <a:ext cx="800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ea typeface="微软雅黑" panose="020B0503020204020204" pitchFamily="34" charset="-122"/>
                <a:sym typeface="Times New Roman" panose="02020603050405020304" pitchFamily="18" charset="0"/>
              </a:rPr>
              <a:t>式中</a:t>
            </a:r>
          </a:p>
        </p:txBody>
      </p:sp>
      <p:sp>
        <p:nvSpPr>
          <p:cNvPr id="13" name="Text Box 11"/>
          <p:cNvSpPr txBox="1">
            <a:spLocks noChangeArrowheads="1"/>
          </p:cNvSpPr>
          <p:nvPr/>
        </p:nvSpPr>
        <p:spPr bwMode="auto">
          <a:xfrm>
            <a:off x="524719" y="3363427"/>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ea typeface="微软雅黑" panose="020B0503020204020204" pitchFamily="34" charset="-122"/>
                <a:sym typeface="Times New Roman" panose="02020603050405020304" pitchFamily="18" charset="0"/>
              </a:rPr>
              <a:t>解</a:t>
            </a:r>
            <a:r>
              <a:rPr lang="zh-CN" altLang="en-US" dirty="0" smtClean="0">
                <a:ea typeface="微软雅黑" panose="020B0503020204020204" pitchFamily="34" charset="-122"/>
                <a:sym typeface="Times New Roman" panose="02020603050405020304" pitchFamily="18" charset="0"/>
              </a:rPr>
              <a:t>得</a:t>
            </a:r>
            <a:endParaRPr lang="zh-CN" altLang="en-US" dirty="0">
              <a:ea typeface="微软雅黑" panose="020B0503020204020204" pitchFamily="34" charset="-122"/>
              <a:sym typeface="Times New Roman" panose="02020603050405020304" pitchFamily="18" charset="0"/>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3425659985"/>
              </p:ext>
            </p:extLst>
          </p:nvPr>
        </p:nvGraphicFramePr>
        <p:xfrm>
          <a:off x="5002039" y="3106653"/>
          <a:ext cx="4041775" cy="912812"/>
        </p:xfrm>
        <a:graphic>
          <a:graphicData uri="http://schemas.openxmlformats.org/presentationml/2006/ole">
            <mc:AlternateContent xmlns:mc="http://schemas.openxmlformats.org/markup-compatibility/2006">
              <mc:Choice xmlns:v="urn:schemas-microsoft-com:vml" Requires="v">
                <p:oleObj spid="_x0000_s59020" name="Equation" r:id="rId11" imgW="1892160" imgH="457200" progId="Equation.DSMT4">
                  <p:embed/>
                </p:oleObj>
              </mc:Choice>
              <mc:Fallback>
                <p:oleObj name="Equation" r:id="rId11" imgW="1892160" imgH="457200" progId="Equation.DSMT4">
                  <p:embed/>
                  <p:pic>
                    <p:nvPicPr>
                      <p:cNvPr id="37900" name="Object 12"/>
                      <p:cNvPicPr>
                        <a:picLocks noChangeAspect="1" noChangeArrowheads="1"/>
                      </p:cNvPicPr>
                      <p:nvPr/>
                    </p:nvPicPr>
                    <p:blipFill>
                      <a:blip r:embed="rId12"/>
                      <a:srcRect/>
                      <a:stretch>
                        <a:fillRect/>
                      </a:stretch>
                    </p:blipFill>
                    <p:spPr bwMode="auto">
                      <a:xfrm>
                        <a:off x="5002039" y="3106653"/>
                        <a:ext cx="4041775"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2"/>
          <p:cNvSpPr>
            <a:spLocks noChangeArrowheads="1"/>
          </p:cNvSpPr>
          <p:nvPr/>
        </p:nvSpPr>
        <p:spPr bwMode="auto">
          <a:xfrm>
            <a:off x="524719" y="4426375"/>
            <a:ext cx="3263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ea typeface="微软雅黑" panose="020B0503020204020204" pitchFamily="34" charset="-122"/>
                <a:sym typeface="Times New Roman" panose="02020603050405020304" pitchFamily="18" charset="0"/>
              </a:rPr>
              <a:t>实心轴的横截面面积为</a:t>
            </a:r>
          </a:p>
        </p:txBody>
      </p:sp>
      <p:graphicFrame>
        <p:nvGraphicFramePr>
          <p:cNvPr id="16" name="Object 3"/>
          <p:cNvGraphicFramePr>
            <a:graphicFrameLocks noChangeAspect="1"/>
          </p:cNvGraphicFramePr>
          <p:nvPr>
            <p:extLst>
              <p:ext uri="{D42A27DB-BD31-4B8C-83A1-F6EECF244321}">
                <p14:modId xmlns:p14="http://schemas.microsoft.com/office/powerpoint/2010/main" val="1698260035"/>
              </p:ext>
            </p:extLst>
          </p:nvPr>
        </p:nvGraphicFramePr>
        <p:xfrm>
          <a:off x="5515595" y="4237038"/>
          <a:ext cx="3014663" cy="785813"/>
        </p:xfrm>
        <a:graphic>
          <a:graphicData uri="http://schemas.openxmlformats.org/presentationml/2006/ole">
            <mc:AlternateContent xmlns:mc="http://schemas.openxmlformats.org/markup-compatibility/2006">
              <mc:Choice xmlns:v="urn:schemas-microsoft-com:vml" Requires="v">
                <p:oleObj spid="_x0000_s59021" name="Equation" r:id="rId13" imgW="1409400" imgH="393480" progId="Equation.DSMT4">
                  <p:embed/>
                </p:oleObj>
              </mc:Choice>
              <mc:Fallback>
                <p:oleObj name="Equation" r:id="rId13" imgW="1409400" imgH="393480" progId="Equation.DSMT4">
                  <p:embed/>
                  <p:pic>
                    <p:nvPicPr>
                      <p:cNvPr id="38915" name="Object 3"/>
                      <p:cNvPicPr>
                        <a:picLocks noChangeAspect="1" noChangeArrowheads="1"/>
                      </p:cNvPicPr>
                      <p:nvPr/>
                    </p:nvPicPr>
                    <p:blipFill>
                      <a:blip r:embed="rId14"/>
                      <a:srcRect/>
                      <a:stretch>
                        <a:fillRect/>
                      </a:stretch>
                    </p:blipFill>
                    <p:spPr bwMode="auto">
                      <a:xfrm>
                        <a:off x="5515595" y="4237038"/>
                        <a:ext cx="3014663"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Rectangle 5"/>
          <p:cNvSpPr>
            <a:spLocks noChangeArrowheads="1"/>
          </p:cNvSpPr>
          <p:nvPr/>
        </p:nvSpPr>
        <p:spPr bwMode="auto">
          <a:xfrm>
            <a:off x="524719" y="5484858"/>
            <a:ext cx="2955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a:ea typeface="微软雅黑" panose="020B0503020204020204" pitchFamily="34" charset="-122"/>
                <a:sym typeface="Times New Roman" panose="02020603050405020304" pitchFamily="18" charset="0"/>
              </a:rPr>
              <a:t>空心轴的横截面面积</a:t>
            </a:r>
          </a:p>
        </p:txBody>
      </p:sp>
      <p:graphicFrame>
        <p:nvGraphicFramePr>
          <p:cNvPr id="19" name="Object 6"/>
          <p:cNvGraphicFramePr>
            <a:graphicFrameLocks noChangeAspect="1"/>
          </p:cNvGraphicFramePr>
          <p:nvPr>
            <p:extLst>
              <p:ext uri="{D42A27DB-BD31-4B8C-83A1-F6EECF244321}">
                <p14:modId xmlns:p14="http://schemas.microsoft.com/office/powerpoint/2010/main" val="3854264115"/>
              </p:ext>
            </p:extLst>
          </p:nvPr>
        </p:nvGraphicFramePr>
        <p:xfrm>
          <a:off x="5176664" y="5303838"/>
          <a:ext cx="3692525" cy="784225"/>
        </p:xfrm>
        <a:graphic>
          <a:graphicData uri="http://schemas.openxmlformats.org/presentationml/2006/ole">
            <mc:AlternateContent xmlns:mc="http://schemas.openxmlformats.org/markup-compatibility/2006">
              <mc:Choice xmlns:v="urn:schemas-microsoft-com:vml" Requires="v">
                <p:oleObj spid="_x0000_s59022" name="Equation" r:id="rId15" imgW="1726920" imgH="393480" progId="Equation.DSMT4">
                  <p:embed/>
                </p:oleObj>
              </mc:Choice>
              <mc:Fallback>
                <p:oleObj name="Equation" r:id="rId15" imgW="1726920" imgH="393480" progId="Equation.DSMT4">
                  <p:embed/>
                  <p:pic>
                    <p:nvPicPr>
                      <p:cNvPr id="38918" name="Object 6"/>
                      <p:cNvPicPr>
                        <a:picLocks noChangeAspect="1" noChangeArrowheads="1"/>
                      </p:cNvPicPr>
                      <p:nvPr/>
                    </p:nvPicPr>
                    <p:blipFill>
                      <a:blip r:embed="rId16"/>
                      <a:srcRect/>
                      <a:stretch>
                        <a:fillRect/>
                      </a:stretch>
                    </p:blipFill>
                    <p:spPr bwMode="auto">
                      <a:xfrm>
                        <a:off x="5176664" y="5303838"/>
                        <a:ext cx="3692525"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Rectangle 8"/>
          <p:cNvSpPr>
            <a:spLocks noChangeArrowheads="1"/>
          </p:cNvSpPr>
          <p:nvPr/>
        </p:nvSpPr>
        <p:spPr bwMode="auto">
          <a:xfrm>
            <a:off x="524719" y="6543342"/>
            <a:ext cx="418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r>
              <a:rPr lang="zh-CN" altLang="en-US" dirty="0">
                <a:solidFill>
                  <a:srgbClr val="4BC1DD"/>
                </a:solidFill>
                <a:ea typeface="微软雅黑" panose="020B0503020204020204" pitchFamily="34" charset="-122"/>
                <a:sym typeface="Times New Roman" panose="02020603050405020304" pitchFamily="18" charset="0"/>
              </a:rPr>
              <a:t>空心轴与实心轴的重量之比：</a:t>
            </a:r>
          </a:p>
        </p:txBody>
      </p:sp>
      <p:graphicFrame>
        <p:nvGraphicFramePr>
          <p:cNvPr id="21" name="Object 9"/>
          <p:cNvGraphicFramePr>
            <a:graphicFrameLocks noChangeAspect="1"/>
          </p:cNvGraphicFramePr>
          <p:nvPr>
            <p:extLst>
              <p:ext uri="{D42A27DB-BD31-4B8C-83A1-F6EECF244321}">
                <p14:modId xmlns:p14="http://schemas.microsoft.com/office/powerpoint/2010/main" val="796541708"/>
              </p:ext>
            </p:extLst>
          </p:nvPr>
        </p:nvGraphicFramePr>
        <p:xfrm>
          <a:off x="5448920" y="6342063"/>
          <a:ext cx="3148012" cy="860425"/>
        </p:xfrm>
        <a:graphic>
          <a:graphicData uri="http://schemas.openxmlformats.org/presentationml/2006/ole">
            <mc:AlternateContent xmlns:mc="http://schemas.openxmlformats.org/markup-compatibility/2006">
              <mc:Choice xmlns:v="urn:schemas-microsoft-com:vml" Requires="v">
                <p:oleObj spid="_x0000_s59023" name="Equation" r:id="rId17" imgW="1473120" imgH="431640" progId="Equation.DSMT4">
                  <p:embed/>
                </p:oleObj>
              </mc:Choice>
              <mc:Fallback>
                <p:oleObj name="Equation" r:id="rId17" imgW="1473120" imgH="431640" progId="Equation.DSMT4">
                  <p:embed/>
                  <p:pic>
                    <p:nvPicPr>
                      <p:cNvPr id="38921" name="Object 9"/>
                      <p:cNvPicPr>
                        <a:picLocks noChangeAspect="1" noChangeArrowheads="1"/>
                      </p:cNvPicPr>
                      <p:nvPr/>
                    </p:nvPicPr>
                    <p:blipFill>
                      <a:blip r:embed="rId18"/>
                      <a:srcRect/>
                      <a:stretch>
                        <a:fillRect/>
                      </a:stretch>
                    </p:blipFill>
                    <p:spPr bwMode="auto">
                      <a:xfrm>
                        <a:off x="5448920" y="6342063"/>
                        <a:ext cx="3148012"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9043814" y="5405615"/>
            <a:ext cx="4078783" cy="1643527"/>
          </a:xfrm>
          <a:prstGeom prst="rect">
            <a:avLst/>
          </a:prstGeom>
        </p:spPr>
        <p:txBody>
          <a:bodyPr wrap="square">
            <a:spAutoFit/>
          </a:bodyPr>
          <a:lstStyle/>
          <a:p>
            <a:pPr>
              <a:lnSpc>
                <a:spcPct val="140000"/>
              </a:lnSpc>
            </a:pPr>
            <a:r>
              <a:rPr lang="zh-CN" altLang="en-US" sz="2400" dirty="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因此在承载能力相同的条件下，使用空心轴比较</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节约</a:t>
            </a:r>
            <a:r>
              <a:rPr lang="zh-CN" altLang="en-US" sz="2400" dirty="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材料、比较经济。</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450269088"/>
      </p:ext>
    </p:extLst>
  </p:cSld>
  <p:clrMapOvr>
    <a:masterClrMapping/>
  </p:clrMapOvr>
  <mc:AlternateContent xmlns:mc="http://schemas.openxmlformats.org/markup-compatibility/2006">
    <mc:Choice xmlns:p14="http://schemas.microsoft.com/office/powerpoint/2010/main" Requires="p14">
      <p:transition p14:dur="0" advTm="22993"/>
    </mc:Choice>
    <mc:Fallback>
      <p:transition advTm="22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扭转变形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13" name="Picture 2" descr="pf4-15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3130" y="1967539"/>
            <a:ext cx="51816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4" name="Text Box 3"/>
              <p:cNvSpPr txBox="1">
                <a:spLocks noChangeArrowheads="1"/>
              </p:cNvSpPr>
              <p:nvPr/>
            </p:nvSpPr>
            <p:spPr bwMode="auto">
              <a:xfrm>
                <a:off x="356641" y="839233"/>
                <a:ext cx="11041286" cy="9398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just" eaLnBrk="1" hangingPunct="1">
                  <a:lnSpc>
                    <a:spcPct val="120000"/>
                  </a:lnSpc>
                </a:pPr>
                <a:r>
                  <a:rPr lang="zh-CN" altLang="en-US" dirty="0" smtClean="0">
                    <a:solidFill>
                      <a:srgbClr val="4BC1DD"/>
                    </a:solidFill>
                    <a:ea typeface="微软雅黑" panose="020B0503020204020204" pitchFamily="34" charset="-122"/>
                    <a:sym typeface="Times New Roman" panose="02020603050405020304" pitchFamily="18" charset="0"/>
                  </a:rPr>
                  <a:t>例</a:t>
                </a:r>
                <a:r>
                  <a:rPr lang="en-US" altLang="zh-CN" dirty="0" smtClean="0">
                    <a:solidFill>
                      <a:srgbClr val="FF0000"/>
                    </a:solidFill>
                    <a:ea typeface="微软雅黑" panose="020B0503020204020204" pitchFamily="34" charset="-122"/>
                    <a:sym typeface="Times New Roman" panose="02020603050405020304" pitchFamily="18" charset="0"/>
                  </a:rPr>
                  <a:t> </a:t>
                </a:r>
                <a:r>
                  <a:rPr lang="zh-CN" altLang="en-US" dirty="0">
                    <a:ea typeface="微软雅黑" panose="020B0503020204020204" pitchFamily="34" charset="-122"/>
                    <a:sym typeface="Times New Roman" panose="02020603050405020304" pitchFamily="18" charset="0"/>
                  </a:rPr>
                  <a:t>已知：</a:t>
                </a:r>
                <a:r>
                  <a:rPr lang="en-US" altLang="zh-CN" i="1" dirty="0">
                    <a:ea typeface="微软雅黑" panose="020B0503020204020204" pitchFamily="34" charset="-122"/>
                    <a:sym typeface="Times New Roman" panose="02020603050405020304" pitchFamily="18" charset="0"/>
                  </a:rPr>
                  <a:t>M</a:t>
                </a:r>
                <a:r>
                  <a:rPr lang="en-US" altLang="zh-CN" i="1" baseline="-25000" dirty="0">
                    <a:ea typeface="微软雅黑" panose="020B0503020204020204" pitchFamily="34" charset="-122"/>
                    <a:sym typeface="Times New Roman" panose="02020603050405020304" pitchFamily="18" charset="0"/>
                  </a:rPr>
                  <a:t>A </a:t>
                </a:r>
                <a:r>
                  <a:rPr lang="en-US" altLang="zh-CN" dirty="0">
                    <a:ea typeface="微软雅黑" panose="020B0503020204020204" pitchFamily="34" charset="-122"/>
                    <a:sym typeface="Times New Roman" panose="02020603050405020304" pitchFamily="18" charset="0"/>
                  </a:rPr>
                  <a:t>= 180 </a:t>
                </a:r>
                <a:r>
                  <a:rPr lang="en-US" altLang="zh-CN" dirty="0" err="1">
                    <a:ea typeface="微软雅黑" panose="020B0503020204020204" pitchFamily="34" charset="-122"/>
                    <a:sym typeface="Times New Roman" panose="02020603050405020304" pitchFamily="18" charset="0"/>
                  </a:rPr>
                  <a:t>N</a:t>
                </a:r>
                <a:r>
                  <a:rPr lang="en-US" altLang="zh-CN" baseline="30000" dirty="0" err="1">
                    <a:ea typeface="微软雅黑" panose="020B0503020204020204" pitchFamily="34" charset="-122"/>
                    <a:sym typeface="Times New Roman" panose="02020603050405020304" pitchFamily="18" charset="0"/>
                  </a:rPr>
                  <a:t>.</a:t>
                </a:r>
                <a:r>
                  <a:rPr lang="en-US" altLang="zh-CN" dirty="0" err="1">
                    <a:ea typeface="微软雅黑" panose="020B0503020204020204" pitchFamily="34" charset="-122"/>
                    <a:sym typeface="Times New Roman" panose="02020603050405020304" pitchFamily="18" charset="0"/>
                  </a:rPr>
                  <a:t>m</a:t>
                </a:r>
                <a:r>
                  <a:rPr lang="zh-CN" altLang="en-US" dirty="0">
                    <a:ea typeface="微软雅黑" panose="020B0503020204020204" pitchFamily="34" charset="-122"/>
                    <a:sym typeface="Times New Roman" panose="02020603050405020304" pitchFamily="18" charset="0"/>
                  </a:rPr>
                  <a:t>， </a:t>
                </a:r>
                <a:r>
                  <a:rPr lang="en-US" altLang="zh-CN" i="1" dirty="0">
                    <a:ea typeface="微软雅黑" panose="020B0503020204020204" pitchFamily="34" charset="-122"/>
                    <a:sym typeface="Times New Roman" panose="02020603050405020304" pitchFamily="18" charset="0"/>
                  </a:rPr>
                  <a:t>M</a:t>
                </a:r>
                <a:r>
                  <a:rPr lang="en-US" altLang="zh-CN" i="1" baseline="-25000" dirty="0">
                    <a:ea typeface="微软雅黑" panose="020B0503020204020204" pitchFamily="34" charset="-122"/>
                    <a:sym typeface="Times New Roman" panose="02020603050405020304" pitchFamily="18" charset="0"/>
                  </a:rPr>
                  <a:t>B </a:t>
                </a:r>
                <a:r>
                  <a:rPr lang="en-US" altLang="zh-CN" dirty="0">
                    <a:ea typeface="微软雅黑" panose="020B0503020204020204" pitchFamily="34" charset="-122"/>
                    <a:sym typeface="Times New Roman" panose="02020603050405020304" pitchFamily="18" charset="0"/>
                  </a:rPr>
                  <a:t>= 320 </a:t>
                </a:r>
                <a:r>
                  <a:rPr lang="en-US" altLang="zh-CN" dirty="0" err="1">
                    <a:ea typeface="微软雅黑" panose="020B0503020204020204" pitchFamily="34" charset="-122"/>
                    <a:sym typeface="Times New Roman" panose="02020603050405020304" pitchFamily="18" charset="0"/>
                  </a:rPr>
                  <a:t>N</a:t>
                </a:r>
                <a:r>
                  <a:rPr lang="en-US" altLang="zh-CN" baseline="30000" dirty="0" err="1">
                    <a:ea typeface="微软雅黑" panose="020B0503020204020204" pitchFamily="34" charset="-122"/>
                    <a:sym typeface="Times New Roman" panose="02020603050405020304" pitchFamily="18" charset="0"/>
                  </a:rPr>
                  <a:t>.</a:t>
                </a:r>
                <a:r>
                  <a:rPr lang="en-US" altLang="zh-CN" dirty="0" err="1">
                    <a:ea typeface="微软雅黑" panose="020B0503020204020204" pitchFamily="34" charset="-122"/>
                    <a:sym typeface="Times New Roman" panose="02020603050405020304" pitchFamily="18" charset="0"/>
                  </a:rPr>
                  <a:t>m</a:t>
                </a:r>
                <a:r>
                  <a:rPr lang="zh-CN" altLang="en-US" dirty="0">
                    <a:ea typeface="微软雅黑" panose="020B0503020204020204" pitchFamily="34" charset="-122"/>
                    <a:sym typeface="Times New Roman" panose="02020603050405020304" pitchFamily="18" charset="0"/>
                  </a:rPr>
                  <a:t>， </a:t>
                </a:r>
                <a:r>
                  <a:rPr lang="en-US" altLang="zh-CN" i="1" dirty="0">
                    <a:ea typeface="微软雅黑" panose="020B0503020204020204" pitchFamily="34" charset="-122"/>
                    <a:sym typeface="Times New Roman" panose="02020603050405020304" pitchFamily="18" charset="0"/>
                  </a:rPr>
                  <a:t>M</a:t>
                </a:r>
                <a:r>
                  <a:rPr lang="en-US" altLang="zh-CN" i="1" baseline="-25000" dirty="0">
                    <a:ea typeface="微软雅黑" panose="020B0503020204020204" pitchFamily="34" charset="-122"/>
                    <a:sym typeface="Times New Roman" panose="02020603050405020304" pitchFamily="18" charset="0"/>
                  </a:rPr>
                  <a:t>C </a:t>
                </a:r>
                <a:r>
                  <a:rPr lang="en-US" altLang="zh-CN" dirty="0">
                    <a:ea typeface="微软雅黑" panose="020B0503020204020204" pitchFamily="34" charset="-122"/>
                    <a:sym typeface="Times New Roman" panose="02020603050405020304" pitchFamily="18" charset="0"/>
                  </a:rPr>
                  <a:t>= 140 </a:t>
                </a:r>
                <a:r>
                  <a:rPr lang="en-US" altLang="zh-CN" dirty="0" err="1">
                    <a:ea typeface="微软雅黑" panose="020B0503020204020204" pitchFamily="34" charset="-122"/>
                    <a:sym typeface="Times New Roman" panose="02020603050405020304" pitchFamily="18" charset="0"/>
                  </a:rPr>
                  <a:t>N</a:t>
                </a:r>
                <a:r>
                  <a:rPr lang="en-US" altLang="zh-CN" baseline="30000" dirty="0" err="1">
                    <a:ea typeface="微软雅黑" panose="020B0503020204020204" pitchFamily="34" charset="-122"/>
                    <a:sym typeface="Times New Roman" panose="02020603050405020304" pitchFamily="18" charset="0"/>
                  </a:rPr>
                  <a:t>.</a:t>
                </a:r>
                <a:r>
                  <a:rPr lang="en-US" altLang="zh-CN" dirty="0" err="1">
                    <a:ea typeface="微软雅黑" panose="020B0503020204020204" pitchFamily="34" charset="-122"/>
                    <a:sym typeface="Times New Roman" panose="02020603050405020304" pitchFamily="18" charset="0"/>
                  </a:rPr>
                  <a:t>m</a:t>
                </a:r>
                <a:r>
                  <a:rPr lang="zh-CN" altLang="en-US" dirty="0">
                    <a:ea typeface="微软雅黑" panose="020B0503020204020204" pitchFamily="34" charset="-122"/>
                    <a:sym typeface="Times New Roman" panose="02020603050405020304" pitchFamily="18" charset="0"/>
                  </a:rPr>
                  <a:t>，</a:t>
                </a:r>
                <a:r>
                  <a:rPr lang="en-US" altLang="zh-CN" i="1" dirty="0" err="1">
                    <a:ea typeface="微软雅黑" panose="020B0503020204020204" pitchFamily="34" charset="-122"/>
                    <a:sym typeface="Times New Roman" panose="02020603050405020304" pitchFamily="18" charset="0"/>
                  </a:rPr>
                  <a:t>I</a:t>
                </a:r>
                <a:r>
                  <a:rPr lang="en-US" altLang="zh-CN" baseline="-25000" dirty="0" err="1">
                    <a:ea typeface="微软雅黑" panose="020B0503020204020204" pitchFamily="34" charset="-122"/>
                    <a:sym typeface="Times New Roman" panose="02020603050405020304" pitchFamily="18" charset="0"/>
                  </a:rPr>
                  <a:t>p</a:t>
                </a:r>
                <a:r>
                  <a:rPr lang="en-US" altLang="zh-CN" dirty="0">
                    <a:ea typeface="微软雅黑" panose="020B0503020204020204" pitchFamily="34" charset="-122"/>
                    <a:sym typeface="Times New Roman" panose="02020603050405020304" pitchFamily="18" charset="0"/>
                  </a:rPr>
                  <a:t>= 310</a:t>
                </a:r>
                <a:r>
                  <a:rPr lang="en-US" altLang="zh-CN" baseline="30000" dirty="0">
                    <a:ea typeface="微软雅黑" panose="020B0503020204020204" pitchFamily="34" charset="-122"/>
                    <a:sym typeface="Times New Roman" panose="02020603050405020304" pitchFamily="18" charset="0"/>
                  </a:rPr>
                  <a:t>5 </a:t>
                </a:r>
                <a:r>
                  <a:rPr lang="en-US" altLang="zh-CN" dirty="0">
                    <a:ea typeface="微软雅黑" panose="020B0503020204020204" pitchFamily="34" charset="-122"/>
                    <a:sym typeface="Times New Roman" panose="02020603050405020304" pitchFamily="18" charset="0"/>
                  </a:rPr>
                  <a:t>mm</a:t>
                </a:r>
                <a:r>
                  <a:rPr lang="en-US" altLang="zh-CN" baseline="30000" dirty="0">
                    <a:ea typeface="微软雅黑" panose="020B0503020204020204" pitchFamily="34" charset="-122"/>
                    <a:sym typeface="Times New Roman" panose="02020603050405020304" pitchFamily="18" charset="0"/>
                  </a:rPr>
                  <a:t>4</a:t>
                </a:r>
                <a:r>
                  <a:rPr lang="zh-CN" altLang="en-US" dirty="0">
                    <a:ea typeface="微软雅黑" panose="020B0503020204020204" pitchFamily="34" charset="-122"/>
                    <a:sym typeface="Times New Roman" panose="02020603050405020304" pitchFamily="18" charset="0"/>
                  </a:rPr>
                  <a:t>，</a:t>
                </a:r>
                <a:r>
                  <a:rPr lang="en-US" altLang="zh-CN" i="1" dirty="0">
                    <a:ea typeface="微软雅黑" panose="020B0503020204020204" pitchFamily="34" charset="-122"/>
                    <a:sym typeface="Times New Roman" panose="02020603050405020304" pitchFamily="18" charset="0"/>
                  </a:rPr>
                  <a:t>l </a:t>
                </a:r>
                <a:r>
                  <a:rPr lang="en-US" altLang="zh-CN" dirty="0">
                    <a:ea typeface="微软雅黑" panose="020B0503020204020204" pitchFamily="34" charset="-122"/>
                    <a:sym typeface="Times New Roman" panose="02020603050405020304" pitchFamily="18" charset="0"/>
                  </a:rPr>
                  <a:t>= 2 m</a:t>
                </a:r>
                <a:r>
                  <a:rPr lang="zh-CN" altLang="en-US" dirty="0">
                    <a:ea typeface="微软雅黑" panose="020B0503020204020204" pitchFamily="34" charset="-122"/>
                    <a:sym typeface="Times New Roman" panose="02020603050405020304" pitchFamily="18" charset="0"/>
                  </a:rPr>
                  <a:t>，</a:t>
                </a:r>
                <a:r>
                  <a:rPr lang="en-US" altLang="zh-CN" i="1" dirty="0">
                    <a:ea typeface="微软雅黑" panose="020B0503020204020204" pitchFamily="34" charset="-122"/>
                    <a:sym typeface="Times New Roman" panose="02020603050405020304" pitchFamily="18" charset="0"/>
                  </a:rPr>
                  <a:t>G </a:t>
                </a:r>
                <a:r>
                  <a:rPr lang="en-US" altLang="zh-CN" dirty="0">
                    <a:ea typeface="微软雅黑" panose="020B0503020204020204" pitchFamily="34" charset="-122"/>
                    <a:sym typeface="Times New Roman" panose="02020603050405020304" pitchFamily="18" charset="0"/>
                  </a:rPr>
                  <a:t>= 80 </a:t>
                </a:r>
                <a:r>
                  <a:rPr lang="en-US" altLang="zh-CN" dirty="0" err="1">
                    <a:ea typeface="微软雅黑" panose="020B0503020204020204" pitchFamily="34" charset="-122"/>
                    <a:sym typeface="Times New Roman" panose="02020603050405020304" pitchFamily="18" charset="0"/>
                  </a:rPr>
                  <a:t>GPa</a:t>
                </a:r>
                <a:r>
                  <a:rPr lang="zh-CN" altLang="en-US" dirty="0" smtClean="0">
                    <a:ea typeface="微软雅黑" panose="020B0503020204020204" pitchFamily="34" charset="-122"/>
                    <a:sym typeface="Times New Roman" panose="02020603050405020304" pitchFamily="18" charset="0"/>
                  </a:rPr>
                  <a:t>，</a:t>
                </a:r>
                <a14:m>
                  <m:oMath xmlns:m="http://schemas.openxmlformats.org/officeDocument/2006/math">
                    <m:d>
                      <m:dPr>
                        <m:begChr m:val="["/>
                        <m:endChr m:val="]"/>
                        <m:ctrlPr>
                          <a:rPr lang="en-US" altLang="zh-CN" b="1" i="1" smtClean="0">
                            <a:latin typeface="Cambria Math" panose="02040503050406030204" pitchFamily="18" charset="0"/>
                            <a:ea typeface="黑体" panose="02010609060101010101" pitchFamily="49" charset="-122"/>
                            <a:sym typeface="Times New Roman" panose="02020603050405020304" pitchFamily="18" charset="0"/>
                          </a:rPr>
                        </m:ctrlPr>
                      </m:dPr>
                      <m:e>
                        <m:r>
                          <a:rPr lang="zh-CN" altLang="en-US" b="1" i="1" smtClean="0">
                            <a:latin typeface="Cambria Math" panose="02040503050406030204" pitchFamily="18" charset="0"/>
                            <a:ea typeface="黑体" panose="02010609060101010101" pitchFamily="49" charset="-122"/>
                            <a:sym typeface="Times New Roman" panose="02020603050405020304" pitchFamily="18" charset="0"/>
                          </a:rPr>
                          <m:t>𝜽</m:t>
                        </m:r>
                      </m:e>
                    </m:d>
                    <m:r>
                      <a:rPr lang="en-US" altLang="zh-CN" b="1" i="1" smtClean="0">
                        <a:latin typeface="Cambria Math" panose="02040503050406030204" pitchFamily="18" charset="0"/>
                        <a:ea typeface="黑体" panose="02010609060101010101" pitchFamily="49" charset="-122"/>
                        <a:sym typeface="Times New Roman" panose="02020603050405020304" pitchFamily="18" charset="0"/>
                      </a:rPr>
                      <m:t>=</m:t>
                    </m:r>
                    <m:r>
                      <a:rPr lang="en-US" altLang="zh-CN" b="1" i="1" smtClean="0">
                        <a:latin typeface="Cambria Math" panose="02040503050406030204" pitchFamily="18" charset="0"/>
                        <a:ea typeface="黑体" panose="02010609060101010101" pitchFamily="49" charset="-122"/>
                        <a:sym typeface="Times New Roman" panose="02020603050405020304" pitchFamily="18" charset="0"/>
                      </a:rPr>
                      <m:t>𝟎</m:t>
                    </m:r>
                    <m:r>
                      <a:rPr lang="en-US" altLang="zh-CN" b="1" i="1" smtClean="0">
                        <a:latin typeface="Cambria Math" panose="02040503050406030204" pitchFamily="18" charset="0"/>
                        <a:ea typeface="黑体" panose="02010609060101010101" pitchFamily="49" charset="-122"/>
                        <a:sym typeface="Times New Roman" panose="02020603050405020304" pitchFamily="18" charset="0"/>
                      </a:rPr>
                      <m:t>.</m:t>
                    </m:r>
                    <m:r>
                      <a:rPr lang="en-US" altLang="zh-CN" b="1" i="1" smtClean="0">
                        <a:latin typeface="Cambria Math" panose="02040503050406030204" pitchFamily="18" charset="0"/>
                        <a:ea typeface="黑体" panose="02010609060101010101" pitchFamily="49" charset="-122"/>
                        <a:sym typeface="Times New Roman" panose="02020603050405020304" pitchFamily="18" charset="0"/>
                      </a:rPr>
                      <m:t>𝟓</m:t>
                    </m:r>
                    <m:r>
                      <a:rPr lang="en-US" altLang="zh-CN" b="1" i="1" smtClean="0">
                        <a:latin typeface="Cambria Math" panose="02040503050406030204" pitchFamily="18" charset="0"/>
                        <a:ea typeface="黑体" panose="02010609060101010101" pitchFamily="49" charset="-122"/>
                        <a:sym typeface="Times New Roman" panose="02020603050405020304" pitchFamily="18" charset="0"/>
                      </a:rPr>
                      <m:t>(°)/</m:t>
                    </m:r>
                    <m:r>
                      <a:rPr lang="en-US" altLang="zh-CN" b="1" i="1" smtClean="0">
                        <a:latin typeface="Cambria Math" panose="02040503050406030204" pitchFamily="18" charset="0"/>
                        <a:ea typeface="黑体" panose="02010609060101010101" pitchFamily="49" charset="-122"/>
                        <a:sym typeface="Times New Roman" panose="02020603050405020304" pitchFamily="18" charset="0"/>
                      </a:rPr>
                      <m:t>𝒎</m:t>
                    </m:r>
                  </m:oMath>
                </a14:m>
                <a:r>
                  <a:rPr lang="zh-CN" altLang="en-US" dirty="0" smtClean="0">
                    <a:ea typeface="微软雅黑" panose="020B0503020204020204" pitchFamily="34" charset="-122"/>
                    <a:sym typeface="Times New Roman" panose="02020603050405020304" pitchFamily="18" charset="0"/>
                  </a:rPr>
                  <a:t>。</a:t>
                </a:r>
                <a:r>
                  <a:rPr lang="zh-CN" altLang="en-US" dirty="0">
                    <a:ea typeface="微软雅黑" panose="020B0503020204020204" pitchFamily="34" charset="-122"/>
                    <a:sym typeface="Times New Roman" panose="02020603050405020304" pitchFamily="18" charset="0"/>
                  </a:rPr>
                  <a:t>计算</a:t>
                </a:r>
                <a14:m>
                  <m:oMath xmlns:m="http://schemas.openxmlformats.org/officeDocument/2006/math">
                    <m:sSub>
                      <m:sSubPr>
                        <m:ctrlPr>
                          <a:rPr lang="en-US" altLang="zh-CN" i="1" dirty="0" smtClean="0">
                            <a:latin typeface="Cambria Math" panose="02040503050406030204" pitchFamily="18" charset="0"/>
                            <a:ea typeface="黑体" panose="02010609060101010101" pitchFamily="49" charset="-122"/>
                            <a:sym typeface="Times New Roman" panose="02020603050405020304" pitchFamily="18" charset="0"/>
                          </a:rPr>
                        </m:ctrlPr>
                      </m:sSubPr>
                      <m:e>
                        <m:r>
                          <a:rPr lang="zh-CN" altLang="en-US" i="1" dirty="0" smtClean="0">
                            <a:latin typeface="Cambria Math" panose="02040503050406030204" pitchFamily="18" charset="0"/>
                            <a:ea typeface="黑体" panose="02010609060101010101" pitchFamily="49" charset="-122"/>
                            <a:sym typeface="Times New Roman" panose="02020603050405020304" pitchFamily="18" charset="0"/>
                          </a:rPr>
                          <m:t>𝝋</m:t>
                        </m:r>
                      </m:e>
                      <m:sub>
                        <m:r>
                          <a:rPr lang="en-US" altLang="zh-CN" b="1" i="1" dirty="0" smtClean="0">
                            <a:latin typeface="Cambria Math" panose="02040503050406030204" pitchFamily="18" charset="0"/>
                            <a:ea typeface="黑体" panose="02010609060101010101" pitchFamily="49" charset="-122"/>
                            <a:sym typeface="Times New Roman" panose="02020603050405020304" pitchFamily="18" charset="0"/>
                          </a:rPr>
                          <m:t>𝑨𝑪</m:t>
                        </m:r>
                      </m:sub>
                    </m:sSub>
                  </m:oMath>
                </a14:m>
                <a:r>
                  <a:rPr lang="en-US" altLang="zh-CN" i="1" dirty="0" smtClean="0">
                    <a:ea typeface="微软雅黑" panose="020B0503020204020204" pitchFamily="34" charset="-122"/>
                    <a:sym typeface="Times New Roman" panose="02020603050405020304" pitchFamily="18" charset="0"/>
                  </a:rPr>
                  <a:t> </a:t>
                </a:r>
                <a:r>
                  <a:rPr lang="zh-CN" altLang="zh-CN" dirty="0">
                    <a:ea typeface="微软雅黑" panose="020B0503020204020204" pitchFamily="34" charset="-122"/>
                    <a:sym typeface="Times New Roman" panose="02020603050405020304" pitchFamily="18" charset="0"/>
                  </a:rPr>
                  <a:t>校核轴的刚度</a:t>
                </a:r>
                <a:endParaRPr lang="zh-CN" altLang="en-US" dirty="0">
                  <a:ea typeface="微软雅黑" panose="020B0503020204020204" pitchFamily="34" charset="-122"/>
                  <a:sym typeface="Times New Roman" panose="02020603050405020304" pitchFamily="18" charset="0"/>
                </a:endParaRPr>
              </a:p>
            </p:txBody>
          </p:sp>
        </mc:Choice>
        <mc:Fallback xmlns="">
          <p:sp>
            <p:nvSpPr>
              <p:cNvPr id="14" name="Text Box 3"/>
              <p:cNvSpPr txBox="1">
                <a:spLocks noRot="1" noChangeAspect="1" noMove="1" noResize="1" noEditPoints="1" noAdjustHandles="1" noChangeArrowheads="1" noChangeShapeType="1" noTextEdit="1"/>
              </p:cNvSpPr>
              <p:nvPr/>
            </p:nvSpPr>
            <p:spPr bwMode="auto">
              <a:xfrm>
                <a:off x="356641" y="839233"/>
                <a:ext cx="11041286" cy="939809"/>
              </a:xfrm>
              <a:prstGeom prst="rect">
                <a:avLst/>
              </a:prstGeom>
              <a:blipFill>
                <a:blip r:embed="rId8"/>
                <a:stretch>
                  <a:fillRect l="-883" t="-1299" r="-3589"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Text Box 5"/>
          <p:cNvSpPr txBox="1">
            <a:spLocks noChangeArrowheads="1"/>
          </p:cNvSpPr>
          <p:nvPr/>
        </p:nvSpPr>
        <p:spPr bwMode="auto">
          <a:xfrm>
            <a:off x="501921" y="3572740"/>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pPr>
            <a:r>
              <a:rPr lang="zh-CN" altLang="en-US" dirty="0">
                <a:solidFill>
                  <a:srgbClr val="4BC1DD"/>
                </a:solidFill>
                <a:ea typeface="微软雅黑" panose="020B0503020204020204" pitchFamily="34" charset="-122"/>
                <a:sym typeface="Times New Roman" panose="02020603050405020304" pitchFamily="18" charset="0"/>
              </a:rPr>
              <a:t>解</a:t>
            </a:r>
            <a:r>
              <a:rPr lang="zh-CN" altLang="en-US" dirty="0" smtClean="0">
                <a:solidFill>
                  <a:srgbClr val="4BC1DD"/>
                </a:solidFill>
                <a:ea typeface="微软雅黑" panose="020B0503020204020204" pitchFamily="34" charset="-122"/>
                <a:sym typeface="Times New Roman" panose="02020603050405020304" pitchFamily="18" charset="0"/>
              </a:rPr>
              <a:t>：变形</a:t>
            </a:r>
            <a:r>
              <a:rPr lang="zh-CN" altLang="en-US" dirty="0">
                <a:solidFill>
                  <a:srgbClr val="4BC1DD"/>
                </a:solidFill>
                <a:ea typeface="微软雅黑" panose="020B0503020204020204" pitchFamily="34" charset="-122"/>
                <a:sym typeface="Times New Roman" panose="02020603050405020304" pitchFamily="18" charset="0"/>
              </a:rPr>
              <a:t>分析</a:t>
            </a:r>
          </a:p>
        </p:txBody>
      </p:sp>
      <p:graphicFrame>
        <p:nvGraphicFramePr>
          <p:cNvPr id="17" name="Object 6"/>
          <p:cNvGraphicFramePr>
            <a:graphicFrameLocks noChangeAspect="1"/>
          </p:cNvGraphicFramePr>
          <p:nvPr>
            <p:extLst>
              <p:ext uri="{D42A27DB-BD31-4B8C-83A1-F6EECF244321}">
                <p14:modId xmlns:p14="http://schemas.microsoft.com/office/powerpoint/2010/main" val="1168534364"/>
              </p:ext>
            </p:extLst>
          </p:nvPr>
        </p:nvGraphicFramePr>
        <p:xfrm>
          <a:off x="2972991" y="3587028"/>
          <a:ext cx="2592388" cy="428625"/>
        </p:xfrm>
        <a:graphic>
          <a:graphicData uri="http://schemas.openxmlformats.org/presentationml/2006/ole">
            <mc:AlternateContent xmlns:mc="http://schemas.openxmlformats.org/markup-compatibility/2006">
              <mc:Choice xmlns:v="urn:schemas-microsoft-com:vml" Requires="v">
                <p:oleObj spid="_x0000_s61121" name="Equation" r:id="rId9" imgW="1371600" imgH="228600" progId="Equation.DSMT4">
                  <p:embed/>
                </p:oleObj>
              </mc:Choice>
              <mc:Fallback>
                <p:oleObj name="Equation" r:id="rId9" imgW="1371600" imgH="228600" progId="Equation.DSMT4">
                  <p:embed/>
                  <p:pic>
                    <p:nvPicPr>
                      <p:cNvPr id="266246" name="Object 6"/>
                      <p:cNvPicPr>
                        <a:picLocks noChangeAspect="1" noChangeArrowheads="1"/>
                      </p:cNvPicPr>
                      <p:nvPr/>
                    </p:nvPicPr>
                    <p:blipFill>
                      <a:blip r:embed="rId10"/>
                      <a:srcRect/>
                      <a:stretch>
                        <a:fillRect/>
                      </a:stretch>
                    </p:blipFill>
                    <p:spPr bwMode="auto">
                      <a:xfrm>
                        <a:off x="2972991" y="3587028"/>
                        <a:ext cx="2592388"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7"/>
          <p:cNvGraphicFramePr>
            <a:graphicFrameLocks noChangeAspect="1"/>
          </p:cNvGraphicFramePr>
          <p:nvPr>
            <p:extLst>
              <p:ext uri="{D42A27DB-BD31-4B8C-83A1-F6EECF244321}">
                <p14:modId xmlns:p14="http://schemas.microsoft.com/office/powerpoint/2010/main" val="2804056852"/>
              </p:ext>
            </p:extLst>
          </p:nvPr>
        </p:nvGraphicFramePr>
        <p:xfrm>
          <a:off x="2972991" y="4384868"/>
          <a:ext cx="3112699" cy="444458"/>
        </p:xfrm>
        <a:graphic>
          <a:graphicData uri="http://schemas.openxmlformats.org/presentationml/2006/ole">
            <mc:AlternateContent xmlns:mc="http://schemas.openxmlformats.org/markup-compatibility/2006">
              <mc:Choice xmlns:v="urn:schemas-microsoft-com:vml" Requires="v">
                <p:oleObj spid="_x0000_s61122" name="Equation" r:id="rId11" imgW="1587240" imgH="228600" progId="Equation.DSMT4">
                  <p:embed/>
                </p:oleObj>
              </mc:Choice>
              <mc:Fallback>
                <p:oleObj name="Equation" r:id="rId11" imgW="1587240" imgH="228600" progId="Equation.DSMT4">
                  <p:embed/>
                  <p:pic>
                    <p:nvPicPr>
                      <p:cNvPr id="266247" name="Object 7"/>
                      <p:cNvPicPr>
                        <a:picLocks noChangeAspect="1" noChangeArrowheads="1"/>
                      </p:cNvPicPr>
                      <p:nvPr/>
                    </p:nvPicPr>
                    <p:blipFill>
                      <a:blip r:embed="rId12"/>
                      <a:srcRect/>
                      <a:stretch>
                        <a:fillRect/>
                      </a:stretch>
                    </p:blipFill>
                    <p:spPr bwMode="auto">
                      <a:xfrm>
                        <a:off x="2972991" y="4384868"/>
                        <a:ext cx="3112699" cy="444458"/>
                      </a:xfrm>
                      <a:prstGeom prst="rect">
                        <a:avLst/>
                      </a:prstGeom>
                      <a:noFill/>
                      <a:ln>
                        <a:noFill/>
                      </a:ln>
                      <a:effectLst/>
                    </p:spPr>
                  </p:pic>
                </p:oleObj>
              </mc:Fallback>
            </mc:AlternateContent>
          </a:graphicData>
        </a:graphic>
      </p:graphicFrame>
      <p:graphicFrame>
        <p:nvGraphicFramePr>
          <p:cNvPr id="19" name="Object 8"/>
          <p:cNvGraphicFramePr>
            <a:graphicFrameLocks noChangeAspect="1"/>
          </p:cNvGraphicFramePr>
          <p:nvPr>
            <p:extLst>
              <p:ext uri="{D42A27DB-BD31-4B8C-83A1-F6EECF244321}">
                <p14:modId xmlns:p14="http://schemas.microsoft.com/office/powerpoint/2010/main" val="3472757938"/>
              </p:ext>
            </p:extLst>
          </p:nvPr>
        </p:nvGraphicFramePr>
        <p:xfrm>
          <a:off x="7221463" y="3411538"/>
          <a:ext cx="2836863" cy="781050"/>
        </p:xfrm>
        <a:graphic>
          <a:graphicData uri="http://schemas.openxmlformats.org/presentationml/2006/ole">
            <mc:AlternateContent xmlns:mc="http://schemas.openxmlformats.org/markup-compatibility/2006">
              <mc:Choice xmlns:v="urn:schemas-microsoft-com:vml" Requires="v">
                <p:oleObj spid="_x0000_s61123" name="Equation" r:id="rId13" imgW="1688760" imgH="444240" progId="Equation.DSMT4">
                  <p:embed/>
                </p:oleObj>
              </mc:Choice>
              <mc:Fallback>
                <p:oleObj name="Equation" r:id="rId13" imgW="1688760" imgH="444240" progId="Equation.DSMT4">
                  <p:embed/>
                  <p:pic>
                    <p:nvPicPr>
                      <p:cNvPr id="266248" name="Object 8"/>
                      <p:cNvPicPr>
                        <a:picLocks noChangeAspect="1" noChangeArrowheads="1"/>
                      </p:cNvPicPr>
                      <p:nvPr/>
                    </p:nvPicPr>
                    <p:blipFill>
                      <a:blip r:embed="rId14"/>
                      <a:srcRect/>
                      <a:stretch>
                        <a:fillRect/>
                      </a:stretch>
                    </p:blipFill>
                    <p:spPr bwMode="auto">
                      <a:xfrm>
                        <a:off x="7221463" y="3411538"/>
                        <a:ext cx="2836863"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9"/>
          <p:cNvGraphicFramePr>
            <a:graphicFrameLocks noChangeAspect="1"/>
          </p:cNvGraphicFramePr>
          <p:nvPr>
            <p:extLst>
              <p:ext uri="{D42A27DB-BD31-4B8C-83A1-F6EECF244321}">
                <p14:modId xmlns:p14="http://schemas.microsoft.com/office/powerpoint/2010/main" val="1857390365"/>
              </p:ext>
            </p:extLst>
          </p:nvPr>
        </p:nvGraphicFramePr>
        <p:xfrm>
          <a:off x="7221463" y="4186239"/>
          <a:ext cx="3153866" cy="841716"/>
        </p:xfrm>
        <a:graphic>
          <a:graphicData uri="http://schemas.openxmlformats.org/presentationml/2006/ole">
            <mc:AlternateContent xmlns:mc="http://schemas.openxmlformats.org/markup-compatibility/2006">
              <mc:Choice xmlns:v="urn:schemas-microsoft-com:vml" Requires="v">
                <p:oleObj spid="_x0000_s61124" name="Equation" r:id="rId15" imgW="1815840" imgH="444240" progId="Equation.DSMT4">
                  <p:embed/>
                </p:oleObj>
              </mc:Choice>
              <mc:Fallback>
                <p:oleObj name="Equation" r:id="rId15" imgW="1815840" imgH="444240" progId="Equation.DSMT4">
                  <p:embed/>
                  <p:pic>
                    <p:nvPicPr>
                      <p:cNvPr id="266249" name="Object 9"/>
                      <p:cNvPicPr>
                        <a:picLocks noChangeAspect="1" noChangeArrowheads="1"/>
                      </p:cNvPicPr>
                      <p:nvPr/>
                    </p:nvPicPr>
                    <p:blipFill>
                      <a:blip r:embed="rId16"/>
                      <a:srcRect/>
                      <a:stretch>
                        <a:fillRect/>
                      </a:stretch>
                    </p:blipFill>
                    <p:spPr bwMode="auto">
                      <a:xfrm>
                        <a:off x="7221463" y="4186239"/>
                        <a:ext cx="3153866" cy="841716"/>
                      </a:xfrm>
                      <a:prstGeom prst="rect">
                        <a:avLst/>
                      </a:prstGeom>
                      <a:noFill/>
                      <a:ln>
                        <a:noFill/>
                      </a:ln>
                      <a:effec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944542256"/>
              </p:ext>
            </p:extLst>
          </p:nvPr>
        </p:nvGraphicFramePr>
        <p:xfrm>
          <a:off x="2972991" y="5136178"/>
          <a:ext cx="6521726" cy="444458"/>
        </p:xfrm>
        <a:graphic>
          <a:graphicData uri="http://schemas.openxmlformats.org/presentationml/2006/ole">
            <mc:AlternateContent xmlns:mc="http://schemas.openxmlformats.org/markup-compatibility/2006">
              <mc:Choice xmlns:v="urn:schemas-microsoft-com:vml" Requires="v">
                <p:oleObj spid="_x0000_s61125" name="Equation" r:id="rId17" imgW="3424417" imgH="233283" progId="Equation.DSMT4">
                  <p:embed/>
                </p:oleObj>
              </mc:Choice>
              <mc:Fallback>
                <p:oleObj name="Equation" r:id="rId17" imgW="3424417" imgH="233283" progId="Equation.DSMT4">
                  <p:embed/>
                  <p:pic>
                    <p:nvPicPr>
                      <p:cNvPr id="0" name=""/>
                      <p:cNvPicPr/>
                      <p:nvPr/>
                    </p:nvPicPr>
                    <p:blipFill>
                      <a:blip r:embed="rId18"/>
                      <a:stretch>
                        <a:fillRect/>
                      </a:stretch>
                    </p:blipFill>
                    <p:spPr>
                      <a:xfrm>
                        <a:off x="2972991" y="5136178"/>
                        <a:ext cx="6521726" cy="444458"/>
                      </a:xfrm>
                      <a:prstGeom prst="rect">
                        <a:avLst/>
                      </a:prstGeom>
                    </p:spPr>
                  </p:pic>
                </p:oleObj>
              </mc:Fallback>
            </mc:AlternateContent>
          </a:graphicData>
        </a:graphic>
      </p:graphicFrame>
      <p:sp>
        <p:nvSpPr>
          <p:cNvPr id="21" name="Text Box 5"/>
          <p:cNvSpPr txBox="1">
            <a:spLocks noChangeArrowheads="1"/>
          </p:cNvSpPr>
          <p:nvPr/>
        </p:nvSpPr>
        <p:spPr bwMode="auto">
          <a:xfrm>
            <a:off x="1079449" y="5875763"/>
            <a:ext cx="1463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pPr>
            <a:r>
              <a:rPr lang="zh-CN" altLang="en-US" dirty="0" smtClean="0">
                <a:solidFill>
                  <a:srgbClr val="4BC1DD"/>
                </a:solidFill>
                <a:ea typeface="微软雅黑" panose="020B0503020204020204" pitchFamily="34" charset="-122"/>
                <a:sym typeface="Times New Roman" panose="02020603050405020304" pitchFamily="18" charset="0"/>
              </a:rPr>
              <a:t>刚度</a:t>
            </a:r>
            <a:r>
              <a:rPr lang="zh-CN" altLang="en-US" dirty="0">
                <a:solidFill>
                  <a:srgbClr val="4BC1DD"/>
                </a:solidFill>
                <a:ea typeface="微软雅黑" panose="020B0503020204020204" pitchFamily="34" charset="-122"/>
                <a:sym typeface="Times New Roman" panose="02020603050405020304" pitchFamily="18" charset="0"/>
              </a:rPr>
              <a:t>校核</a:t>
            </a:r>
          </a:p>
        </p:txBody>
      </p:sp>
      <p:graphicFrame>
        <p:nvGraphicFramePr>
          <p:cNvPr id="25" name="Object 9"/>
          <p:cNvGraphicFramePr>
            <a:graphicFrameLocks noChangeAspect="1"/>
          </p:cNvGraphicFramePr>
          <p:nvPr>
            <p:extLst>
              <p:ext uri="{D42A27DB-BD31-4B8C-83A1-F6EECF244321}">
                <p14:modId xmlns:p14="http://schemas.microsoft.com/office/powerpoint/2010/main" val="2896614312"/>
              </p:ext>
            </p:extLst>
          </p:nvPr>
        </p:nvGraphicFramePr>
        <p:xfrm>
          <a:off x="3044999" y="5688967"/>
          <a:ext cx="3144052" cy="835259"/>
        </p:xfrm>
        <a:graphic>
          <a:graphicData uri="http://schemas.openxmlformats.org/presentationml/2006/ole">
            <mc:AlternateContent xmlns:mc="http://schemas.openxmlformats.org/markup-compatibility/2006">
              <mc:Choice xmlns:v="urn:schemas-microsoft-com:vml" Requires="v">
                <p:oleObj spid="_x0000_s61126" name="Equation" r:id="rId19" imgW="1714320" imgH="457200" progId="Equation.DSMT4">
                  <p:embed/>
                </p:oleObj>
              </mc:Choice>
              <mc:Fallback>
                <p:oleObj name="Equation" r:id="rId19" imgW="1714320" imgH="457200" progId="Equation.DSMT4">
                  <p:embed/>
                  <p:pic>
                    <p:nvPicPr>
                      <p:cNvPr id="269321" name="Object 9"/>
                      <p:cNvPicPr>
                        <a:picLocks noChangeAspect="1" noChangeArrowheads="1"/>
                      </p:cNvPicPr>
                      <p:nvPr/>
                    </p:nvPicPr>
                    <p:blipFill>
                      <a:blip r:embed="rId20"/>
                      <a:srcRect/>
                      <a:stretch>
                        <a:fillRect/>
                      </a:stretch>
                    </p:blipFill>
                    <p:spPr bwMode="auto">
                      <a:xfrm>
                        <a:off x="3044999" y="5688967"/>
                        <a:ext cx="3144052" cy="835259"/>
                      </a:xfrm>
                      <a:prstGeom prst="rect">
                        <a:avLst/>
                      </a:prstGeom>
                      <a:noFill/>
                      <a:ln>
                        <a:noFill/>
                      </a:ln>
                      <a:effectLst/>
                    </p:spPr>
                  </p:pic>
                </p:oleObj>
              </mc:Fallback>
            </mc:AlternateContent>
          </a:graphicData>
        </a:graphic>
      </p:graphicFrame>
      <p:graphicFrame>
        <p:nvGraphicFramePr>
          <p:cNvPr id="26" name="Object 10"/>
          <p:cNvGraphicFramePr>
            <a:graphicFrameLocks noChangeAspect="1"/>
          </p:cNvGraphicFramePr>
          <p:nvPr>
            <p:extLst>
              <p:ext uri="{D42A27DB-BD31-4B8C-83A1-F6EECF244321}">
                <p14:modId xmlns:p14="http://schemas.microsoft.com/office/powerpoint/2010/main" val="2774551280"/>
              </p:ext>
            </p:extLst>
          </p:nvPr>
        </p:nvGraphicFramePr>
        <p:xfrm>
          <a:off x="2718095" y="6506349"/>
          <a:ext cx="6589941" cy="726301"/>
        </p:xfrm>
        <a:graphic>
          <a:graphicData uri="http://schemas.openxmlformats.org/presentationml/2006/ole">
            <mc:AlternateContent xmlns:mc="http://schemas.openxmlformats.org/markup-compatibility/2006">
              <mc:Choice xmlns:v="urn:schemas-microsoft-com:vml" Requires="v">
                <p:oleObj spid="_x0000_s61127" name="Equation" r:id="rId21" imgW="3809880" imgH="419040" progId="Equation.DSMT4">
                  <p:embed/>
                </p:oleObj>
              </mc:Choice>
              <mc:Fallback>
                <p:oleObj name="Equation" r:id="rId21" imgW="3809880" imgH="419040" progId="Equation.DSMT4">
                  <p:embed/>
                  <p:pic>
                    <p:nvPicPr>
                      <p:cNvPr id="269322" name="Object 10"/>
                      <p:cNvPicPr>
                        <a:picLocks noChangeAspect="1" noChangeArrowheads="1"/>
                      </p:cNvPicPr>
                      <p:nvPr/>
                    </p:nvPicPr>
                    <p:blipFill>
                      <a:blip r:embed="rId22"/>
                      <a:srcRect/>
                      <a:stretch>
                        <a:fillRect/>
                      </a:stretch>
                    </p:blipFill>
                    <p:spPr bwMode="auto">
                      <a:xfrm>
                        <a:off x="2718095" y="6506349"/>
                        <a:ext cx="6589941" cy="726301"/>
                      </a:xfrm>
                      <a:prstGeom prst="rect">
                        <a:avLst/>
                      </a:prstGeom>
                      <a:noFill/>
                      <a:ln>
                        <a:noFill/>
                      </a:ln>
                      <a:effectLst/>
                    </p:spPr>
                  </p:pic>
                </p:oleObj>
              </mc:Fallback>
            </mc:AlternateContent>
          </a:graphicData>
        </a:graphic>
      </p:graphicFrame>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3"/>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085119761"/>
      </p:ext>
    </p:extLst>
  </p:cSld>
  <p:clrMapOvr>
    <a:masterClrMapping/>
  </p:clrMapOvr>
  <mc:AlternateContent xmlns:mc="http://schemas.openxmlformats.org/markup-compatibility/2006">
    <mc:Choice xmlns:p14="http://schemas.microsoft.com/office/powerpoint/2010/main" Requires="p14">
      <p:transition p14:dur="0" advTm="4383"/>
    </mc:Choice>
    <mc:Fallback>
      <p:transition advTm="4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弯曲变形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Text Box 4"/>
          <p:cNvSpPr txBox="1">
            <a:spLocks noChangeArrowheads="1"/>
          </p:cNvSpPr>
          <p:nvPr/>
        </p:nvSpPr>
        <p:spPr bwMode="auto">
          <a:xfrm>
            <a:off x="546023" y="2390874"/>
            <a:ext cx="73804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b="1" dirty="0">
                <a:solidFill>
                  <a:srgbClr val="4BC1DD"/>
                </a:solidFill>
                <a:ea typeface="微软雅黑" panose="020B0503020204020204" pitchFamily="34" charset="-122"/>
                <a:sym typeface="Times New Roman" panose="02020603050405020304" pitchFamily="18" charset="0"/>
              </a:rPr>
              <a:t>受力特点</a:t>
            </a:r>
            <a:r>
              <a:rPr lang="en-US" altLang="zh-CN" b="1" dirty="0">
                <a:solidFill>
                  <a:srgbClr val="FFFFFF"/>
                </a:solidFill>
                <a:ea typeface="微软雅黑" panose="020B0503020204020204" pitchFamily="34" charset="-122"/>
                <a:sym typeface="Times New Roman" panose="02020603050405020304" pitchFamily="18" charset="0"/>
              </a:rPr>
              <a:t>——</a:t>
            </a:r>
            <a:r>
              <a:rPr lang="zh-CN" altLang="en-US" b="1" dirty="0">
                <a:solidFill>
                  <a:srgbClr val="FFFFFF"/>
                </a:solidFill>
                <a:ea typeface="微软雅黑" panose="020B0503020204020204" pitchFamily="34" charset="-122"/>
                <a:sym typeface="Times New Roman" panose="02020603050405020304" pitchFamily="18" charset="0"/>
              </a:rPr>
              <a:t>作用于杆件上的外力都垂直于杆的轴线。</a:t>
            </a:r>
          </a:p>
        </p:txBody>
      </p:sp>
      <p:sp>
        <p:nvSpPr>
          <p:cNvPr id="8" name="Text Box 5"/>
          <p:cNvSpPr txBox="1">
            <a:spLocks noChangeArrowheads="1"/>
          </p:cNvSpPr>
          <p:nvPr/>
        </p:nvSpPr>
        <p:spPr bwMode="auto">
          <a:xfrm>
            <a:off x="546023" y="3002855"/>
            <a:ext cx="6045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b="1" dirty="0">
                <a:solidFill>
                  <a:srgbClr val="4BC1DD"/>
                </a:solidFill>
                <a:ea typeface="微软雅黑" panose="020B0503020204020204" pitchFamily="34" charset="-122"/>
                <a:sym typeface="Times New Roman" panose="02020603050405020304" pitchFamily="18" charset="0"/>
              </a:rPr>
              <a:t>变形特点</a:t>
            </a:r>
            <a:r>
              <a:rPr lang="en-US" altLang="zh-CN" b="1" dirty="0">
                <a:solidFill>
                  <a:srgbClr val="FFFFFF"/>
                </a:solidFill>
                <a:ea typeface="微软雅黑" panose="020B0503020204020204" pitchFamily="34" charset="-122"/>
                <a:sym typeface="Times New Roman" panose="02020603050405020304" pitchFamily="18" charset="0"/>
              </a:rPr>
              <a:t>——</a:t>
            </a:r>
            <a:r>
              <a:rPr lang="zh-CN" altLang="en-US" b="1" dirty="0">
                <a:solidFill>
                  <a:srgbClr val="FFFFFF"/>
                </a:solidFill>
                <a:ea typeface="微软雅黑" panose="020B0503020204020204" pitchFamily="34" charset="-122"/>
                <a:sym typeface="Times New Roman" panose="02020603050405020304" pitchFamily="18" charset="0"/>
              </a:rPr>
              <a:t>杆轴线由直线变为一条曲线。</a:t>
            </a:r>
          </a:p>
        </p:txBody>
      </p:sp>
      <p:sp>
        <p:nvSpPr>
          <p:cNvPr id="9" name="Text Box 6"/>
          <p:cNvSpPr txBox="1">
            <a:spLocks noChangeArrowheads="1"/>
          </p:cNvSpPr>
          <p:nvPr/>
        </p:nvSpPr>
        <p:spPr bwMode="auto">
          <a:xfrm>
            <a:off x="546023" y="3614837"/>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b="1" dirty="0" smtClean="0">
                <a:solidFill>
                  <a:srgbClr val="FFFFFF"/>
                </a:solidFill>
                <a:ea typeface="微软雅黑" panose="020B0503020204020204" pitchFamily="34" charset="-122"/>
                <a:sym typeface="Times New Roman" panose="02020603050405020304" pitchFamily="18" charset="0"/>
              </a:rPr>
              <a:t>主要</a:t>
            </a:r>
            <a:r>
              <a:rPr lang="zh-CN" altLang="en-US" b="1" dirty="0">
                <a:solidFill>
                  <a:srgbClr val="FFFFFF"/>
                </a:solidFill>
                <a:ea typeface="微软雅黑" panose="020B0503020204020204" pitchFamily="34" charset="-122"/>
                <a:sym typeface="Times New Roman" panose="02020603050405020304" pitchFamily="18" charset="0"/>
              </a:rPr>
              <a:t>产生弯曲变形的</a:t>
            </a:r>
            <a:r>
              <a:rPr lang="zh-CN" altLang="en-US" b="1" dirty="0" smtClean="0">
                <a:solidFill>
                  <a:srgbClr val="FFFFFF"/>
                </a:solidFill>
                <a:ea typeface="微软雅黑" panose="020B0503020204020204" pitchFamily="34" charset="-122"/>
                <a:sym typeface="Times New Roman" panose="02020603050405020304" pitchFamily="18" charset="0"/>
              </a:rPr>
              <a:t>杆</a:t>
            </a:r>
            <a:r>
              <a:rPr lang="en-US" altLang="zh-CN" b="1" dirty="0">
                <a:solidFill>
                  <a:srgbClr val="FFFFFF"/>
                </a:solidFill>
                <a:ea typeface="微软雅黑" panose="020B0503020204020204" pitchFamily="34" charset="-122"/>
                <a:sym typeface="Times New Roman" panose="02020603050405020304" pitchFamily="18" charset="0"/>
              </a:rPr>
              <a:t>——</a:t>
            </a:r>
            <a:r>
              <a:rPr lang="zh-CN" altLang="en-US" b="1" dirty="0" smtClean="0">
                <a:solidFill>
                  <a:srgbClr val="FFFFFF"/>
                </a:solidFill>
                <a:ea typeface="微软雅黑" panose="020B0503020204020204" pitchFamily="34" charset="-122"/>
                <a:sym typeface="Times New Roman" panose="02020603050405020304" pitchFamily="18" charset="0"/>
              </a:rPr>
              <a:t>梁</a:t>
            </a:r>
            <a:r>
              <a:rPr lang="zh-CN" altLang="en-US" b="1" dirty="0">
                <a:solidFill>
                  <a:srgbClr val="FFFFFF"/>
                </a:solidFill>
                <a:ea typeface="微软雅黑" panose="020B0503020204020204" pitchFamily="34" charset="-122"/>
                <a:sym typeface="Times New Roman" panose="02020603050405020304" pitchFamily="18" charset="0"/>
              </a:rPr>
              <a:t>。</a:t>
            </a:r>
            <a:endParaRPr lang="zh-CN" altLang="en-US" dirty="0">
              <a:solidFill>
                <a:srgbClr val="FFFFFF"/>
              </a:solidFill>
              <a:ea typeface="微软雅黑" panose="020B0503020204020204" pitchFamily="34" charset="-122"/>
              <a:sym typeface="Times New Roman" panose="02020603050405020304" pitchFamily="18" charset="0"/>
            </a:endParaRPr>
          </a:p>
        </p:txBody>
      </p:sp>
      <p:sp>
        <p:nvSpPr>
          <p:cNvPr id="11" name="Text Box 7"/>
          <p:cNvSpPr txBox="1">
            <a:spLocks noChangeArrowheads="1"/>
          </p:cNvSpPr>
          <p:nvPr/>
        </p:nvSpPr>
        <p:spPr bwMode="auto">
          <a:xfrm>
            <a:off x="255510" y="1655571"/>
            <a:ext cx="322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b="1" dirty="0" smtClean="0">
                <a:solidFill>
                  <a:schemeClr val="accent2"/>
                </a:solidFill>
                <a:ea typeface="微软雅黑" panose="020B0503020204020204" pitchFamily="34" charset="-122"/>
                <a:sym typeface="Times New Roman" panose="02020603050405020304" pitchFamily="18" charset="0"/>
              </a:rPr>
              <a:t>1</a:t>
            </a:r>
            <a:r>
              <a:rPr lang="zh-CN" altLang="en-US" b="1" dirty="0" smtClean="0">
                <a:solidFill>
                  <a:schemeClr val="accent2"/>
                </a:solidFill>
                <a:ea typeface="微软雅黑" panose="020B0503020204020204" pitchFamily="34" charset="-122"/>
                <a:sym typeface="Times New Roman" panose="02020603050405020304" pitchFamily="18" charset="0"/>
              </a:rPr>
              <a:t>、弯曲</a:t>
            </a:r>
            <a:r>
              <a:rPr lang="zh-CN" altLang="en-US" b="1" dirty="0">
                <a:solidFill>
                  <a:schemeClr val="accent2"/>
                </a:solidFill>
                <a:ea typeface="微软雅黑" panose="020B0503020204020204" pitchFamily="34" charset="-122"/>
                <a:sym typeface="Times New Roman" panose="02020603050405020304" pitchFamily="18" charset="0"/>
              </a:rPr>
              <a:t>的概念：</a:t>
            </a:r>
          </a:p>
        </p:txBody>
      </p:sp>
      <p:grpSp>
        <p:nvGrpSpPr>
          <p:cNvPr id="2" name="组合 1"/>
          <p:cNvGrpSpPr/>
          <p:nvPr/>
        </p:nvGrpSpPr>
        <p:grpSpPr>
          <a:xfrm>
            <a:off x="8013551" y="1029638"/>
            <a:ext cx="3733800" cy="2332037"/>
            <a:chOff x="7192119" y="3628856"/>
            <a:chExt cx="3733800" cy="2332037"/>
          </a:xfrm>
        </p:grpSpPr>
        <p:grpSp>
          <p:nvGrpSpPr>
            <p:cNvPr id="12" name="Group 8"/>
            <p:cNvGrpSpPr>
              <a:grpSpLocks/>
            </p:cNvGrpSpPr>
            <p:nvPr/>
          </p:nvGrpSpPr>
          <p:grpSpPr bwMode="auto">
            <a:xfrm>
              <a:off x="7554069" y="4651206"/>
              <a:ext cx="3371850" cy="881062"/>
              <a:chOff x="3588" y="1536"/>
              <a:chExt cx="2124" cy="555"/>
            </a:xfrm>
          </p:grpSpPr>
          <p:sp>
            <p:nvSpPr>
              <p:cNvPr id="13" name="Rectangle 9"/>
              <p:cNvSpPr>
                <a:spLocks noChangeArrowheads="1"/>
              </p:cNvSpPr>
              <p:nvPr/>
            </p:nvSpPr>
            <p:spPr bwMode="auto">
              <a:xfrm>
                <a:off x="3696" y="1536"/>
                <a:ext cx="1920" cy="240"/>
              </a:xfrm>
              <a:prstGeom prst="rect">
                <a:avLst/>
              </a:prstGeom>
              <a:gradFill rotWithShape="1">
                <a:gsLst>
                  <a:gs pos="0">
                    <a:schemeClr val="tx2"/>
                  </a:gs>
                  <a:gs pos="50000">
                    <a:srgbClr val="FFFFFF"/>
                  </a:gs>
                  <a:gs pos="100000">
                    <a:schemeClr val="tx2"/>
                  </a:gs>
                </a:gsLst>
                <a:lin ang="5400000" scaled="1"/>
              </a:gradFill>
              <a:ln w="19050">
                <a:solidFill>
                  <a:schemeClr val="tx1"/>
                </a:solidFill>
                <a:miter lim="800000"/>
                <a:headEnd/>
                <a:tailEnd/>
              </a:ln>
              <a:effectLst/>
              <a:ex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Line 10"/>
              <p:cNvSpPr>
                <a:spLocks noChangeShapeType="1"/>
              </p:cNvSpPr>
              <p:nvPr/>
            </p:nvSpPr>
            <p:spPr bwMode="auto">
              <a:xfrm flipH="1">
                <a:off x="5616" y="182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Line 11"/>
              <p:cNvSpPr>
                <a:spLocks noChangeShapeType="1"/>
              </p:cNvSpPr>
              <p:nvPr/>
            </p:nvSpPr>
            <p:spPr bwMode="auto">
              <a:xfrm flipH="1">
                <a:off x="5520" y="2016"/>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Oval 12"/>
              <p:cNvSpPr>
                <a:spLocks noChangeArrowheads="1"/>
              </p:cNvSpPr>
              <p:nvPr/>
            </p:nvSpPr>
            <p:spPr bwMode="auto">
              <a:xfrm>
                <a:off x="5592" y="1776"/>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17" name="Oval 13"/>
              <p:cNvSpPr>
                <a:spLocks noChangeArrowheads="1"/>
              </p:cNvSpPr>
              <p:nvPr/>
            </p:nvSpPr>
            <p:spPr bwMode="auto">
              <a:xfrm>
                <a:off x="5592" y="196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nvGrpSpPr>
              <p:cNvPr id="18" name="Group 14"/>
              <p:cNvGrpSpPr>
                <a:grpSpLocks/>
              </p:cNvGrpSpPr>
              <p:nvPr/>
            </p:nvGrpSpPr>
            <p:grpSpPr bwMode="auto">
              <a:xfrm>
                <a:off x="3600" y="1766"/>
                <a:ext cx="192" cy="169"/>
                <a:chOff x="3600" y="1766"/>
                <a:chExt cx="192" cy="169"/>
              </a:xfrm>
            </p:grpSpPr>
            <p:grpSp>
              <p:nvGrpSpPr>
                <p:cNvPr id="27" name="Group 15"/>
                <p:cNvGrpSpPr>
                  <a:grpSpLocks/>
                </p:cNvGrpSpPr>
                <p:nvPr/>
              </p:nvGrpSpPr>
              <p:grpSpPr bwMode="auto">
                <a:xfrm>
                  <a:off x="3600" y="1809"/>
                  <a:ext cx="192" cy="126"/>
                  <a:chOff x="3600" y="1794"/>
                  <a:chExt cx="192" cy="126"/>
                </a:xfrm>
              </p:grpSpPr>
              <p:sp>
                <p:nvSpPr>
                  <p:cNvPr id="29" name="Line 16"/>
                  <p:cNvSpPr>
                    <a:spLocks noChangeShapeType="1"/>
                  </p:cNvSpPr>
                  <p:nvPr/>
                </p:nvSpPr>
                <p:spPr bwMode="auto">
                  <a:xfrm flipH="1">
                    <a:off x="3648" y="1794"/>
                    <a:ext cx="48" cy="1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Line 17"/>
                  <p:cNvSpPr>
                    <a:spLocks noChangeShapeType="1"/>
                  </p:cNvSpPr>
                  <p:nvPr/>
                </p:nvSpPr>
                <p:spPr bwMode="auto">
                  <a:xfrm>
                    <a:off x="3696" y="1800"/>
                    <a:ext cx="48"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Line 18"/>
                  <p:cNvSpPr>
                    <a:spLocks noChangeShapeType="1"/>
                  </p:cNvSpPr>
                  <p:nvPr/>
                </p:nvSpPr>
                <p:spPr bwMode="auto">
                  <a:xfrm flipH="1">
                    <a:off x="3600" y="192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8" name="Oval 19"/>
                <p:cNvSpPr>
                  <a:spLocks noChangeArrowheads="1"/>
                </p:cNvSpPr>
                <p:nvPr/>
              </p:nvSpPr>
              <p:spPr bwMode="auto">
                <a:xfrm>
                  <a:off x="3672" y="1766"/>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grpSp>
            <p:nvGrpSpPr>
              <p:cNvPr id="19" name="Group 20"/>
              <p:cNvGrpSpPr>
                <a:grpSpLocks/>
              </p:cNvGrpSpPr>
              <p:nvPr/>
            </p:nvGrpSpPr>
            <p:grpSpPr bwMode="auto">
              <a:xfrm>
                <a:off x="3588" y="1920"/>
                <a:ext cx="180" cy="84"/>
                <a:chOff x="3588" y="1920"/>
                <a:chExt cx="180" cy="84"/>
              </a:xfrm>
            </p:grpSpPr>
            <p:sp>
              <p:nvSpPr>
                <p:cNvPr id="24" name="Line 21"/>
                <p:cNvSpPr>
                  <a:spLocks noChangeShapeType="1"/>
                </p:cNvSpPr>
                <p:nvPr/>
              </p:nvSpPr>
              <p:spPr bwMode="auto">
                <a:xfrm rot="1200000" flipH="1">
                  <a:off x="3740" y="1924"/>
                  <a:ext cx="28" cy="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Line 22"/>
                <p:cNvSpPr>
                  <a:spLocks noChangeShapeType="1"/>
                </p:cNvSpPr>
                <p:nvPr/>
              </p:nvSpPr>
              <p:spPr bwMode="auto">
                <a:xfrm rot="1200000" flipH="1">
                  <a:off x="3664" y="1924"/>
                  <a:ext cx="28" cy="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Line 23"/>
                <p:cNvSpPr>
                  <a:spLocks noChangeShapeType="1"/>
                </p:cNvSpPr>
                <p:nvPr/>
              </p:nvSpPr>
              <p:spPr bwMode="auto">
                <a:xfrm rot="1200000" flipH="1">
                  <a:off x="3588" y="1920"/>
                  <a:ext cx="28" cy="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0" name="Group 24"/>
              <p:cNvGrpSpPr>
                <a:grpSpLocks/>
              </p:cNvGrpSpPr>
              <p:nvPr/>
            </p:nvGrpSpPr>
            <p:grpSpPr bwMode="auto">
              <a:xfrm>
                <a:off x="5502" y="2007"/>
                <a:ext cx="180" cy="84"/>
                <a:chOff x="3588" y="1920"/>
                <a:chExt cx="180" cy="84"/>
              </a:xfrm>
            </p:grpSpPr>
            <p:sp>
              <p:nvSpPr>
                <p:cNvPr id="21" name="Line 25"/>
                <p:cNvSpPr>
                  <a:spLocks noChangeShapeType="1"/>
                </p:cNvSpPr>
                <p:nvPr/>
              </p:nvSpPr>
              <p:spPr bwMode="auto">
                <a:xfrm rot="1200000" flipH="1">
                  <a:off x="3740" y="1924"/>
                  <a:ext cx="28" cy="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Line 26"/>
                <p:cNvSpPr>
                  <a:spLocks noChangeShapeType="1"/>
                </p:cNvSpPr>
                <p:nvPr/>
              </p:nvSpPr>
              <p:spPr bwMode="auto">
                <a:xfrm rot="1200000" flipH="1">
                  <a:off x="3664" y="1924"/>
                  <a:ext cx="28" cy="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Line 27"/>
                <p:cNvSpPr>
                  <a:spLocks noChangeShapeType="1"/>
                </p:cNvSpPr>
                <p:nvPr/>
              </p:nvSpPr>
              <p:spPr bwMode="auto">
                <a:xfrm rot="1200000" flipH="1">
                  <a:off x="3588" y="1920"/>
                  <a:ext cx="28" cy="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32" name="Freeform 28"/>
            <p:cNvSpPr>
              <a:spLocks/>
            </p:cNvSpPr>
            <p:nvPr/>
          </p:nvSpPr>
          <p:spPr bwMode="auto">
            <a:xfrm>
              <a:off x="7725519" y="4867106"/>
              <a:ext cx="3048000" cy="76200"/>
            </a:xfrm>
            <a:custGeom>
              <a:avLst/>
              <a:gdLst>
                <a:gd name="T0" fmla="*/ 0 w 1632"/>
                <a:gd name="T1" fmla="*/ 0 h 144"/>
                <a:gd name="T2" fmla="*/ 2147483647 w 1632"/>
                <a:gd name="T3" fmla="*/ 2147483647 h 144"/>
                <a:gd name="T4" fmla="*/ 2147483647 w 1632"/>
                <a:gd name="T5" fmla="*/ 0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0"/>
                  </a:moveTo>
                  <a:cubicBezTo>
                    <a:pt x="224" y="72"/>
                    <a:pt x="448" y="144"/>
                    <a:pt x="720" y="144"/>
                  </a:cubicBezTo>
                  <a:cubicBezTo>
                    <a:pt x="992" y="144"/>
                    <a:pt x="1480" y="24"/>
                    <a:pt x="1632" y="0"/>
                  </a:cubicBezTo>
                </a:path>
              </a:pathLst>
            </a:custGeom>
            <a:noFill/>
            <a:ln w="28575" cap="flat" cmpd="sng">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3" name="Group 29"/>
            <p:cNvGrpSpPr>
              <a:grpSpLocks/>
            </p:cNvGrpSpPr>
            <p:nvPr/>
          </p:nvGrpSpPr>
          <p:grpSpPr bwMode="auto">
            <a:xfrm>
              <a:off x="8554194" y="4019381"/>
              <a:ext cx="466725" cy="644525"/>
              <a:chOff x="4218" y="1290"/>
              <a:chExt cx="294" cy="406"/>
            </a:xfrm>
          </p:grpSpPr>
          <p:sp>
            <p:nvSpPr>
              <p:cNvPr id="34" name="Line 30"/>
              <p:cNvSpPr>
                <a:spLocks noChangeShapeType="1"/>
              </p:cNvSpPr>
              <p:nvPr/>
            </p:nvSpPr>
            <p:spPr bwMode="auto">
              <a:xfrm flipH="1">
                <a:off x="4224" y="1504"/>
                <a:ext cx="0" cy="192"/>
              </a:xfrm>
              <a:prstGeom prst="line">
                <a:avLst/>
              </a:prstGeom>
              <a:noFill/>
              <a:ln w="28575">
                <a:solidFill>
                  <a:schemeClr val="accent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Line 31"/>
              <p:cNvSpPr>
                <a:spLocks noChangeShapeType="1"/>
              </p:cNvSpPr>
              <p:nvPr/>
            </p:nvSpPr>
            <p:spPr bwMode="auto">
              <a:xfrm flipH="1">
                <a:off x="4320" y="1504"/>
                <a:ext cx="0" cy="192"/>
              </a:xfrm>
              <a:prstGeom prst="line">
                <a:avLst/>
              </a:prstGeom>
              <a:noFill/>
              <a:ln w="28575">
                <a:solidFill>
                  <a:schemeClr val="accent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6" name="Line 32"/>
              <p:cNvSpPr>
                <a:spLocks noChangeShapeType="1"/>
              </p:cNvSpPr>
              <p:nvPr/>
            </p:nvSpPr>
            <p:spPr bwMode="auto">
              <a:xfrm flipH="1">
                <a:off x="4416" y="1502"/>
                <a:ext cx="0" cy="192"/>
              </a:xfrm>
              <a:prstGeom prst="line">
                <a:avLst/>
              </a:prstGeom>
              <a:noFill/>
              <a:ln w="28575">
                <a:solidFill>
                  <a:schemeClr val="accent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Line 33"/>
              <p:cNvSpPr>
                <a:spLocks noChangeShapeType="1"/>
              </p:cNvSpPr>
              <p:nvPr/>
            </p:nvSpPr>
            <p:spPr bwMode="auto">
              <a:xfrm flipH="1">
                <a:off x="4512" y="1504"/>
                <a:ext cx="0" cy="192"/>
              </a:xfrm>
              <a:prstGeom prst="line">
                <a:avLst/>
              </a:prstGeom>
              <a:noFill/>
              <a:ln w="28575">
                <a:solidFill>
                  <a:schemeClr val="accent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Line 34"/>
              <p:cNvSpPr>
                <a:spLocks noChangeShapeType="1"/>
              </p:cNvSpPr>
              <p:nvPr/>
            </p:nvSpPr>
            <p:spPr bwMode="auto">
              <a:xfrm>
                <a:off x="4218" y="1500"/>
                <a:ext cx="288"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9" name="Object 35"/>
              <p:cNvGraphicFramePr>
                <a:graphicFrameLocks noChangeAspect="1"/>
              </p:cNvGraphicFramePr>
              <p:nvPr>
                <p:extLst>
                  <p:ext uri="{D42A27DB-BD31-4B8C-83A1-F6EECF244321}">
                    <p14:modId xmlns:p14="http://schemas.microsoft.com/office/powerpoint/2010/main" val="4164304607"/>
                  </p:ext>
                </p:extLst>
              </p:nvPr>
            </p:nvGraphicFramePr>
            <p:xfrm>
              <a:off x="4272" y="1290"/>
              <a:ext cx="151" cy="196"/>
            </p:xfrm>
            <a:graphic>
              <a:graphicData uri="http://schemas.openxmlformats.org/presentationml/2006/ole">
                <mc:AlternateContent xmlns:mc="http://schemas.openxmlformats.org/markup-compatibility/2006">
                  <mc:Choice xmlns:v="urn:schemas-microsoft-com:vml" Requires="v">
                    <p:oleObj spid="_x0000_s61897" name="Equation" r:id="rId7" imgW="126720" imgH="164880" progId="Equation.DSMT4">
                      <p:embed/>
                    </p:oleObj>
                  </mc:Choice>
                  <mc:Fallback>
                    <p:oleObj name="Equation" r:id="rId7" imgW="126720" imgH="164880" progId="Equation.DSMT4">
                      <p:embed/>
                      <p:pic>
                        <p:nvPicPr>
                          <p:cNvPr id="3078" name="Object 35"/>
                          <p:cNvPicPr>
                            <a:picLocks noChangeAspect="1" noChangeArrowheads="1"/>
                          </p:cNvPicPr>
                          <p:nvPr/>
                        </p:nvPicPr>
                        <p:blipFill>
                          <a:blip r:embed="rId8"/>
                          <a:srcRect/>
                          <a:stretch>
                            <a:fillRect/>
                          </a:stretch>
                        </p:blipFill>
                        <p:spPr bwMode="auto">
                          <a:xfrm>
                            <a:off x="4272" y="1290"/>
                            <a:ext cx="151"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 name="Group 36"/>
            <p:cNvGrpSpPr>
              <a:grpSpLocks/>
            </p:cNvGrpSpPr>
            <p:nvPr/>
          </p:nvGrpSpPr>
          <p:grpSpPr bwMode="auto">
            <a:xfrm>
              <a:off x="9368582" y="3628856"/>
              <a:ext cx="287337" cy="1009650"/>
              <a:chOff x="4731" y="1044"/>
              <a:chExt cx="181" cy="636"/>
            </a:xfrm>
          </p:grpSpPr>
          <p:sp>
            <p:nvSpPr>
              <p:cNvPr id="41" name="Line 37"/>
              <p:cNvSpPr>
                <a:spLocks noChangeShapeType="1"/>
              </p:cNvSpPr>
              <p:nvPr/>
            </p:nvSpPr>
            <p:spPr bwMode="auto">
              <a:xfrm>
                <a:off x="4818" y="1248"/>
                <a:ext cx="0" cy="432"/>
              </a:xfrm>
              <a:prstGeom prst="line">
                <a:avLst/>
              </a:prstGeom>
              <a:noFill/>
              <a:ln w="31750">
                <a:solidFill>
                  <a:srgbClr val="4BC1DD"/>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42" name="Object 38"/>
              <p:cNvGraphicFramePr>
                <a:graphicFrameLocks noChangeAspect="1"/>
              </p:cNvGraphicFramePr>
              <p:nvPr>
                <p:extLst>
                  <p:ext uri="{D42A27DB-BD31-4B8C-83A1-F6EECF244321}">
                    <p14:modId xmlns:p14="http://schemas.microsoft.com/office/powerpoint/2010/main" val="3277769217"/>
                  </p:ext>
                </p:extLst>
              </p:nvPr>
            </p:nvGraphicFramePr>
            <p:xfrm>
              <a:off x="4731" y="1044"/>
              <a:ext cx="181" cy="196"/>
            </p:xfrm>
            <a:graphic>
              <a:graphicData uri="http://schemas.openxmlformats.org/presentationml/2006/ole">
                <mc:AlternateContent xmlns:mc="http://schemas.openxmlformats.org/markup-compatibility/2006">
                  <mc:Choice xmlns:v="urn:schemas-microsoft-com:vml" Requires="v">
                    <p:oleObj spid="_x0000_s61898" name="Equation" r:id="rId9" imgW="152280" imgH="164880" progId="Equation.DSMT4">
                      <p:embed/>
                    </p:oleObj>
                  </mc:Choice>
                  <mc:Fallback>
                    <p:oleObj name="Equation" r:id="rId9" imgW="152280" imgH="164880" progId="Equation.DSMT4">
                      <p:embed/>
                      <p:pic>
                        <p:nvPicPr>
                          <p:cNvPr id="3077" name="Object 38"/>
                          <p:cNvPicPr>
                            <a:picLocks noChangeAspect="1" noChangeArrowheads="1"/>
                          </p:cNvPicPr>
                          <p:nvPr/>
                        </p:nvPicPr>
                        <p:blipFill>
                          <a:blip r:embed="rId10"/>
                          <a:srcRect/>
                          <a:stretch>
                            <a:fillRect/>
                          </a:stretch>
                        </p:blipFill>
                        <p:spPr bwMode="auto">
                          <a:xfrm>
                            <a:off x="4731" y="1044"/>
                            <a:ext cx="181"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 name="Group 39"/>
            <p:cNvGrpSpPr>
              <a:grpSpLocks/>
            </p:cNvGrpSpPr>
            <p:nvPr/>
          </p:nvGrpSpPr>
          <p:grpSpPr bwMode="auto">
            <a:xfrm>
              <a:off x="9706719" y="3946356"/>
              <a:ext cx="762000" cy="1301750"/>
              <a:chOff x="4944" y="1244"/>
              <a:chExt cx="480" cy="820"/>
            </a:xfrm>
          </p:grpSpPr>
          <p:sp>
            <p:nvSpPr>
              <p:cNvPr id="44" name="Line 40"/>
              <p:cNvSpPr>
                <a:spLocks noChangeShapeType="1"/>
              </p:cNvSpPr>
              <p:nvPr/>
            </p:nvSpPr>
            <p:spPr bwMode="auto">
              <a:xfrm>
                <a:off x="5184" y="2064"/>
                <a:ext cx="240" cy="0"/>
              </a:xfrm>
              <a:prstGeom prst="line">
                <a:avLst/>
              </a:prstGeom>
              <a:noFill/>
              <a:ln w="28575">
                <a:solidFill>
                  <a:srgbClr val="4BC1DD"/>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Line 41"/>
              <p:cNvSpPr>
                <a:spLocks noChangeShapeType="1"/>
              </p:cNvSpPr>
              <p:nvPr/>
            </p:nvSpPr>
            <p:spPr bwMode="auto">
              <a:xfrm flipV="1">
                <a:off x="5184" y="1488"/>
                <a:ext cx="0" cy="576"/>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Line 42"/>
              <p:cNvSpPr>
                <a:spLocks noChangeShapeType="1"/>
              </p:cNvSpPr>
              <p:nvPr/>
            </p:nvSpPr>
            <p:spPr bwMode="auto">
              <a:xfrm flipH="1">
                <a:off x="4944" y="1488"/>
                <a:ext cx="240" cy="0"/>
              </a:xfrm>
              <a:prstGeom prst="line">
                <a:avLst/>
              </a:prstGeom>
              <a:noFill/>
              <a:ln w="28575">
                <a:solidFill>
                  <a:srgbClr val="4BC1DD"/>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50" name="Object 43"/>
              <p:cNvGraphicFramePr>
                <a:graphicFrameLocks noChangeAspect="1"/>
              </p:cNvGraphicFramePr>
              <p:nvPr>
                <p:extLst>
                  <p:ext uri="{D42A27DB-BD31-4B8C-83A1-F6EECF244321}">
                    <p14:modId xmlns:p14="http://schemas.microsoft.com/office/powerpoint/2010/main" val="2791403617"/>
                  </p:ext>
                </p:extLst>
              </p:nvPr>
            </p:nvGraphicFramePr>
            <p:xfrm>
              <a:off x="5106" y="1244"/>
              <a:ext cx="241" cy="196"/>
            </p:xfrm>
            <a:graphic>
              <a:graphicData uri="http://schemas.openxmlformats.org/presentationml/2006/ole">
                <mc:AlternateContent xmlns:mc="http://schemas.openxmlformats.org/markup-compatibility/2006">
                  <mc:Choice xmlns:v="urn:schemas-microsoft-com:vml" Requires="v">
                    <p:oleObj spid="_x0000_s61899" name="Equation" r:id="rId11" imgW="203040" imgH="164880" progId="Equation.DSMT4">
                      <p:embed/>
                    </p:oleObj>
                  </mc:Choice>
                  <mc:Fallback>
                    <p:oleObj name="Equation" r:id="rId11" imgW="203040" imgH="164880" progId="Equation.DSMT4">
                      <p:embed/>
                      <p:pic>
                        <p:nvPicPr>
                          <p:cNvPr id="3076" name="Object 43"/>
                          <p:cNvPicPr>
                            <a:picLocks noChangeAspect="1" noChangeArrowheads="1"/>
                          </p:cNvPicPr>
                          <p:nvPr/>
                        </p:nvPicPr>
                        <p:blipFill>
                          <a:blip r:embed="rId12"/>
                          <a:srcRect/>
                          <a:stretch>
                            <a:fillRect/>
                          </a:stretch>
                        </p:blipFill>
                        <p:spPr bwMode="auto">
                          <a:xfrm>
                            <a:off x="5106" y="1244"/>
                            <a:ext cx="241"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 name="Group 44"/>
            <p:cNvGrpSpPr>
              <a:grpSpLocks/>
            </p:cNvGrpSpPr>
            <p:nvPr/>
          </p:nvGrpSpPr>
          <p:grpSpPr bwMode="auto">
            <a:xfrm>
              <a:off x="7192119" y="4409906"/>
              <a:ext cx="533400" cy="609600"/>
              <a:chOff x="3360" y="1536"/>
              <a:chExt cx="336" cy="384"/>
            </a:xfrm>
          </p:grpSpPr>
          <p:sp>
            <p:nvSpPr>
              <p:cNvPr id="53" name="Line 45"/>
              <p:cNvSpPr>
                <a:spLocks noChangeShapeType="1"/>
              </p:cNvSpPr>
              <p:nvPr/>
            </p:nvSpPr>
            <p:spPr bwMode="auto">
              <a:xfrm flipH="1" flipV="1">
                <a:off x="3696" y="1536"/>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54" name="Object 46"/>
              <p:cNvGraphicFramePr>
                <a:graphicFrameLocks noChangeAspect="1"/>
              </p:cNvGraphicFramePr>
              <p:nvPr>
                <p:extLst>
                  <p:ext uri="{D42A27DB-BD31-4B8C-83A1-F6EECF244321}">
                    <p14:modId xmlns:p14="http://schemas.microsoft.com/office/powerpoint/2010/main" val="418668966"/>
                  </p:ext>
                </p:extLst>
              </p:nvPr>
            </p:nvGraphicFramePr>
            <p:xfrm>
              <a:off x="3360" y="1576"/>
              <a:ext cx="245" cy="276"/>
            </p:xfrm>
            <a:graphic>
              <a:graphicData uri="http://schemas.openxmlformats.org/presentationml/2006/ole">
                <mc:AlternateContent xmlns:mc="http://schemas.openxmlformats.org/markup-compatibility/2006">
                  <mc:Choice xmlns:v="urn:schemas-microsoft-com:vml" Requires="v">
                    <p:oleObj spid="_x0000_s61900" name="Equation" r:id="rId13" imgW="203040" imgH="228600" progId="Equation.DSMT4">
                      <p:embed/>
                    </p:oleObj>
                  </mc:Choice>
                  <mc:Fallback>
                    <p:oleObj name="Equation" r:id="rId13" imgW="203040" imgH="228600" progId="Equation.DSMT4">
                      <p:embed/>
                      <p:pic>
                        <p:nvPicPr>
                          <p:cNvPr id="3075" name="Object 46"/>
                          <p:cNvPicPr>
                            <a:picLocks noChangeAspect="1" noChangeArrowheads="1"/>
                          </p:cNvPicPr>
                          <p:nvPr/>
                        </p:nvPicPr>
                        <p:blipFill>
                          <a:blip r:embed="rId14"/>
                          <a:srcRect/>
                          <a:stretch>
                            <a:fillRect/>
                          </a:stretch>
                        </p:blipFill>
                        <p:spPr bwMode="auto">
                          <a:xfrm>
                            <a:off x="3360" y="1576"/>
                            <a:ext cx="245"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 name="Group 47"/>
            <p:cNvGrpSpPr>
              <a:grpSpLocks/>
            </p:cNvGrpSpPr>
            <p:nvPr/>
          </p:nvGrpSpPr>
          <p:grpSpPr bwMode="auto">
            <a:xfrm>
              <a:off x="10314732" y="5011568"/>
              <a:ext cx="442912" cy="949325"/>
              <a:chOff x="5337" y="1968"/>
              <a:chExt cx="279" cy="598"/>
            </a:xfrm>
          </p:grpSpPr>
          <p:sp>
            <p:nvSpPr>
              <p:cNvPr id="56" name="Line 48"/>
              <p:cNvSpPr>
                <a:spLocks noChangeShapeType="1"/>
              </p:cNvSpPr>
              <p:nvPr/>
            </p:nvSpPr>
            <p:spPr bwMode="auto">
              <a:xfrm flipV="1">
                <a:off x="5616" y="1968"/>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57" name="Object 49"/>
              <p:cNvGraphicFramePr>
                <a:graphicFrameLocks noChangeAspect="1"/>
              </p:cNvGraphicFramePr>
              <p:nvPr>
                <p:extLst>
                  <p:ext uri="{D42A27DB-BD31-4B8C-83A1-F6EECF244321}">
                    <p14:modId xmlns:p14="http://schemas.microsoft.com/office/powerpoint/2010/main" val="476598479"/>
                  </p:ext>
                </p:extLst>
              </p:nvPr>
            </p:nvGraphicFramePr>
            <p:xfrm>
              <a:off x="5337" y="2291"/>
              <a:ext cx="245" cy="275"/>
            </p:xfrm>
            <a:graphic>
              <a:graphicData uri="http://schemas.openxmlformats.org/presentationml/2006/ole">
                <mc:AlternateContent xmlns:mc="http://schemas.openxmlformats.org/markup-compatibility/2006">
                  <mc:Choice xmlns:v="urn:schemas-microsoft-com:vml" Requires="v">
                    <p:oleObj spid="_x0000_s61901" name="Equation" r:id="rId15" imgW="203040" imgH="228600" progId="Equation.DSMT4">
                      <p:embed/>
                    </p:oleObj>
                  </mc:Choice>
                  <mc:Fallback>
                    <p:oleObj name="Equation" r:id="rId15" imgW="203040" imgH="228600" progId="Equation.DSMT4">
                      <p:embed/>
                      <p:pic>
                        <p:nvPicPr>
                          <p:cNvPr id="3074" name="Object 49"/>
                          <p:cNvPicPr>
                            <a:picLocks noChangeAspect="1" noChangeArrowheads="1"/>
                          </p:cNvPicPr>
                          <p:nvPr/>
                        </p:nvPicPr>
                        <p:blipFill>
                          <a:blip r:embed="rId16"/>
                          <a:srcRect/>
                          <a:stretch>
                            <a:fillRect/>
                          </a:stretch>
                        </p:blipFill>
                        <p:spPr bwMode="auto">
                          <a:xfrm>
                            <a:off x="5337" y="2291"/>
                            <a:ext cx="245"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 name="Line 50"/>
            <p:cNvSpPr>
              <a:spLocks noChangeShapeType="1"/>
            </p:cNvSpPr>
            <p:nvPr/>
          </p:nvSpPr>
          <p:spPr bwMode="auto">
            <a:xfrm>
              <a:off x="7722344" y="4867106"/>
              <a:ext cx="3048000" cy="0"/>
            </a:xfrm>
            <a:prstGeom prst="line">
              <a:avLst/>
            </a:prstGeom>
            <a:noFill/>
            <a:ln w="19050">
              <a:solidFill>
                <a:srgbClr val="339966"/>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9" name="Rectangle 52"/>
          <p:cNvSpPr>
            <a:spLocks noChangeArrowheads="1"/>
          </p:cNvSpPr>
          <p:nvPr/>
        </p:nvSpPr>
        <p:spPr bwMode="auto">
          <a:xfrm>
            <a:off x="255510" y="1024037"/>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fontAlgn="b" hangingPunct="1"/>
            <a:r>
              <a:rPr lang="zh-CN" altLang="en-US" sz="2800" b="1" dirty="0" smtClean="0">
                <a:solidFill>
                  <a:schemeClr val="accent2"/>
                </a:solidFill>
                <a:ea typeface="微软雅黑" panose="020B0503020204020204" pitchFamily="34" charset="-122"/>
                <a:sym typeface="Times New Roman" panose="02020603050405020304" pitchFamily="18" charset="0"/>
              </a:rPr>
              <a:t>平面弯曲</a:t>
            </a:r>
            <a:r>
              <a:rPr lang="zh-CN" altLang="en-US" sz="2800" b="1" dirty="0">
                <a:solidFill>
                  <a:schemeClr val="accent2"/>
                </a:solidFill>
                <a:ea typeface="微软雅黑" panose="020B0503020204020204" pitchFamily="34" charset="-122"/>
                <a:sym typeface="Times New Roman" panose="02020603050405020304" pitchFamily="18" charset="0"/>
              </a:rPr>
              <a:t>的概念及工程</a:t>
            </a:r>
            <a:r>
              <a:rPr lang="zh-CN" altLang="en-US" sz="2800" b="1" dirty="0" smtClean="0">
                <a:solidFill>
                  <a:schemeClr val="accent2"/>
                </a:solidFill>
                <a:ea typeface="微软雅黑" panose="020B0503020204020204" pitchFamily="34" charset="-122"/>
                <a:sym typeface="Times New Roman" panose="02020603050405020304" pitchFamily="18" charset="0"/>
              </a:rPr>
              <a:t>实例</a:t>
            </a:r>
            <a:r>
              <a:rPr lang="en-US" altLang="zh-CN" sz="2800" b="1" dirty="0" smtClean="0">
                <a:solidFill>
                  <a:schemeClr val="accent2"/>
                </a:solidFill>
                <a:ea typeface="微软雅黑" panose="020B0503020204020204" pitchFamily="34" charset="-122"/>
                <a:sym typeface="Times New Roman" panose="02020603050405020304" pitchFamily="18" charset="0"/>
              </a:rPr>
              <a:t>:</a:t>
            </a:r>
            <a:endParaRPr lang="zh-CN" altLang="en-US" sz="2800" b="1" dirty="0">
              <a:solidFill>
                <a:schemeClr val="accent2"/>
              </a:solidFill>
              <a:ea typeface="微软雅黑" panose="020B0503020204020204" pitchFamily="34" charset="-122"/>
              <a:sym typeface="Times New Roman" panose="02020603050405020304" pitchFamily="18" charset="0"/>
            </a:endParaRPr>
          </a:p>
        </p:txBody>
      </p:sp>
      <p:sp>
        <p:nvSpPr>
          <p:cNvPr id="60" name="Text Box 7"/>
          <p:cNvSpPr txBox="1">
            <a:spLocks noChangeArrowheads="1"/>
          </p:cNvSpPr>
          <p:nvPr/>
        </p:nvSpPr>
        <p:spPr bwMode="auto">
          <a:xfrm>
            <a:off x="274096" y="4140014"/>
            <a:ext cx="12328688"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150000"/>
              </a:lnSpc>
            </a:pPr>
            <a:r>
              <a:rPr lang="en-US" altLang="zh-CN" b="1" dirty="0" smtClean="0">
                <a:solidFill>
                  <a:schemeClr val="accent2"/>
                </a:solidFill>
                <a:ea typeface="微软雅黑" panose="020B0503020204020204" pitchFamily="34" charset="-122"/>
                <a:sym typeface="Times New Roman" panose="02020603050405020304" pitchFamily="18" charset="0"/>
              </a:rPr>
              <a:t>2</a:t>
            </a:r>
            <a:r>
              <a:rPr lang="zh-CN" altLang="en-US" b="1" dirty="0" smtClean="0">
                <a:solidFill>
                  <a:schemeClr val="accent2"/>
                </a:solidFill>
                <a:ea typeface="微软雅黑" panose="020B0503020204020204" pitchFamily="34" charset="-122"/>
                <a:sym typeface="Times New Roman" panose="02020603050405020304" pitchFamily="18" charset="0"/>
              </a:rPr>
              <a:t>、载荷</a:t>
            </a:r>
            <a:r>
              <a:rPr lang="zh-CN" altLang="en-US" b="1" dirty="0">
                <a:solidFill>
                  <a:schemeClr val="accent2"/>
                </a:solidFill>
                <a:ea typeface="微软雅黑" panose="020B0503020204020204" pitchFamily="34" charset="-122"/>
                <a:sym typeface="Times New Roman" panose="02020603050405020304" pitchFamily="18" charset="0"/>
              </a:rPr>
              <a:t>简化</a:t>
            </a:r>
          </a:p>
          <a:p>
            <a:pPr algn="l" eaLnBrk="1" hangingPunct="1">
              <a:lnSpc>
                <a:spcPct val="150000"/>
              </a:lnSpc>
            </a:pPr>
            <a:r>
              <a:rPr lang="zh-CN" altLang="en-US" b="1" dirty="0">
                <a:ea typeface="微软雅黑" panose="020B0503020204020204" pitchFamily="34" charset="-122"/>
                <a:sym typeface="Times New Roman" panose="02020603050405020304" pitchFamily="18" charset="0"/>
              </a:rPr>
              <a:t>      作用于梁上的载荷（包括支座反力）可简化为三种类型：集中力、集中力偶和分布载荷。</a:t>
            </a:r>
          </a:p>
        </p:txBody>
      </p:sp>
      <p:sp>
        <p:nvSpPr>
          <p:cNvPr id="3" name="矩形 2"/>
          <p:cNvSpPr/>
          <p:nvPr/>
        </p:nvSpPr>
        <p:spPr>
          <a:xfrm>
            <a:off x="274096" y="5560411"/>
            <a:ext cx="12649617" cy="1134862"/>
          </a:xfrm>
          <a:prstGeom prst="rect">
            <a:avLst/>
          </a:prstGeom>
        </p:spPr>
        <p:txBody>
          <a:bodyPr wrap="none">
            <a:spAutoFit/>
          </a:bodyPr>
          <a:lstStyle/>
          <a:p>
            <a:pPr>
              <a:lnSpc>
                <a:spcPct val="150000"/>
              </a:lnSpc>
            </a:pPr>
            <a:r>
              <a:rPr lang="en-US" altLang="zh-CN" sz="2400" b="1" dirty="0" smtClean="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2400" b="1" dirty="0" smtClean="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、支座简化</a:t>
            </a:r>
            <a:endParaRPr lang="en-US" altLang="zh-CN" sz="2400" b="1" dirty="0" smtClean="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50000"/>
              </a:lnSpc>
            </a:pPr>
            <a:r>
              <a:rPr lang="en-US" altLang="zh-CN" sz="240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梁的制作按它对梁在在和平面内的约束情况，可以分为固定端、固定</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铰</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支座、可动铰支座</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125860586"/>
      </p:ext>
    </p:extLst>
  </p:cSld>
  <p:clrMapOvr>
    <a:masterClrMapping/>
  </p:clrMapOvr>
  <mc:AlternateContent xmlns:mc="http://schemas.openxmlformats.org/markup-compatibility/2006">
    <mc:Choice xmlns:p14="http://schemas.microsoft.com/office/powerpoint/2010/main" Requires="p14">
      <p:transition p14:dur="0" advTm="37097"/>
    </mc:Choice>
    <mc:Fallback>
      <p:transition advTm="37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弯曲变形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62" name="Line 4"/>
          <p:cNvSpPr>
            <a:spLocks noChangeShapeType="1"/>
          </p:cNvSpPr>
          <p:nvPr/>
        </p:nvSpPr>
        <p:spPr bwMode="auto">
          <a:xfrm>
            <a:off x="722417" y="3741202"/>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3" name="Text Box 5"/>
          <p:cNvSpPr txBox="1">
            <a:spLocks noChangeArrowheads="1"/>
          </p:cNvSpPr>
          <p:nvPr/>
        </p:nvSpPr>
        <p:spPr bwMode="auto">
          <a:xfrm>
            <a:off x="4565585" y="952029"/>
            <a:ext cx="3962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150000"/>
              </a:lnSpc>
            </a:pPr>
            <a:r>
              <a:rPr lang="en-US" altLang="zh-CN" b="1" dirty="0">
                <a:ea typeface="微软雅黑" panose="020B0503020204020204" pitchFamily="34" charset="-122"/>
                <a:sym typeface="Times New Roman" panose="02020603050405020304" pitchFamily="18" charset="0"/>
              </a:rPr>
              <a:t>②</a:t>
            </a:r>
            <a:r>
              <a:rPr lang="zh-CN" altLang="en-US" b="1" dirty="0">
                <a:ea typeface="微软雅黑" panose="020B0503020204020204" pitchFamily="34" charset="-122"/>
                <a:sym typeface="Times New Roman" panose="02020603050405020304" pitchFamily="18" charset="0"/>
              </a:rPr>
              <a:t>可动铰支座</a:t>
            </a:r>
          </a:p>
          <a:p>
            <a:pPr algn="l" eaLnBrk="1" hangingPunct="1">
              <a:lnSpc>
                <a:spcPct val="150000"/>
              </a:lnSpc>
            </a:pPr>
            <a:r>
              <a:rPr lang="zh-CN" altLang="en-US" b="1" dirty="0">
                <a:ea typeface="微软雅黑" panose="020B0503020204020204" pitchFamily="34" charset="-122"/>
                <a:sym typeface="Times New Roman" panose="02020603050405020304" pitchFamily="18" charset="0"/>
              </a:rPr>
              <a:t>        </a:t>
            </a:r>
            <a:r>
              <a:rPr lang="en-US" altLang="zh-CN" b="1" dirty="0">
                <a:ea typeface="微软雅黑" panose="020B0503020204020204" pitchFamily="34" charset="-122"/>
                <a:sym typeface="Times New Roman" panose="02020603050405020304" pitchFamily="18" charset="0"/>
              </a:rPr>
              <a:t>1</a:t>
            </a:r>
            <a:r>
              <a:rPr lang="zh-CN" altLang="en-US" b="1" dirty="0">
                <a:ea typeface="微软雅黑" panose="020B0503020204020204" pitchFamily="34" charset="-122"/>
                <a:sym typeface="Times New Roman" panose="02020603050405020304" pitchFamily="18" charset="0"/>
              </a:rPr>
              <a:t>个约束，</a:t>
            </a:r>
            <a:r>
              <a:rPr lang="en-US" altLang="zh-CN" b="1" dirty="0">
                <a:ea typeface="微软雅黑" panose="020B0503020204020204" pitchFamily="34" charset="-122"/>
                <a:sym typeface="Times New Roman" panose="02020603050405020304" pitchFamily="18" charset="0"/>
              </a:rPr>
              <a:t>2</a:t>
            </a:r>
            <a:r>
              <a:rPr lang="zh-CN" altLang="en-US" b="1" dirty="0">
                <a:ea typeface="微软雅黑" panose="020B0503020204020204" pitchFamily="34" charset="-122"/>
                <a:sym typeface="Times New Roman" panose="02020603050405020304" pitchFamily="18" charset="0"/>
              </a:rPr>
              <a:t>个自由度。</a:t>
            </a:r>
          </a:p>
          <a:p>
            <a:pPr algn="l" eaLnBrk="1" hangingPunct="1">
              <a:lnSpc>
                <a:spcPct val="150000"/>
              </a:lnSpc>
            </a:pPr>
            <a:r>
              <a:rPr lang="zh-CN" altLang="en-US" b="1" dirty="0">
                <a:ea typeface="微软雅黑" panose="020B0503020204020204" pitchFamily="34" charset="-122"/>
                <a:sym typeface="Times New Roman" panose="02020603050405020304" pitchFamily="18" charset="0"/>
              </a:rPr>
              <a:t>如：桥梁下的辊轴支座，滚珠轴承等。</a:t>
            </a:r>
          </a:p>
        </p:txBody>
      </p:sp>
      <p:graphicFrame>
        <p:nvGraphicFramePr>
          <p:cNvPr id="64" name="Object 6"/>
          <p:cNvGraphicFramePr>
            <a:graphicFrameLocks noChangeAspect="1"/>
          </p:cNvGraphicFramePr>
          <p:nvPr>
            <p:extLst>
              <p:ext uri="{D42A27DB-BD31-4B8C-83A1-F6EECF244321}">
                <p14:modId xmlns:p14="http://schemas.microsoft.com/office/powerpoint/2010/main" val="3707491681"/>
              </p:ext>
            </p:extLst>
          </p:nvPr>
        </p:nvGraphicFramePr>
        <p:xfrm>
          <a:off x="4485159" y="4168849"/>
          <a:ext cx="4133850" cy="2543175"/>
        </p:xfrm>
        <a:graphic>
          <a:graphicData uri="http://schemas.openxmlformats.org/presentationml/2006/ole">
            <mc:AlternateContent xmlns:mc="http://schemas.openxmlformats.org/markup-compatibility/2006">
              <mc:Choice xmlns:v="urn:schemas-microsoft-com:vml" Requires="v">
                <p:oleObj spid="_x0000_s63658" name="位图图像" r:id="rId7" imgW="4133333" imgH="2542857" progId="Paint.Picture">
                  <p:embed/>
                </p:oleObj>
              </mc:Choice>
              <mc:Fallback>
                <p:oleObj name="位图图像" r:id="rId7" imgW="4133333" imgH="2542857" progId="Paint.Picture">
                  <p:embed/>
                  <p:pic>
                    <p:nvPicPr>
                      <p:cNvPr id="18227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159" y="4168849"/>
                        <a:ext cx="413385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7"/>
          <p:cNvGraphicFramePr>
            <a:graphicFrameLocks noChangeAspect="1"/>
          </p:cNvGraphicFramePr>
          <p:nvPr>
            <p:extLst>
              <p:ext uri="{D42A27DB-BD31-4B8C-83A1-F6EECF244321}">
                <p14:modId xmlns:p14="http://schemas.microsoft.com/office/powerpoint/2010/main" val="2816253594"/>
              </p:ext>
            </p:extLst>
          </p:nvPr>
        </p:nvGraphicFramePr>
        <p:xfrm>
          <a:off x="356641" y="4168849"/>
          <a:ext cx="3759910" cy="2543175"/>
        </p:xfrm>
        <a:graphic>
          <a:graphicData uri="http://schemas.openxmlformats.org/presentationml/2006/ole">
            <mc:AlternateContent xmlns:mc="http://schemas.openxmlformats.org/markup-compatibility/2006">
              <mc:Choice xmlns:v="urn:schemas-microsoft-com:vml" Requires="v">
                <p:oleObj spid="_x0000_s63659" name="位图图像" r:id="rId9" imgW="3591426" imgH="2429214" progId="Paint.Picture">
                  <p:embed/>
                </p:oleObj>
              </mc:Choice>
              <mc:Fallback>
                <p:oleObj name="位图图像" r:id="rId9" imgW="3591426" imgH="2429214" progId="Paint.Picture">
                  <p:embed/>
                  <p:pic>
                    <p:nvPicPr>
                      <p:cNvPr id="18227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641" y="4168849"/>
                        <a:ext cx="375991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8"/>
          <p:cNvSpPr txBox="1">
            <a:spLocks noChangeArrowheads="1"/>
          </p:cNvSpPr>
          <p:nvPr/>
        </p:nvSpPr>
        <p:spPr bwMode="auto">
          <a:xfrm>
            <a:off x="307537" y="952029"/>
            <a:ext cx="3962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150000"/>
              </a:lnSpc>
            </a:pPr>
            <a:r>
              <a:rPr lang="en-US" altLang="zh-CN" b="1" dirty="0">
                <a:ea typeface="微软雅黑" panose="020B0503020204020204" pitchFamily="34" charset="-122"/>
                <a:sym typeface="Times New Roman" panose="02020603050405020304" pitchFamily="18" charset="0"/>
              </a:rPr>
              <a:t>①</a:t>
            </a:r>
            <a:r>
              <a:rPr lang="zh-CN" altLang="en-US" b="1" dirty="0">
                <a:ea typeface="微软雅黑" panose="020B0503020204020204" pitchFamily="34" charset="-122"/>
                <a:sym typeface="Times New Roman" panose="02020603050405020304" pitchFamily="18" charset="0"/>
              </a:rPr>
              <a:t>固定铰支座</a:t>
            </a:r>
          </a:p>
          <a:p>
            <a:pPr algn="l" eaLnBrk="1" hangingPunct="1">
              <a:lnSpc>
                <a:spcPct val="150000"/>
              </a:lnSpc>
            </a:pPr>
            <a:r>
              <a:rPr lang="zh-CN" altLang="en-US" b="1" dirty="0">
                <a:ea typeface="微软雅黑" panose="020B0503020204020204" pitchFamily="34" charset="-122"/>
                <a:sym typeface="Times New Roman" panose="02020603050405020304" pitchFamily="18" charset="0"/>
              </a:rPr>
              <a:t>        </a:t>
            </a:r>
            <a:r>
              <a:rPr lang="en-US" altLang="zh-CN" b="1" dirty="0">
                <a:ea typeface="微软雅黑" panose="020B0503020204020204" pitchFamily="34" charset="-122"/>
                <a:sym typeface="Times New Roman" panose="02020603050405020304" pitchFamily="18" charset="0"/>
              </a:rPr>
              <a:t>2</a:t>
            </a:r>
            <a:r>
              <a:rPr lang="zh-CN" altLang="en-US" b="1" dirty="0">
                <a:ea typeface="微软雅黑" panose="020B0503020204020204" pitchFamily="34" charset="-122"/>
                <a:sym typeface="Times New Roman" panose="02020603050405020304" pitchFamily="18" charset="0"/>
              </a:rPr>
              <a:t>个约束，</a:t>
            </a:r>
            <a:r>
              <a:rPr lang="en-US" altLang="zh-CN" b="1" dirty="0">
                <a:ea typeface="微软雅黑" panose="020B0503020204020204" pitchFamily="34" charset="-122"/>
                <a:sym typeface="Times New Roman" panose="02020603050405020304" pitchFamily="18" charset="0"/>
              </a:rPr>
              <a:t>1</a:t>
            </a:r>
            <a:r>
              <a:rPr lang="zh-CN" altLang="en-US" b="1" dirty="0">
                <a:ea typeface="微软雅黑" panose="020B0503020204020204" pitchFamily="34" charset="-122"/>
                <a:sym typeface="Times New Roman" panose="02020603050405020304" pitchFamily="18" charset="0"/>
              </a:rPr>
              <a:t>个自由度。</a:t>
            </a:r>
          </a:p>
          <a:p>
            <a:pPr algn="l" eaLnBrk="1" hangingPunct="1">
              <a:lnSpc>
                <a:spcPct val="150000"/>
              </a:lnSpc>
            </a:pPr>
            <a:r>
              <a:rPr lang="zh-CN" altLang="en-US" b="1" dirty="0">
                <a:ea typeface="微软雅黑" panose="020B0503020204020204" pitchFamily="34" charset="-122"/>
                <a:sym typeface="Times New Roman" panose="02020603050405020304" pitchFamily="18" charset="0"/>
              </a:rPr>
              <a:t>如：桥梁下的固定支座，止推滚珠轴承等。</a:t>
            </a:r>
          </a:p>
        </p:txBody>
      </p:sp>
      <p:sp>
        <p:nvSpPr>
          <p:cNvPr id="67" name="Text Box 4"/>
          <p:cNvSpPr txBox="1">
            <a:spLocks noChangeArrowheads="1"/>
          </p:cNvSpPr>
          <p:nvPr/>
        </p:nvSpPr>
        <p:spPr bwMode="auto">
          <a:xfrm>
            <a:off x="8823633" y="952029"/>
            <a:ext cx="3962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150000"/>
              </a:lnSpc>
            </a:pPr>
            <a:r>
              <a:rPr lang="en-US" altLang="zh-CN" b="1" dirty="0">
                <a:ea typeface="微软雅黑" panose="020B0503020204020204" pitchFamily="34" charset="-122"/>
                <a:sym typeface="Times New Roman" panose="02020603050405020304" pitchFamily="18" charset="0"/>
              </a:rPr>
              <a:t>③</a:t>
            </a:r>
            <a:r>
              <a:rPr lang="zh-CN" altLang="en-US" b="1" dirty="0">
                <a:ea typeface="微软雅黑" panose="020B0503020204020204" pitchFamily="34" charset="-122"/>
                <a:sym typeface="Times New Roman" panose="02020603050405020304" pitchFamily="18" charset="0"/>
              </a:rPr>
              <a:t>固定端</a:t>
            </a:r>
          </a:p>
          <a:p>
            <a:pPr algn="l" eaLnBrk="1" hangingPunct="1">
              <a:lnSpc>
                <a:spcPct val="150000"/>
              </a:lnSpc>
            </a:pPr>
            <a:r>
              <a:rPr lang="zh-CN" altLang="en-US" b="1" dirty="0">
                <a:ea typeface="微软雅黑" panose="020B0503020204020204" pitchFamily="34" charset="-122"/>
                <a:sym typeface="Times New Roman" panose="02020603050405020304" pitchFamily="18" charset="0"/>
              </a:rPr>
              <a:t>        </a:t>
            </a:r>
            <a:r>
              <a:rPr lang="en-US" altLang="zh-CN" b="1" dirty="0">
                <a:ea typeface="微软雅黑" panose="020B0503020204020204" pitchFamily="34" charset="-122"/>
                <a:sym typeface="Times New Roman" panose="02020603050405020304" pitchFamily="18" charset="0"/>
              </a:rPr>
              <a:t>3</a:t>
            </a:r>
            <a:r>
              <a:rPr lang="zh-CN" altLang="en-US" b="1" dirty="0">
                <a:ea typeface="微软雅黑" panose="020B0503020204020204" pitchFamily="34" charset="-122"/>
                <a:sym typeface="Times New Roman" panose="02020603050405020304" pitchFamily="18" charset="0"/>
              </a:rPr>
              <a:t>个约束，</a:t>
            </a:r>
            <a:r>
              <a:rPr lang="en-US" altLang="zh-CN" b="1" dirty="0">
                <a:ea typeface="微软雅黑" panose="020B0503020204020204" pitchFamily="34" charset="-122"/>
                <a:sym typeface="Times New Roman" panose="02020603050405020304" pitchFamily="18" charset="0"/>
              </a:rPr>
              <a:t>0</a:t>
            </a:r>
            <a:r>
              <a:rPr lang="zh-CN" altLang="en-US" b="1" dirty="0">
                <a:ea typeface="微软雅黑" panose="020B0503020204020204" pitchFamily="34" charset="-122"/>
                <a:sym typeface="Times New Roman" panose="02020603050405020304" pitchFamily="18" charset="0"/>
              </a:rPr>
              <a:t>个自由度。</a:t>
            </a:r>
          </a:p>
          <a:p>
            <a:pPr algn="l" eaLnBrk="1" hangingPunct="1">
              <a:lnSpc>
                <a:spcPct val="150000"/>
              </a:lnSpc>
            </a:pPr>
            <a:r>
              <a:rPr lang="zh-CN" altLang="en-US" b="1" dirty="0">
                <a:ea typeface="微软雅黑" panose="020B0503020204020204" pitchFamily="34" charset="-122"/>
                <a:sym typeface="Times New Roman" panose="02020603050405020304" pitchFamily="18" charset="0"/>
              </a:rPr>
              <a:t>如：游泳池的跳水板支座，木桩下端的支座等。</a:t>
            </a:r>
          </a:p>
        </p:txBody>
      </p:sp>
      <p:grpSp>
        <p:nvGrpSpPr>
          <p:cNvPr id="68" name="组合 67"/>
          <p:cNvGrpSpPr/>
          <p:nvPr/>
        </p:nvGrpSpPr>
        <p:grpSpPr>
          <a:xfrm>
            <a:off x="8987617" y="4168849"/>
            <a:ext cx="3429000" cy="2143125"/>
            <a:chOff x="4500563" y="1001713"/>
            <a:chExt cx="3429000" cy="2143125"/>
          </a:xfrm>
        </p:grpSpPr>
        <p:grpSp>
          <p:nvGrpSpPr>
            <p:cNvPr id="69" name="Group 5"/>
            <p:cNvGrpSpPr>
              <a:grpSpLocks/>
            </p:cNvGrpSpPr>
            <p:nvPr/>
          </p:nvGrpSpPr>
          <p:grpSpPr bwMode="auto">
            <a:xfrm>
              <a:off x="5003800" y="1001713"/>
              <a:ext cx="2819400" cy="685800"/>
              <a:chOff x="3168" y="624"/>
              <a:chExt cx="1776" cy="432"/>
            </a:xfrm>
          </p:grpSpPr>
          <p:sp>
            <p:nvSpPr>
              <p:cNvPr id="78" name="Rectangle 6" descr="宽上对角线"/>
              <p:cNvSpPr>
                <a:spLocks noChangeArrowheads="1"/>
              </p:cNvSpPr>
              <p:nvPr/>
            </p:nvSpPr>
            <p:spPr bwMode="auto">
              <a:xfrm>
                <a:off x="3168" y="624"/>
                <a:ext cx="144" cy="432"/>
              </a:xfrm>
              <a:prstGeom prst="rect">
                <a:avLst/>
              </a:prstGeom>
              <a:pattFill prst="wdUpDiag">
                <a:fgClr>
                  <a:schemeClr val="tx2"/>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79" name="Line 7"/>
              <p:cNvSpPr>
                <a:spLocks noChangeShapeType="1"/>
              </p:cNvSpPr>
              <p:nvPr/>
            </p:nvSpPr>
            <p:spPr bwMode="auto">
              <a:xfrm flipV="1">
                <a:off x="3312" y="624"/>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0" name="Line 8"/>
              <p:cNvSpPr>
                <a:spLocks noChangeShapeType="1"/>
              </p:cNvSpPr>
              <p:nvPr/>
            </p:nvSpPr>
            <p:spPr bwMode="auto">
              <a:xfrm>
                <a:off x="3312" y="864"/>
                <a:ext cx="16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70" name="Group 9"/>
            <p:cNvGrpSpPr>
              <a:grpSpLocks/>
            </p:cNvGrpSpPr>
            <p:nvPr/>
          </p:nvGrpSpPr>
          <p:grpSpPr bwMode="auto">
            <a:xfrm>
              <a:off x="4500563" y="1773238"/>
              <a:ext cx="3429000" cy="1371600"/>
              <a:chOff x="2784" y="1200"/>
              <a:chExt cx="2160" cy="864"/>
            </a:xfrm>
          </p:grpSpPr>
          <p:sp>
            <p:nvSpPr>
              <p:cNvPr id="71" name="Line 10"/>
              <p:cNvSpPr>
                <a:spLocks noChangeShapeType="1"/>
              </p:cNvSpPr>
              <p:nvPr/>
            </p:nvSpPr>
            <p:spPr bwMode="auto">
              <a:xfrm>
                <a:off x="3312" y="1584"/>
                <a:ext cx="16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Line 11"/>
              <p:cNvSpPr>
                <a:spLocks noChangeShapeType="1"/>
              </p:cNvSpPr>
              <p:nvPr/>
            </p:nvSpPr>
            <p:spPr bwMode="auto">
              <a:xfrm>
                <a:off x="2928" y="1584"/>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3" name="Line 12"/>
              <p:cNvSpPr>
                <a:spLocks noChangeShapeType="1"/>
              </p:cNvSpPr>
              <p:nvPr/>
            </p:nvSpPr>
            <p:spPr bwMode="auto">
              <a:xfrm rot="-5400000">
                <a:off x="3120" y="1776"/>
                <a:ext cx="384" cy="0"/>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 name="Arc 13"/>
              <p:cNvSpPr>
                <a:spLocks/>
              </p:cNvSpPr>
              <p:nvPr/>
            </p:nvSpPr>
            <p:spPr bwMode="auto">
              <a:xfrm>
                <a:off x="3264" y="1296"/>
                <a:ext cx="240" cy="528"/>
              </a:xfrm>
              <a:custGeom>
                <a:avLst/>
                <a:gdLst>
                  <a:gd name="T0" fmla="*/ 0 w 21600"/>
                  <a:gd name="T1" fmla="*/ 0 h 40412"/>
                  <a:gd name="T2" fmla="*/ 0 w 21600"/>
                  <a:gd name="T3" fmla="*/ 0 h 40412"/>
                  <a:gd name="T4" fmla="*/ 0 w 21600"/>
                  <a:gd name="T5" fmla="*/ 0 h 40412"/>
                  <a:gd name="T6" fmla="*/ 0 60000 65536"/>
                  <a:gd name="T7" fmla="*/ 0 60000 65536"/>
                  <a:gd name="T8" fmla="*/ 0 60000 65536"/>
                  <a:gd name="T9" fmla="*/ 0 w 21600"/>
                  <a:gd name="T10" fmla="*/ 0 h 40412"/>
                  <a:gd name="T11" fmla="*/ 21600 w 21600"/>
                  <a:gd name="T12" fmla="*/ 40412 h 40412"/>
                </a:gdLst>
                <a:ahLst/>
                <a:cxnLst>
                  <a:cxn ang="T6">
                    <a:pos x="T0" y="T1"/>
                  </a:cxn>
                  <a:cxn ang="T7">
                    <a:pos x="T2" y="T3"/>
                  </a:cxn>
                  <a:cxn ang="T8">
                    <a:pos x="T4" y="T5"/>
                  </a:cxn>
                </a:cxnLst>
                <a:rect l="T9" t="T10" r="T11" b="T12"/>
                <a:pathLst>
                  <a:path w="21600" h="40412" fill="none" extrusionOk="0">
                    <a:moveTo>
                      <a:pt x="-1" y="0"/>
                    </a:moveTo>
                    <a:cubicBezTo>
                      <a:pt x="11929" y="0"/>
                      <a:pt x="21600" y="9670"/>
                      <a:pt x="21600" y="21600"/>
                    </a:cubicBezTo>
                    <a:cubicBezTo>
                      <a:pt x="21600" y="29393"/>
                      <a:pt x="17402" y="36582"/>
                      <a:pt x="10614" y="40411"/>
                    </a:cubicBezTo>
                  </a:path>
                  <a:path w="21600" h="40412" stroke="0" extrusionOk="0">
                    <a:moveTo>
                      <a:pt x="-1" y="0"/>
                    </a:moveTo>
                    <a:cubicBezTo>
                      <a:pt x="11929" y="0"/>
                      <a:pt x="21600" y="9670"/>
                      <a:pt x="21600" y="21600"/>
                    </a:cubicBezTo>
                    <a:cubicBezTo>
                      <a:pt x="21600" y="29393"/>
                      <a:pt x="17402" y="36582"/>
                      <a:pt x="10614" y="40411"/>
                    </a:cubicBezTo>
                    <a:lnTo>
                      <a:pt x="0" y="21600"/>
                    </a:lnTo>
                    <a:lnTo>
                      <a:pt x="-1" y="0"/>
                    </a:lnTo>
                    <a:close/>
                  </a:path>
                </a:pathLst>
              </a:custGeom>
              <a:noFill/>
              <a:ln w="3810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5" name="Text Box 14"/>
              <p:cNvSpPr txBox="1">
                <a:spLocks noChangeArrowheads="1"/>
              </p:cNvSpPr>
              <p:nvPr/>
            </p:nvSpPr>
            <p:spPr bwMode="auto">
              <a:xfrm>
                <a:off x="2784" y="124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1" i="1">
                    <a:ea typeface="微软雅黑" panose="020B0503020204020204" pitchFamily="34" charset="-122"/>
                    <a:sym typeface="Times New Roman" panose="02020603050405020304" pitchFamily="18" charset="0"/>
                  </a:rPr>
                  <a:t>F</a:t>
                </a:r>
                <a:r>
                  <a:rPr lang="en-US" altLang="zh-CN" b="1" i="1" baseline="-25000">
                    <a:ea typeface="微软雅黑" panose="020B0503020204020204" pitchFamily="34" charset="-122"/>
                    <a:sym typeface="Times New Roman" panose="02020603050405020304" pitchFamily="18" charset="0"/>
                  </a:rPr>
                  <a:t>AX</a:t>
                </a:r>
                <a:endParaRPr lang="en-US" altLang="zh-CN" b="1">
                  <a:ea typeface="微软雅黑" panose="020B0503020204020204" pitchFamily="34" charset="-122"/>
                  <a:sym typeface="Times New Roman" panose="02020603050405020304" pitchFamily="18" charset="0"/>
                </a:endParaRPr>
              </a:p>
            </p:txBody>
          </p:sp>
          <p:sp>
            <p:nvSpPr>
              <p:cNvPr id="76" name="Text Box 15"/>
              <p:cNvSpPr txBox="1">
                <a:spLocks noChangeArrowheads="1"/>
              </p:cNvSpPr>
              <p:nvPr/>
            </p:nvSpPr>
            <p:spPr bwMode="auto">
              <a:xfrm>
                <a:off x="2976" y="177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1" i="1">
                    <a:ea typeface="微软雅黑" panose="020B0503020204020204" pitchFamily="34" charset="-122"/>
                    <a:sym typeface="Times New Roman" panose="02020603050405020304" pitchFamily="18" charset="0"/>
                  </a:rPr>
                  <a:t>F</a:t>
                </a:r>
                <a:r>
                  <a:rPr lang="en-US" altLang="zh-CN" b="1" i="1" baseline="-25000">
                    <a:ea typeface="微软雅黑" panose="020B0503020204020204" pitchFamily="34" charset="-122"/>
                    <a:sym typeface="Times New Roman" panose="02020603050405020304" pitchFamily="18" charset="0"/>
                  </a:rPr>
                  <a:t>AY</a:t>
                </a:r>
                <a:endParaRPr lang="en-US" altLang="zh-CN" b="1">
                  <a:ea typeface="微软雅黑" panose="020B0503020204020204" pitchFamily="34" charset="-122"/>
                  <a:sym typeface="Times New Roman" panose="02020603050405020304" pitchFamily="18" charset="0"/>
                </a:endParaRPr>
              </a:p>
            </p:txBody>
          </p:sp>
          <p:sp>
            <p:nvSpPr>
              <p:cNvPr id="77" name="Text Box 16"/>
              <p:cNvSpPr txBox="1">
                <a:spLocks noChangeArrowheads="1"/>
              </p:cNvSpPr>
              <p:nvPr/>
            </p:nvSpPr>
            <p:spPr bwMode="auto">
              <a:xfrm>
                <a:off x="3456" y="120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1" i="1" dirty="0">
                    <a:ea typeface="微软雅黑" panose="020B0503020204020204" pitchFamily="34" charset="-122"/>
                    <a:sym typeface="Times New Roman" panose="02020603050405020304" pitchFamily="18" charset="0"/>
                  </a:rPr>
                  <a:t>M</a:t>
                </a:r>
                <a:r>
                  <a:rPr lang="en-US" altLang="zh-CN" b="1" i="1" baseline="-25000" dirty="0">
                    <a:ea typeface="微软雅黑" panose="020B0503020204020204" pitchFamily="34" charset="-122"/>
                    <a:sym typeface="Times New Roman" panose="02020603050405020304" pitchFamily="18" charset="0"/>
                  </a:rPr>
                  <a:t>A</a:t>
                </a:r>
                <a:endParaRPr lang="en-US" altLang="zh-CN" b="1" dirty="0">
                  <a:ea typeface="微软雅黑" panose="020B0503020204020204" pitchFamily="34" charset="-122"/>
                  <a:sym typeface="Times New Roman" panose="02020603050405020304" pitchFamily="18" charset="0"/>
                </a:endParaRPr>
              </a:p>
            </p:txBody>
          </p:sp>
        </p:grpSp>
      </p:gr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4059877282"/>
      </p:ext>
    </p:extLst>
  </p:cSld>
  <p:clrMapOvr>
    <a:masterClrMapping/>
  </p:clrMapOvr>
  <mc:AlternateContent xmlns:mc="http://schemas.openxmlformats.org/markup-compatibility/2006">
    <mc:Choice xmlns:p14="http://schemas.microsoft.com/office/powerpoint/2010/main" Requires="p14">
      <p:transition p14:dur="0" advTm="28803"/>
    </mc:Choice>
    <mc:Fallback>
      <p:transition advTm="28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弯曲变形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pSp>
        <p:nvGrpSpPr>
          <p:cNvPr id="11" name="Group 4"/>
          <p:cNvGrpSpPr>
            <a:grpSpLocks/>
          </p:cNvGrpSpPr>
          <p:nvPr/>
        </p:nvGrpSpPr>
        <p:grpSpPr bwMode="auto">
          <a:xfrm>
            <a:off x="175742" y="2040533"/>
            <a:ext cx="3674494" cy="3808040"/>
            <a:chOff x="2885" y="1152"/>
            <a:chExt cx="2779" cy="2880"/>
          </a:xfrm>
        </p:grpSpPr>
        <p:pic>
          <p:nvPicPr>
            <p:cNvPr id="12" name="Picture 5" descr="图5-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5" y="1152"/>
              <a:ext cx="2779" cy="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6"/>
            <p:cNvSpPr>
              <a:spLocks/>
            </p:cNvSpPr>
            <p:nvPr/>
          </p:nvSpPr>
          <p:spPr bwMode="auto">
            <a:xfrm>
              <a:off x="4512" y="3792"/>
              <a:ext cx="768" cy="96"/>
            </a:xfrm>
            <a:custGeom>
              <a:avLst/>
              <a:gdLst>
                <a:gd name="T0" fmla="*/ 0 w 768"/>
                <a:gd name="T1" fmla="*/ 0 h 96"/>
                <a:gd name="T2" fmla="*/ 480 w 768"/>
                <a:gd name="T3" fmla="*/ 48 h 96"/>
                <a:gd name="T4" fmla="*/ 768 w 768"/>
                <a:gd name="T5" fmla="*/ 96 h 96"/>
                <a:gd name="T6" fmla="*/ 0 60000 65536"/>
                <a:gd name="T7" fmla="*/ 0 60000 65536"/>
                <a:gd name="T8" fmla="*/ 0 60000 65536"/>
                <a:gd name="T9" fmla="*/ 0 w 768"/>
                <a:gd name="T10" fmla="*/ 0 h 96"/>
                <a:gd name="T11" fmla="*/ 768 w 768"/>
                <a:gd name="T12" fmla="*/ 96 h 96"/>
              </a:gdLst>
              <a:ahLst/>
              <a:cxnLst>
                <a:cxn ang="T6">
                  <a:pos x="T0" y="T1"/>
                </a:cxn>
                <a:cxn ang="T7">
                  <a:pos x="T2" y="T3"/>
                </a:cxn>
                <a:cxn ang="T8">
                  <a:pos x="T4" y="T5"/>
                </a:cxn>
              </a:cxnLst>
              <a:rect l="T9" t="T10" r="T11" b="T12"/>
              <a:pathLst>
                <a:path w="768" h="96">
                  <a:moveTo>
                    <a:pt x="0" y="0"/>
                  </a:moveTo>
                  <a:cubicBezTo>
                    <a:pt x="176" y="16"/>
                    <a:pt x="352" y="32"/>
                    <a:pt x="480" y="48"/>
                  </a:cubicBezTo>
                  <a:cubicBezTo>
                    <a:pt x="608" y="64"/>
                    <a:pt x="688" y="80"/>
                    <a:pt x="768" y="96"/>
                  </a:cubicBezTo>
                </a:path>
              </a:pathLst>
            </a:custGeom>
            <a:noFill/>
            <a:ln w="9525" cap="flat"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4" name="Group 9"/>
          <p:cNvGrpSpPr>
            <a:grpSpLocks/>
          </p:cNvGrpSpPr>
          <p:nvPr/>
        </p:nvGrpSpPr>
        <p:grpSpPr bwMode="auto">
          <a:xfrm>
            <a:off x="4242154" y="2075688"/>
            <a:ext cx="2947682" cy="3888432"/>
            <a:chOff x="3312" y="1152"/>
            <a:chExt cx="2256" cy="2976"/>
          </a:xfrm>
        </p:grpSpPr>
        <p:grpSp>
          <p:nvGrpSpPr>
            <p:cNvPr id="15" name="Group 10"/>
            <p:cNvGrpSpPr>
              <a:grpSpLocks/>
            </p:cNvGrpSpPr>
            <p:nvPr/>
          </p:nvGrpSpPr>
          <p:grpSpPr bwMode="auto">
            <a:xfrm>
              <a:off x="3312" y="1152"/>
              <a:ext cx="2256" cy="2976"/>
              <a:chOff x="3312" y="1152"/>
              <a:chExt cx="2256" cy="2976"/>
            </a:xfrm>
          </p:grpSpPr>
          <p:pic>
            <p:nvPicPr>
              <p:cNvPr id="17" name="Picture 11" descr="图5-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2" y="1152"/>
                <a:ext cx="225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2"/>
              <p:cNvSpPr>
                <a:spLocks noChangeArrowheads="1"/>
              </p:cNvSpPr>
              <p:nvPr/>
            </p:nvSpPr>
            <p:spPr bwMode="auto">
              <a:xfrm>
                <a:off x="4752" y="2688"/>
                <a:ext cx="144"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微软雅黑" panose="020B0503020204020204" pitchFamily="34" charset="-122"/>
                    <a:sym typeface="Times New Roman" panose="02020603050405020304" pitchFamily="18" charset="0"/>
                  </a:rPr>
                  <a:t>F</a:t>
                </a:r>
                <a:endParaRPr lang="en-US" altLang="zh-CN">
                  <a:ea typeface="微软雅黑" panose="020B0503020204020204" pitchFamily="34" charset="-122"/>
                  <a:sym typeface="Times New Roman" panose="02020603050405020304" pitchFamily="18" charset="0"/>
                </a:endParaRPr>
              </a:p>
            </p:txBody>
          </p:sp>
          <p:sp>
            <p:nvSpPr>
              <p:cNvPr id="19" name="Rectangle 13"/>
              <p:cNvSpPr>
                <a:spLocks noChangeArrowheads="1"/>
              </p:cNvSpPr>
              <p:nvPr/>
            </p:nvSpPr>
            <p:spPr bwMode="auto">
              <a:xfrm>
                <a:off x="4656" y="2976"/>
                <a:ext cx="144"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微软雅黑" panose="020B0503020204020204" pitchFamily="34" charset="-122"/>
                    <a:sym typeface="Times New Roman" panose="02020603050405020304" pitchFamily="18" charset="0"/>
                  </a:rPr>
                  <a:t>F</a:t>
                </a:r>
                <a:endParaRPr lang="en-US" altLang="zh-CN">
                  <a:ea typeface="微软雅黑" panose="020B0503020204020204" pitchFamily="34" charset="-122"/>
                  <a:sym typeface="Times New Roman" panose="02020603050405020304" pitchFamily="18" charset="0"/>
                </a:endParaRPr>
              </a:p>
            </p:txBody>
          </p:sp>
        </p:grpSp>
        <p:sp>
          <p:nvSpPr>
            <p:cNvPr id="16" name="Freeform 14"/>
            <p:cNvSpPr>
              <a:spLocks/>
            </p:cNvSpPr>
            <p:nvPr/>
          </p:nvSpPr>
          <p:spPr bwMode="auto">
            <a:xfrm>
              <a:off x="3600" y="3792"/>
              <a:ext cx="1680" cy="248"/>
            </a:xfrm>
            <a:custGeom>
              <a:avLst/>
              <a:gdLst>
                <a:gd name="T0" fmla="*/ 0 w 1680"/>
                <a:gd name="T1" fmla="*/ 48 h 248"/>
                <a:gd name="T2" fmla="*/ 912 w 1680"/>
                <a:gd name="T3" fmla="*/ 240 h 248"/>
                <a:gd name="T4" fmla="*/ 1680 w 1680"/>
                <a:gd name="T5" fmla="*/ 0 h 248"/>
                <a:gd name="T6" fmla="*/ 0 60000 65536"/>
                <a:gd name="T7" fmla="*/ 0 60000 65536"/>
                <a:gd name="T8" fmla="*/ 0 60000 65536"/>
                <a:gd name="T9" fmla="*/ 0 w 1680"/>
                <a:gd name="T10" fmla="*/ 0 h 248"/>
                <a:gd name="T11" fmla="*/ 1680 w 1680"/>
                <a:gd name="T12" fmla="*/ 248 h 248"/>
              </a:gdLst>
              <a:ahLst/>
              <a:cxnLst>
                <a:cxn ang="T6">
                  <a:pos x="T0" y="T1"/>
                </a:cxn>
                <a:cxn ang="T7">
                  <a:pos x="T2" y="T3"/>
                </a:cxn>
                <a:cxn ang="T8">
                  <a:pos x="T4" y="T5"/>
                </a:cxn>
              </a:cxnLst>
              <a:rect l="T9" t="T10" r="T11" b="T12"/>
              <a:pathLst>
                <a:path w="1680" h="248">
                  <a:moveTo>
                    <a:pt x="0" y="48"/>
                  </a:moveTo>
                  <a:cubicBezTo>
                    <a:pt x="316" y="148"/>
                    <a:pt x="632" y="248"/>
                    <a:pt x="912" y="240"/>
                  </a:cubicBezTo>
                  <a:cubicBezTo>
                    <a:pt x="1192" y="232"/>
                    <a:pt x="1436" y="116"/>
                    <a:pt x="1680" y="0"/>
                  </a:cubicBezTo>
                </a:path>
              </a:pathLst>
            </a:custGeom>
            <a:noFill/>
            <a:ln w="9525" cap="flat"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 name="矩形 1"/>
          <p:cNvSpPr/>
          <p:nvPr/>
        </p:nvSpPr>
        <p:spPr>
          <a:xfrm>
            <a:off x="4540834" y="1277794"/>
            <a:ext cx="2350323" cy="461665"/>
          </a:xfrm>
          <a:prstGeom prst="rect">
            <a:avLst/>
          </a:prstGeom>
        </p:spPr>
        <p:txBody>
          <a:bodyPr wrap="none">
            <a:spAutoFit/>
          </a:bodyPr>
          <a:lstStyle/>
          <a:p>
            <a:r>
              <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rPr>
              <a:t>桥式起重机</a:t>
            </a:r>
            <a:r>
              <a:rPr lang="zh-CN" altLang="en-US" sz="2400" b="1" dirty="0" smtClean="0">
                <a:latin typeface="Times New Roman" panose="02020603050405020304" pitchFamily="18" charset="0"/>
                <a:ea typeface="微软雅黑" panose="020B0503020204020204" pitchFamily="34" charset="-122"/>
                <a:sym typeface="Times New Roman" panose="02020603050405020304" pitchFamily="18" charset="0"/>
              </a:rPr>
              <a:t>大梁</a:t>
            </a:r>
            <a:endParaRPr lang="zh-CN" altLang="en-US" sz="2400" b="1"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0" name="Group 5"/>
          <p:cNvGrpSpPr>
            <a:grpSpLocks/>
          </p:cNvGrpSpPr>
          <p:nvPr/>
        </p:nvGrpSpPr>
        <p:grpSpPr bwMode="auto">
          <a:xfrm>
            <a:off x="7581754" y="2751490"/>
            <a:ext cx="4705350" cy="2843213"/>
            <a:chOff x="192" y="2337"/>
            <a:chExt cx="2964" cy="1791"/>
          </a:xfrm>
        </p:grpSpPr>
        <p:pic>
          <p:nvPicPr>
            <p:cNvPr id="21" name="Picture 6" descr="图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 y="2337"/>
              <a:ext cx="2964"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7"/>
            <p:cNvGrpSpPr>
              <a:grpSpLocks/>
            </p:cNvGrpSpPr>
            <p:nvPr/>
          </p:nvGrpSpPr>
          <p:grpSpPr bwMode="auto">
            <a:xfrm>
              <a:off x="624" y="2544"/>
              <a:ext cx="2400" cy="1200"/>
              <a:chOff x="624" y="2544"/>
              <a:chExt cx="2400" cy="1200"/>
            </a:xfrm>
          </p:grpSpPr>
          <p:sp>
            <p:nvSpPr>
              <p:cNvPr id="23" name="Rectangle 8"/>
              <p:cNvSpPr>
                <a:spLocks noChangeArrowheads="1"/>
              </p:cNvSpPr>
              <p:nvPr/>
            </p:nvSpPr>
            <p:spPr bwMode="auto">
              <a:xfrm>
                <a:off x="2880" y="2592"/>
                <a:ext cx="144"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微软雅黑" panose="020B0503020204020204" pitchFamily="34" charset="-122"/>
                    <a:sym typeface="Times New Roman" panose="02020603050405020304" pitchFamily="18" charset="0"/>
                  </a:rPr>
                  <a:t>F</a:t>
                </a:r>
                <a:endParaRPr lang="en-US" altLang="zh-CN">
                  <a:ea typeface="微软雅黑" panose="020B0503020204020204" pitchFamily="34" charset="-122"/>
                  <a:sym typeface="Times New Roman" panose="02020603050405020304" pitchFamily="18" charset="0"/>
                </a:endParaRPr>
              </a:p>
            </p:txBody>
          </p:sp>
          <p:sp>
            <p:nvSpPr>
              <p:cNvPr id="24" name="Rectangle 9"/>
              <p:cNvSpPr>
                <a:spLocks noChangeArrowheads="1"/>
              </p:cNvSpPr>
              <p:nvPr/>
            </p:nvSpPr>
            <p:spPr bwMode="auto">
              <a:xfrm>
                <a:off x="624" y="2544"/>
                <a:ext cx="144"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微软雅黑" panose="020B0503020204020204" pitchFamily="34" charset="-122"/>
                    <a:sym typeface="Times New Roman" panose="02020603050405020304" pitchFamily="18" charset="0"/>
                  </a:rPr>
                  <a:t>F</a:t>
                </a:r>
                <a:endParaRPr lang="en-US" altLang="zh-CN">
                  <a:ea typeface="微软雅黑" panose="020B0503020204020204" pitchFamily="34" charset="-122"/>
                  <a:sym typeface="Times New Roman" panose="02020603050405020304" pitchFamily="18" charset="0"/>
                </a:endParaRPr>
              </a:p>
            </p:txBody>
          </p:sp>
          <p:sp>
            <p:nvSpPr>
              <p:cNvPr id="25" name="Rectangle 10"/>
              <p:cNvSpPr>
                <a:spLocks noChangeArrowheads="1"/>
              </p:cNvSpPr>
              <p:nvPr/>
            </p:nvSpPr>
            <p:spPr bwMode="auto">
              <a:xfrm>
                <a:off x="2880" y="3552"/>
                <a:ext cx="96"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微软雅黑" panose="020B0503020204020204" pitchFamily="34" charset="-122"/>
                    <a:sym typeface="Times New Roman" panose="02020603050405020304" pitchFamily="18" charset="0"/>
                  </a:rPr>
                  <a:t>F</a:t>
                </a:r>
                <a:endParaRPr lang="en-US" altLang="zh-CN">
                  <a:ea typeface="微软雅黑" panose="020B0503020204020204" pitchFamily="34" charset="-122"/>
                  <a:sym typeface="Times New Roman" panose="02020603050405020304" pitchFamily="18" charset="0"/>
                </a:endParaRPr>
              </a:p>
            </p:txBody>
          </p:sp>
          <p:sp>
            <p:nvSpPr>
              <p:cNvPr id="26" name="Rectangle 11"/>
              <p:cNvSpPr>
                <a:spLocks noChangeArrowheads="1"/>
              </p:cNvSpPr>
              <p:nvPr/>
            </p:nvSpPr>
            <p:spPr bwMode="auto">
              <a:xfrm>
                <a:off x="816" y="3504"/>
                <a:ext cx="96"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ea typeface="微软雅黑" panose="020B0503020204020204" pitchFamily="34" charset="-122"/>
                    <a:sym typeface="Times New Roman" panose="02020603050405020304" pitchFamily="18" charset="0"/>
                  </a:rPr>
                  <a:t>F</a:t>
                </a:r>
                <a:endParaRPr lang="en-US" altLang="zh-CN">
                  <a:ea typeface="微软雅黑" panose="020B0503020204020204" pitchFamily="34" charset="-122"/>
                  <a:sym typeface="Times New Roman" panose="02020603050405020304" pitchFamily="18" charset="0"/>
                </a:endParaRPr>
              </a:p>
            </p:txBody>
          </p:sp>
        </p:grpSp>
      </p:grpSp>
      <p:sp>
        <p:nvSpPr>
          <p:cNvPr id="3" name="矩形 2"/>
          <p:cNvSpPr/>
          <p:nvPr/>
        </p:nvSpPr>
        <p:spPr>
          <a:xfrm>
            <a:off x="9072655" y="1277794"/>
            <a:ext cx="1723549" cy="461665"/>
          </a:xfrm>
          <a:prstGeom prst="rect">
            <a:avLst/>
          </a:prstGeom>
        </p:spPr>
        <p:txBody>
          <a:bodyPr wrap="none">
            <a:spAutoFit/>
          </a:bodyPr>
          <a:lstStyle/>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火车的</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轮轴</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矩形 3"/>
          <p:cNvSpPr/>
          <p:nvPr/>
        </p:nvSpPr>
        <p:spPr>
          <a:xfrm>
            <a:off x="1151215" y="1277794"/>
            <a:ext cx="1723549" cy="461665"/>
          </a:xfrm>
          <a:prstGeom prst="rect">
            <a:avLst/>
          </a:prstGeom>
        </p:spPr>
        <p:txBody>
          <a:bodyPr wrap="none">
            <a:spAutoFit/>
          </a:bodyPr>
          <a:lstStyle/>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阳台的挑</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梁</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745657750"/>
      </p:ext>
    </p:extLst>
  </p:cSld>
  <p:clrMapOvr>
    <a:masterClrMapping/>
  </p:clrMapOvr>
  <mc:AlternateContent xmlns:mc="http://schemas.openxmlformats.org/markup-compatibility/2006">
    <mc:Choice xmlns:p14="http://schemas.microsoft.com/office/powerpoint/2010/main" Requires="p14">
      <p:transition p14:dur="0" advTm="53709"/>
    </mc:Choice>
    <mc:Fallback>
      <p:transition advTm="53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弯曲变形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8815" y="1024037"/>
            <a:ext cx="9613282" cy="6103425"/>
          </a:xfrm>
          <a:prstGeom prst="rect">
            <a:avLst/>
          </a:prstGeom>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92129976"/>
      </p:ext>
    </p:extLst>
  </p:cSld>
  <p:clrMapOvr>
    <a:masterClrMapping/>
  </p:clrMapOvr>
  <mc:AlternateContent xmlns:mc="http://schemas.openxmlformats.org/markup-compatibility/2006">
    <mc:Choice xmlns:p14="http://schemas.microsoft.com/office/powerpoint/2010/main" Requires="p14">
      <p:transition p14:dur="0" advTm="5492"/>
    </mc:Choice>
    <mc:Fallback>
      <p:transition advTm="5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11" name="Rectangle 5"/>
          <p:cNvSpPr>
            <a:spLocks noChangeArrowheads="1"/>
          </p:cNvSpPr>
          <p:nvPr/>
        </p:nvSpPr>
        <p:spPr bwMode="auto">
          <a:xfrm>
            <a:off x="232557" y="2626614"/>
            <a:ext cx="1193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外力</a:t>
            </a:r>
          </a:p>
        </p:txBody>
      </p:sp>
      <p:sp>
        <p:nvSpPr>
          <p:cNvPr id="12" name="Rectangle 6"/>
          <p:cNvSpPr>
            <a:spLocks noChangeArrowheads="1"/>
          </p:cNvSpPr>
          <p:nvPr/>
        </p:nvSpPr>
        <p:spPr bwMode="auto">
          <a:xfrm>
            <a:off x="1283482" y="1311821"/>
            <a:ext cx="1317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sz="2800">
                <a:latin typeface="Times New Roman" panose="02020603050405020304" pitchFamily="18" charset="0"/>
                <a:ea typeface="微软雅黑" panose="020B0503020204020204" pitchFamily="34" charset="-122"/>
                <a:cs typeface="+mn-ea"/>
                <a:sym typeface="Times New Roman" panose="02020603050405020304" pitchFamily="18" charset="0"/>
              </a:rPr>
              <a:t>载荷</a:t>
            </a:r>
          </a:p>
        </p:txBody>
      </p:sp>
      <p:sp>
        <p:nvSpPr>
          <p:cNvPr id="13" name="Rectangle 7"/>
          <p:cNvSpPr>
            <a:spLocks noChangeArrowheads="1"/>
          </p:cNvSpPr>
          <p:nvPr/>
        </p:nvSpPr>
        <p:spPr bwMode="auto">
          <a:xfrm>
            <a:off x="1253010" y="3878000"/>
            <a:ext cx="1944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sz="2800" dirty="0">
                <a:latin typeface="Times New Roman" panose="02020603050405020304" pitchFamily="18" charset="0"/>
                <a:ea typeface="微软雅黑" panose="020B0503020204020204" pitchFamily="34" charset="-122"/>
                <a:cs typeface="+mn-ea"/>
                <a:sym typeface="Times New Roman" panose="02020603050405020304" pitchFamily="18" charset="0"/>
              </a:rPr>
              <a:t>约束反力</a:t>
            </a:r>
          </a:p>
        </p:txBody>
      </p:sp>
      <p:sp>
        <p:nvSpPr>
          <p:cNvPr id="14" name="AutoShape 8"/>
          <p:cNvSpPr>
            <a:spLocks/>
          </p:cNvSpPr>
          <p:nvPr/>
        </p:nvSpPr>
        <p:spPr bwMode="auto">
          <a:xfrm>
            <a:off x="1067582" y="1490130"/>
            <a:ext cx="196132" cy="2792867"/>
          </a:xfrm>
          <a:prstGeom prst="leftBrace">
            <a:avLst>
              <a:gd name="adj1" fmla="val 1092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5" name="AutoShape 9"/>
          <p:cNvSpPr>
            <a:spLocks/>
          </p:cNvSpPr>
          <p:nvPr/>
        </p:nvSpPr>
        <p:spPr bwMode="auto">
          <a:xfrm>
            <a:off x="2355063" y="1109781"/>
            <a:ext cx="71438" cy="936625"/>
          </a:xfrm>
          <a:prstGeom prst="leftBrace">
            <a:avLst>
              <a:gd name="adj1" fmla="val 1092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6" name="Rectangle 10"/>
          <p:cNvSpPr>
            <a:spLocks noChangeArrowheads="1"/>
          </p:cNvSpPr>
          <p:nvPr/>
        </p:nvSpPr>
        <p:spPr bwMode="auto">
          <a:xfrm>
            <a:off x="2538773" y="868642"/>
            <a:ext cx="1660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sz="2800" dirty="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体积力</a:t>
            </a:r>
          </a:p>
        </p:txBody>
      </p:sp>
      <p:sp>
        <p:nvSpPr>
          <p:cNvPr id="17" name="Rectangle 11"/>
          <p:cNvSpPr>
            <a:spLocks noChangeArrowheads="1"/>
          </p:cNvSpPr>
          <p:nvPr/>
        </p:nvSpPr>
        <p:spPr bwMode="auto">
          <a:xfrm>
            <a:off x="2538773" y="1720738"/>
            <a:ext cx="1666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sz="2800" dirty="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表面力</a:t>
            </a:r>
          </a:p>
        </p:txBody>
      </p:sp>
      <p:sp>
        <p:nvSpPr>
          <p:cNvPr id="18" name="Rectangle 12"/>
          <p:cNvSpPr>
            <a:spLocks noChangeArrowheads="1"/>
          </p:cNvSpPr>
          <p:nvPr/>
        </p:nvSpPr>
        <p:spPr bwMode="auto">
          <a:xfrm>
            <a:off x="4348944" y="1351508"/>
            <a:ext cx="2246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dirty="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dirty="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按作用方式分</a:t>
            </a:r>
            <a:r>
              <a:rPr lang="en-US" altLang="zh-CN" dirty="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p>
        </p:txBody>
      </p:sp>
      <p:sp>
        <p:nvSpPr>
          <p:cNvPr id="19" name="Rectangle 15"/>
          <p:cNvSpPr>
            <a:spLocks noChangeArrowheads="1"/>
          </p:cNvSpPr>
          <p:nvPr/>
        </p:nvSpPr>
        <p:spPr bwMode="auto">
          <a:xfrm>
            <a:off x="3117609" y="2797146"/>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zh-CN" altLang="en-US">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柔索约束</a:t>
            </a:r>
          </a:p>
        </p:txBody>
      </p:sp>
      <p:sp>
        <p:nvSpPr>
          <p:cNvPr id="20" name="Rectangle 16"/>
          <p:cNvSpPr>
            <a:spLocks noChangeArrowheads="1"/>
          </p:cNvSpPr>
          <p:nvPr/>
        </p:nvSpPr>
        <p:spPr bwMode="auto">
          <a:xfrm>
            <a:off x="3081158" y="3598074"/>
            <a:ext cx="3602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50000"/>
              </a:spcBef>
            </a:pPr>
            <a:r>
              <a:rPr lang="zh-CN" altLang="en-US" dirty="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光滑</a:t>
            </a:r>
            <a:r>
              <a:rPr lang="zh-CN" altLang="en-US" dirty="0" smtClean="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接触</a:t>
            </a:r>
            <a:r>
              <a:rPr lang="en-US" altLang="zh-CN" dirty="0" smtClean="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dirty="0" smtClean="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面</a:t>
            </a:r>
            <a:r>
              <a:rPr lang="zh-CN" altLang="en-US" dirty="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约束</a:t>
            </a:r>
          </a:p>
        </p:txBody>
      </p:sp>
      <p:sp>
        <p:nvSpPr>
          <p:cNvPr id="21" name="Rectangle 17"/>
          <p:cNvSpPr>
            <a:spLocks noChangeArrowheads="1"/>
          </p:cNvSpPr>
          <p:nvPr/>
        </p:nvSpPr>
        <p:spPr bwMode="auto">
          <a:xfrm>
            <a:off x="3061736" y="4274879"/>
            <a:ext cx="3060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50000"/>
              </a:spcBef>
            </a:pPr>
            <a:r>
              <a:rPr lang="zh-CN" altLang="en-US" dirty="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光滑圆柱</a:t>
            </a:r>
            <a:r>
              <a:rPr lang="zh-CN" altLang="en-US" dirty="0" smtClean="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形</a:t>
            </a:r>
            <a:r>
              <a:rPr lang="en-US" altLang="zh-CN" dirty="0" smtClean="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dirty="0" smtClean="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铰链</a:t>
            </a:r>
            <a:r>
              <a:rPr lang="zh-CN" altLang="en-US" dirty="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约束</a:t>
            </a:r>
          </a:p>
        </p:txBody>
      </p:sp>
      <p:sp>
        <p:nvSpPr>
          <p:cNvPr id="22" name="Rectangle 18"/>
          <p:cNvSpPr>
            <a:spLocks noChangeArrowheads="1"/>
          </p:cNvSpPr>
          <p:nvPr/>
        </p:nvSpPr>
        <p:spPr bwMode="auto">
          <a:xfrm>
            <a:off x="3061736" y="495168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50000"/>
              </a:spcBef>
            </a:pPr>
            <a:r>
              <a:rPr lang="zh-CN" altLang="en-US" dirty="0">
                <a:solidFill>
                  <a:srgbClr val="2890E4"/>
                </a:solidFill>
                <a:latin typeface="Times New Roman" panose="02020603050405020304" pitchFamily="18" charset="0"/>
                <a:ea typeface="微软雅黑" panose="020B0503020204020204" pitchFamily="34" charset="-122"/>
                <a:cs typeface="+mn-ea"/>
                <a:sym typeface="Times New Roman" panose="02020603050405020304" pitchFamily="18" charset="0"/>
              </a:rPr>
              <a:t>支座约束</a:t>
            </a:r>
          </a:p>
        </p:txBody>
      </p:sp>
      <p:grpSp>
        <p:nvGrpSpPr>
          <p:cNvPr id="7" name="组合 6"/>
          <p:cNvGrpSpPr/>
          <p:nvPr/>
        </p:nvGrpSpPr>
        <p:grpSpPr>
          <a:xfrm>
            <a:off x="6861423" y="1214189"/>
            <a:ext cx="5545906" cy="2893089"/>
            <a:chOff x="7005439" y="4001046"/>
            <a:chExt cx="5545906" cy="2893089"/>
          </a:xfrm>
        </p:grpSpPr>
        <p:pic>
          <p:nvPicPr>
            <p:cNvPr id="24" name="Picture 2" descr="8-1"/>
            <p:cNvPicPr>
              <a:picLocks noChangeAspect="1" noChangeArrowheads="1"/>
            </p:cNvPicPr>
            <p:nvPr/>
          </p:nvPicPr>
          <p:blipFill>
            <a:blip r:embed="rId6" cstate="print">
              <a:extLst>
                <a:ext uri="{28A0092B-C50C-407E-A947-70E740481C1C}">
                  <a14:useLocalDpi xmlns:a14="http://schemas.microsoft.com/office/drawing/2010/main" val="0"/>
                </a:ext>
              </a:extLst>
            </a:blip>
            <a:srcRect l="1961" r="7843" b="20552"/>
            <a:stretch>
              <a:fillRect/>
            </a:stretch>
          </p:blipFill>
          <p:spPr bwMode="auto">
            <a:xfrm>
              <a:off x="7005439" y="4001046"/>
              <a:ext cx="5545906" cy="289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a:off x="7293471" y="6424637"/>
              <a:ext cx="469498" cy="46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7" name="椭圆 26"/>
            <p:cNvSpPr/>
            <p:nvPr/>
          </p:nvSpPr>
          <p:spPr>
            <a:xfrm>
              <a:off x="8517607" y="5364776"/>
              <a:ext cx="469498" cy="46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8" name="椭圆 27"/>
            <p:cNvSpPr/>
            <p:nvPr/>
          </p:nvSpPr>
          <p:spPr>
            <a:xfrm>
              <a:off x="10821863" y="5353018"/>
              <a:ext cx="469498" cy="46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 name="椭圆 28"/>
            <p:cNvSpPr/>
            <p:nvPr/>
          </p:nvSpPr>
          <p:spPr>
            <a:xfrm>
              <a:off x="11685959" y="6424637"/>
              <a:ext cx="469498" cy="46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31" name="AutoShape 8"/>
          <p:cNvSpPr>
            <a:spLocks/>
          </p:cNvSpPr>
          <p:nvPr/>
        </p:nvSpPr>
        <p:spPr bwMode="auto">
          <a:xfrm>
            <a:off x="2865604" y="2781653"/>
            <a:ext cx="196132" cy="2792867"/>
          </a:xfrm>
          <a:prstGeom prst="leftBrace">
            <a:avLst>
              <a:gd name="adj1" fmla="val 1092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9" name="文本框 8"/>
          <p:cNvSpPr txBox="1"/>
          <p:nvPr/>
        </p:nvSpPr>
        <p:spPr>
          <a:xfrm>
            <a:off x="7009780" y="4299357"/>
            <a:ext cx="720080" cy="461665"/>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4" name="文本框 33"/>
          <p:cNvSpPr txBox="1"/>
          <p:nvPr/>
        </p:nvSpPr>
        <p:spPr>
          <a:xfrm>
            <a:off x="9213216" y="4299357"/>
            <a:ext cx="720080" cy="461665"/>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5" name="文本框 34"/>
          <p:cNvSpPr txBox="1"/>
          <p:nvPr/>
        </p:nvSpPr>
        <p:spPr>
          <a:xfrm>
            <a:off x="11416652" y="4299357"/>
            <a:ext cx="720080" cy="461665"/>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6555779" y="4855051"/>
            <a:ext cx="1872208" cy="646331"/>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重力：体积力</a:t>
            </a:r>
            <a:endParaRPr lang="en-US" altLang="zh-CN" dirty="0" smtClean="0">
              <a:latin typeface="Times New Roman" panose="02020603050405020304" pitchFamily="18" charset="0"/>
              <a:ea typeface="微软雅黑" panose="020B0503020204020204" pitchFamily="34" charset="-122"/>
              <a:cs typeface="+mn-ea"/>
              <a:sym typeface="Times New Roman" panose="02020603050405020304" pitchFamily="18" charset="0"/>
            </a:endParaRPr>
          </a:p>
          <a:p>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横向力：分布力</a:t>
            </a:r>
            <a:endPar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8534094" y="4855051"/>
            <a:ext cx="2394989"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齿轮</a:t>
            </a:r>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作用力：集中力</a:t>
            </a:r>
            <a:endPar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3" name="文本框 32"/>
          <p:cNvSpPr txBox="1"/>
          <p:nvPr/>
        </p:nvSpPr>
        <p:spPr>
          <a:xfrm>
            <a:off x="10783859" y="4855051"/>
            <a:ext cx="1818925" cy="376201"/>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载荷</a:t>
            </a:r>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力：集中力</a:t>
            </a:r>
            <a:endPar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 name="矩形 22"/>
          <p:cNvSpPr/>
          <p:nvPr/>
        </p:nvSpPr>
        <p:spPr>
          <a:xfrm>
            <a:off x="893387" y="4413378"/>
            <a:ext cx="2012331" cy="646331"/>
          </a:xfrm>
          <a:prstGeom prst="rect">
            <a:avLst/>
          </a:prstGeom>
        </p:spPr>
        <p:txBody>
          <a:bodyPr wrap="square">
            <a:spAutoFit/>
          </a:bodyPr>
          <a:lstStyle/>
          <a:p>
            <a:r>
              <a:rPr lang="en-US" altLang="zh-CN" dirty="0" smtClean="0"/>
              <a:t>(</a:t>
            </a:r>
            <a:r>
              <a:rPr lang="zh-CN" altLang="en-US" dirty="0" smtClean="0"/>
              <a:t>约束</a:t>
            </a:r>
            <a:r>
              <a:rPr lang="zh-CN" altLang="en-US" dirty="0"/>
              <a:t>对被约束物体运动的阻碍</a:t>
            </a:r>
            <a:r>
              <a:rPr lang="zh-CN" altLang="en-US" dirty="0" smtClean="0"/>
              <a:t>作用</a:t>
            </a:r>
            <a:r>
              <a:rPr lang="en-US" altLang="zh-CN" dirty="0" smtClean="0"/>
              <a:t>)</a:t>
            </a:r>
            <a:endParaRPr lang="zh-CN" altLang="en-US" dirty="0"/>
          </a:p>
        </p:txBody>
      </p:sp>
      <p:pic>
        <p:nvPicPr>
          <p:cNvPr id="32" name="音频 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428541385"/>
      </p:ext>
    </p:extLst>
  </p:cSld>
  <p:clrMapOvr>
    <a:masterClrMapping/>
  </p:clrMapOvr>
  <mc:AlternateContent xmlns:mc="http://schemas.openxmlformats.org/markup-compatibility/2006" xmlns:p14="http://schemas.microsoft.com/office/powerpoint/2010/main">
    <mc:Choice Requires="p14">
      <p:transition p14:dur="0" advTm="50445"/>
    </mc:Choice>
    <mc:Fallback xmlns="">
      <p:transition advTm="50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000">
              <a:solidFill>
                <a:schemeClr val="bg1">
                  <a:lumMod val="6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986479" y="177189"/>
            <a:ext cx="1826141" cy="632866"/>
          </a:xfrm>
          <a:prstGeom prst="rect">
            <a:avLst/>
          </a:prstGeom>
          <a:noFill/>
        </p:spPr>
        <p:txBody>
          <a:bodyPr wrap="none" rtlCol="0">
            <a:spAutoFit/>
          </a:bodyPr>
          <a:lstStyle/>
          <a:p>
            <a:pPr algn="ctr">
              <a:lnSpc>
                <a:spcPct val="120000"/>
              </a:lnSpc>
            </a:pPr>
            <a:r>
              <a:rPr lang="zh-CN" altLang="en-US" sz="3200" b="1" dirty="0" smtClean="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rPr>
              <a:t>弯曲变形</a:t>
            </a:r>
            <a:endParaRPr lang="en-US" altLang="zh-CN" sz="3200" b="1" dirty="0">
              <a:solidFill>
                <a:schemeClr val="tx1">
                  <a:lumMod val="65000"/>
                  <a:lumOff val="35000"/>
                </a:scheme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2831" y="952029"/>
            <a:ext cx="9361040" cy="6118924"/>
          </a:xfrm>
          <a:prstGeom prst="rect">
            <a:avLst/>
          </a:prstGeom>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557328878"/>
      </p:ext>
    </p:extLst>
  </p:cSld>
  <p:clrMapOvr>
    <a:masterClrMapping/>
  </p:clrMapOvr>
  <mc:AlternateContent xmlns:mc="http://schemas.openxmlformats.org/markup-compatibility/2006">
    <mc:Choice xmlns:p14="http://schemas.microsoft.com/office/powerpoint/2010/main" Requires="p14">
      <p:transition p14:dur="0" advTm="6340"/>
    </mc:Choice>
    <mc:Fallback>
      <p:transition advTm="6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31354" y="0"/>
            <a:ext cx="14775404" cy="7934538"/>
            <a:chOff x="366939" y="-708476"/>
            <a:chExt cx="14775404" cy="7934538"/>
          </a:xfrm>
        </p:grpSpPr>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939" y="-708476"/>
              <a:ext cx="10825025" cy="7216683"/>
            </a:xfrm>
            <a:prstGeom prst="rect">
              <a:avLst/>
            </a:prstGeom>
          </p:spPr>
        </p:pic>
        <p:sp>
          <p:nvSpPr>
            <p:cNvPr id="15" name="平行四边形 14"/>
            <p:cNvSpPr/>
            <p:nvPr/>
          </p:nvSpPr>
          <p:spPr>
            <a:xfrm>
              <a:off x="4701183" y="-708476"/>
              <a:ext cx="10441160" cy="7934538"/>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10" name="任意多边形 9"/>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050" name="文本框 2"/>
          <p:cNvSpPr txBox="1">
            <a:spLocks noChangeArrowheads="1"/>
          </p:cNvSpPr>
          <p:nvPr>
            <p:custDataLst>
              <p:tags r:id="rId2"/>
            </p:custDataLst>
          </p:nvPr>
        </p:nvSpPr>
        <p:spPr bwMode="auto">
          <a:xfrm>
            <a:off x="603522" y="471707"/>
            <a:ext cx="4434535" cy="322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04</a:t>
            </a: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章节 </a:t>
            </a:r>
            <a:r>
              <a:rPr lang="en-US" altLang="zh-CN"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rPr>
              <a:t>PART</a:t>
            </a:r>
            <a:endParaRPr lang="zh-CN" altLang="en-US" sz="3200" b="1" dirty="0">
              <a:solidFill>
                <a:schemeClr val="bg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矩形 7"/>
          <p:cNvSpPr/>
          <p:nvPr/>
        </p:nvSpPr>
        <p:spPr>
          <a:xfrm>
            <a:off x="7132679" y="3459437"/>
            <a:ext cx="5345367" cy="1015663"/>
          </a:xfrm>
          <a:prstGeom prst="rect">
            <a:avLst/>
          </a:prstGeom>
        </p:spPr>
        <p:txBody>
          <a:bodyPr wrap="square" lIns="0" tIns="0" rIns="0" bIns="0">
            <a:spAutoFit/>
          </a:bodyPr>
          <a:lstStyle/>
          <a:p>
            <a:r>
              <a:rPr lang="zh-CN" altLang="en-US" sz="6600" b="1" dirty="0" smtClean="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计算实例</a:t>
            </a:r>
            <a:endParaRPr lang="zh-CN" altLang="en-US" sz="6600" b="1"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5" name="音频 4">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2338050" y="6711950"/>
            <a:ext cx="304800" cy="304800"/>
          </a:xfrm>
          <a:prstGeom prst="rect">
            <a:avLst/>
          </a:prstGeom>
        </p:spPr>
      </p:pic>
    </p:spTree>
    <p:custDataLst>
      <p:tags r:id="rId1"/>
    </p:custDataLst>
    <p:extLst>
      <p:ext uri="{BB962C8B-B14F-4D97-AF65-F5344CB8AC3E}">
        <p14:creationId xmlns:p14="http://schemas.microsoft.com/office/powerpoint/2010/main" val="1663771480"/>
      </p:ext>
    </p:extLst>
  </p:cSld>
  <p:clrMapOvr>
    <a:masterClrMapping/>
  </p:clrMapOvr>
  <mc:AlternateContent xmlns:mc="http://schemas.openxmlformats.org/markup-compatibility/2006">
    <mc:Choice xmlns:p14="http://schemas.microsoft.com/office/powerpoint/2010/main" Requires="p14">
      <p:transition p14:dur="0" advTm="3617"/>
    </mc:Choice>
    <mc:Fallback>
      <p:transition advTm="3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0" name="文本框 29"/>
          <p:cNvSpPr txBox="1"/>
          <p:nvPr/>
        </p:nvSpPr>
        <p:spPr>
          <a:xfrm>
            <a:off x="576362"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大</a:t>
            </a:r>
            <a:r>
              <a:rPr lang="zh-CN" altLang="en-US" sz="3201"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风车传动轴</a:t>
            </a:r>
            <a:endParaRPr lang="zh-CN" altLang="en-US" sz="3201"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1" name="图片 30"/>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sp>
        <p:nvSpPr>
          <p:cNvPr id="10" name="文本框 9">
            <a:extLst>
              <a:ext uri="{FF2B5EF4-FFF2-40B4-BE49-F238E27FC236}">
                <a16:creationId xmlns:a16="http://schemas.microsoft.com/office/drawing/2014/main" id="{4D2C7797-FA9F-46B8-8767-CBDA65E81920}"/>
              </a:ext>
            </a:extLst>
          </p:cNvPr>
          <p:cNvSpPr txBox="1"/>
          <p:nvPr/>
        </p:nvSpPr>
        <p:spPr>
          <a:xfrm>
            <a:off x="8208405" y="1001790"/>
            <a:ext cx="4396015" cy="2545697"/>
          </a:xfrm>
          <a:prstGeom prst="rect">
            <a:avLst/>
          </a:prstGeom>
          <a:noFill/>
        </p:spPr>
        <p:txBody>
          <a:bodyPr wrap="square" rtlCol="0">
            <a:spAutoFit/>
          </a:bodyPr>
          <a:lstStyle/>
          <a:p>
            <a:pPr defTabSz="457139">
              <a:lnSpc>
                <a:spcPct val="120000"/>
              </a:lnSpc>
              <a:defRPr/>
            </a:pPr>
            <a:r>
              <a:rPr lang="zh-CN" altLang="en-US" sz="1898" b="1" dirty="0">
                <a:latin typeface="Times New Roman" panose="02020603050405020304" pitchFamily="18" charset="0"/>
                <a:ea typeface="微软雅黑" panose="020B0503020204020204" pitchFamily="34" charset="-122"/>
                <a:cs typeface="+mn-ea"/>
                <a:sym typeface="Times New Roman" panose="02020603050405020304" pitchFamily="18" charset="0"/>
              </a:rPr>
              <a:t>刚轴支撑设计</a:t>
            </a:r>
            <a:endParaRPr lang="en-US" altLang="zh-CN" sz="1898" b="1"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01352" indent="-301352" defTabSz="457139">
              <a:lnSpc>
                <a:spcPct val="120000"/>
              </a:lnSpc>
              <a:buFont typeface="Arial" panose="020B0604020202020204" pitchFamily="34" charset="0"/>
              <a:buChar char="•"/>
              <a:defRPr/>
            </a:pPr>
            <a:r>
              <a:rPr lang="zh-CN" altLang="en-US" sz="1898" dirty="0">
                <a:latin typeface="Times New Roman" panose="02020603050405020304" pitchFamily="18" charset="0"/>
                <a:ea typeface="微软雅黑" panose="020B0503020204020204" pitchFamily="34" charset="-122"/>
                <a:cs typeface="+mn-ea"/>
                <a:sym typeface="Times New Roman" panose="02020603050405020304" pitchFamily="18" charset="0"/>
              </a:rPr>
              <a:t>双轴承座的简支支撑改善支撑情况，</a:t>
            </a:r>
            <a:r>
              <a:rPr lang="zh-CN" altLang="en-US" sz="1898" dirty="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提高承载能力与末端的刚度</a:t>
            </a:r>
            <a:endParaRPr lang="en-US" altLang="zh-CN" sz="1898" dirty="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01352" indent="-301352" defTabSz="457139">
              <a:lnSpc>
                <a:spcPct val="120000"/>
              </a:lnSpc>
              <a:buFont typeface="Arial" panose="020B0604020202020204" pitchFamily="34" charset="0"/>
              <a:buChar char="•"/>
              <a:defRPr/>
            </a:pPr>
            <a:r>
              <a:rPr lang="zh-CN" altLang="en-US" sz="1898" dirty="0">
                <a:latin typeface="Times New Roman" panose="02020603050405020304" pitchFamily="18" charset="0"/>
                <a:ea typeface="微软雅黑" panose="020B0503020204020204" pitchFamily="34" charset="-122"/>
                <a:cs typeface="+mn-ea"/>
                <a:sym typeface="Times New Roman" panose="02020603050405020304" pitchFamily="18" charset="0"/>
              </a:rPr>
              <a:t>中空刚轴便于走线，且减轻转动惯量，减少负载</a:t>
            </a:r>
            <a:endParaRPr lang="en-US" altLang="zh-CN" sz="1898"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01352" indent="-301352" defTabSz="457139">
              <a:lnSpc>
                <a:spcPct val="120000"/>
              </a:lnSpc>
              <a:buFont typeface="Arial" panose="020B0604020202020204" pitchFamily="34" charset="0"/>
              <a:buChar char="•"/>
              <a:defRPr/>
            </a:pPr>
            <a:r>
              <a:rPr lang="zh-CN" altLang="en-US" sz="1898" dirty="0">
                <a:latin typeface="Times New Roman" panose="02020603050405020304" pitchFamily="18" charset="0"/>
                <a:ea typeface="微软雅黑" panose="020B0503020204020204" pitchFamily="34" charset="-122"/>
                <a:cs typeface="+mn-ea"/>
                <a:sym typeface="Times New Roman" panose="02020603050405020304" pitchFamily="18" charset="0"/>
              </a:rPr>
              <a:t>根据材料力学公式，能量机关主体在刚轴支撑末端的挠度为</a:t>
            </a:r>
          </a:p>
        </p:txBody>
      </p:sp>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30819" r="19963"/>
          <a:stretch/>
        </p:blipFill>
        <p:spPr>
          <a:xfrm>
            <a:off x="169961" y="1388414"/>
            <a:ext cx="4574024" cy="4537721"/>
          </a:xfrm>
          <a:prstGeom prst="rect">
            <a:avLst/>
          </a:prstGeom>
        </p:spPr>
      </p:pic>
      <p:sp>
        <p:nvSpPr>
          <p:cNvPr id="12" name="文本框 11"/>
          <p:cNvSpPr txBox="1"/>
          <p:nvPr/>
        </p:nvSpPr>
        <p:spPr>
          <a:xfrm>
            <a:off x="960440" y="6058026"/>
            <a:ext cx="2993066" cy="341697"/>
          </a:xfrm>
          <a:prstGeom prst="rect">
            <a:avLst/>
          </a:prstGeom>
          <a:noFill/>
        </p:spPr>
        <p:txBody>
          <a:bodyPr wrap="square" rtlCol="0">
            <a:spAutoFit/>
          </a:bodyPr>
          <a:lstStyle/>
          <a:p>
            <a:pPr algn="ctr">
              <a:lnSpc>
                <a:spcPct val="120000"/>
              </a:lnSpc>
            </a:pPr>
            <a:r>
              <a:rPr lang="zh-CN" altLang="en-US" sz="1476" dirty="0">
                <a:latin typeface="Times New Roman" panose="02020603050405020304" pitchFamily="18" charset="0"/>
                <a:ea typeface="微软雅黑" panose="020B0503020204020204" pitchFamily="34" charset="-122"/>
                <a:cs typeface="+mn-ea"/>
                <a:sym typeface="Times New Roman" panose="02020603050405020304" pitchFamily="18" charset="0"/>
              </a:rPr>
              <a:t>能量机关模型轴测渲染图</a:t>
            </a:r>
          </a:p>
        </p:txBody>
      </p:sp>
      <p:pic>
        <p:nvPicPr>
          <p:cNvPr id="13" name="Picture 6">
            <a:extLst>
              <a:ext uri="{FF2B5EF4-FFF2-40B4-BE49-F238E27FC236}">
                <a16:creationId xmlns:a16="http://schemas.microsoft.com/office/drawing/2014/main" id="{90AC1976-A84C-415F-8871-876F357B2F1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001940" y="997109"/>
            <a:ext cx="3111163" cy="2333371"/>
          </a:xfrm>
          <a:prstGeom prst="rect">
            <a:avLst/>
          </a:prstGeom>
        </p:spPr>
      </p:pic>
      <p:sp>
        <p:nvSpPr>
          <p:cNvPr id="14" name="文本框 13"/>
          <p:cNvSpPr txBox="1"/>
          <p:nvPr/>
        </p:nvSpPr>
        <p:spPr>
          <a:xfrm>
            <a:off x="5362563" y="3379821"/>
            <a:ext cx="2389916" cy="341697"/>
          </a:xfrm>
          <a:prstGeom prst="rect">
            <a:avLst/>
          </a:prstGeom>
          <a:noFill/>
        </p:spPr>
        <p:txBody>
          <a:bodyPr wrap="square" rtlCol="0">
            <a:spAutoFit/>
          </a:bodyPr>
          <a:lstStyle/>
          <a:p>
            <a:pPr algn="ctr">
              <a:lnSpc>
                <a:spcPct val="120000"/>
              </a:lnSpc>
            </a:pPr>
            <a:r>
              <a:rPr lang="zh-CN" altLang="en-US" sz="1476" dirty="0">
                <a:latin typeface="Times New Roman" panose="02020603050405020304" pitchFamily="18" charset="0"/>
                <a:ea typeface="微软雅黑" panose="020B0503020204020204" pitchFamily="34" charset="-122"/>
                <a:cs typeface="+mn-ea"/>
                <a:sym typeface="Times New Roman" panose="02020603050405020304" pitchFamily="18" charset="0"/>
              </a:rPr>
              <a:t>刚轴支撑局部实物图</a:t>
            </a:r>
          </a:p>
        </p:txBody>
      </p:sp>
      <p:cxnSp>
        <p:nvCxnSpPr>
          <p:cNvPr id="15" name="直接箭头连接符 14"/>
          <p:cNvCxnSpPr/>
          <p:nvPr/>
        </p:nvCxnSpPr>
        <p:spPr>
          <a:xfrm flipV="1">
            <a:off x="2763303" y="1938350"/>
            <a:ext cx="2599260" cy="163588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2">
            <a:extLst>
              <a:ext uri="{FF2B5EF4-FFF2-40B4-BE49-F238E27FC236}">
                <a16:creationId xmlns:a16="http://schemas.microsoft.com/office/drawing/2014/main" id="{CE89071C-2ACE-40E2-89D2-198EFC4A266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01940" y="3858302"/>
            <a:ext cx="3120489" cy="2340367"/>
          </a:xfrm>
          <a:prstGeom prst="rect">
            <a:avLst/>
          </a:prstGeom>
        </p:spPr>
      </p:pic>
      <p:sp>
        <p:nvSpPr>
          <p:cNvPr id="17" name="文本框 16"/>
          <p:cNvSpPr txBox="1"/>
          <p:nvPr/>
        </p:nvSpPr>
        <p:spPr>
          <a:xfrm>
            <a:off x="5293816" y="6336984"/>
            <a:ext cx="2620796" cy="341697"/>
          </a:xfrm>
          <a:prstGeom prst="rect">
            <a:avLst/>
          </a:prstGeom>
          <a:noFill/>
        </p:spPr>
        <p:txBody>
          <a:bodyPr wrap="square" rtlCol="0">
            <a:spAutoFit/>
          </a:bodyPr>
          <a:lstStyle/>
          <a:p>
            <a:pPr algn="ctr">
              <a:lnSpc>
                <a:spcPct val="120000"/>
              </a:lnSpc>
            </a:pPr>
            <a:r>
              <a:rPr lang="zh-CN" altLang="en-US" sz="1476" dirty="0">
                <a:latin typeface="Times New Roman" panose="02020603050405020304" pitchFamily="18" charset="0"/>
                <a:ea typeface="微软雅黑" panose="020B0503020204020204" pitchFamily="34" charset="-122"/>
                <a:cs typeface="+mn-ea"/>
                <a:sym typeface="Times New Roman" panose="02020603050405020304" pitchFamily="18" charset="0"/>
              </a:rPr>
              <a:t>同步轮传动局部实物图</a:t>
            </a:r>
          </a:p>
        </p:txBody>
      </p:sp>
      <p:sp>
        <p:nvSpPr>
          <p:cNvPr id="18" name="文本框 17">
            <a:extLst>
              <a:ext uri="{FF2B5EF4-FFF2-40B4-BE49-F238E27FC236}">
                <a16:creationId xmlns:a16="http://schemas.microsoft.com/office/drawing/2014/main" id="{4D2C7797-FA9F-46B8-8767-CBDA65E81920}"/>
              </a:ext>
            </a:extLst>
          </p:cNvPr>
          <p:cNvSpPr txBox="1"/>
          <p:nvPr/>
        </p:nvSpPr>
        <p:spPr>
          <a:xfrm>
            <a:off x="8208405" y="3858303"/>
            <a:ext cx="4396015" cy="1844736"/>
          </a:xfrm>
          <a:prstGeom prst="rect">
            <a:avLst/>
          </a:prstGeom>
          <a:noFill/>
        </p:spPr>
        <p:txBody>
          <a:bodyPr wrap="square" rtlCol="0">
            <a:spAutoFit/>
          </a:bodyPr>
          <a:lstStyle/>
          <a:p>
            <a:pPr defTabSz="457139">
              <a:lnSpc>
                <a:spcPct val="120000"/>
              </a:lnSpc>
              <a:defRPr/>
            </a:pPr>
            <a:r>
              <a:rPr lang="zh-CN" altLang="en-US" sz="1898" b="1" dirty="0">
                <a:latin typeface="Times New Roman" panose="02020603050405020304" pitchFamily="18" charset="0"/>
                <a:ea typeface="微软雅黑" panose="020B0503020204020204" pitchFamily="34" charset="-122"/>
                <a:cs typeface="+mn-ea"/>
                <a:sym typeface="Times New Roman" panose="02020603050405020304" pitchFamily="18" charset="0"/>
              </a:rPr>
              <a:t>同步带传动</a:t>
            </a:r>
            <a:r>
              <a:rPr lang="zh-CN" altLang="en-US" sz="1898" b="1" dirty="0">
                <a:solidFill>
                  <a:srgbClr val="FFFFFF"/>
                </a:solidFill>
                <a:latin typeface="Times New Roman" panose="02020603050405020304" pitchFamily="18" charset="0"/>
                <a:ea typeface="微软雅黑" panose="020B0503020204020204" pitchFamily="34" charset="-122"/>
                <a:cs typeface="+mn-ea"/>
                <a:sym typeface="Times New Roman" panose="02020603050405020304" pitchFamily="18" charset="0"/>
              </a:rPr>
              <a:t>设计</a:t>
            </a:r>
            <a:endParaRPr lang="en-US" altLang="zh-CN" sz="1898" b="1" dirty="0">
              <a:solidFill>
                <a:srgbClr val="FFFFFF"/>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01352" indent="-301352" defTabSz="457139">
              <a:lnSpc>
                <a:spcPct val="120000"/>
              </a:lnSpc>
              <a:buFont typeface="Arial" panose="020B0604020202020204" pitchFamily="34" charset="0"/>
              <a:buChar char="•"/>
              <a:defRPr/>
            </a:pPr>
            <a:r>
              <a:rPr lang="zh-CN" altLang="en-US" sz="1898" dirty="0">
                <a:latin typeface="Times New Roman" panose="02020603050405020304" pitchFamily="18" charset="0"/>
                <a:ea typeface="微软雅黑" panose="020B0503020204020204" pitchFamily="34" charset="-122"/>
                <a:cs typeface="+mn-ea"/>
                <a:sym typeface="Times New Roman" panose="02020603050405020304" pitchFamily="18" charset="0"/>
              </a:rPr>
              <a:t>通过减速的方式</a:t>
            </a:r>
            <a:r>
              <a:rPr lang="zh-CN" altLang="en-US" sz="1898" dirty="0">
                <a:solidFill>
                  <a:srgbClr val="FF0000"/>
                </a:solidFill>
                <a:latin typeface="Times New Roman" panose="02020603050405020304" pitchFamily="18" charset="0"/>
                <a:ea typeface="微软雅黑" panose="020B0503020204020204" pitchFamily="34" charset="-122"/>
                <a:cs typeface="+mn-ea"/>
                <a:sym typeface="Times New Roman" panose="02020603050405020304" pitchFamily="18" charset="0"/>
              </a:rPr>
              <a:t>提高电机的负载能力</a:t>
            </a:r>
            <a:r>
              <a:rPr lang="zh-CN" altLang="en-US" sz="1898" dirty="0">
                <a:latin typeface="Times New Roman" panose="02020603050405020304" pitchFamily="18" charset="0"/>
                <a:ea typeface="微软雅黑" panose="020B0503020204020204" pitchFamily="34" charset="-122"/>
                <a:cs typeface="+mn-ea"/>
                <a:sym typeface="Times New Roman" panose="02020603050405020304" pitchFamily="18" charset="0"/>
              </a:rPr>
              <a:t>，提高转动速度的可控性</a:t>
            </a:r>
            <a:endParaRPr lang="en-US" altLang="zh-CN" sz="1898" dirty="0">
              <a:latin typeface="Times New Roman" panose="02020603050405020304" pitchFamily="18" charset="0"/>
              <a:ea typeface="微软雅黑" panose="020B0503020204020204" pitchFamily="34" charset="-122"/>
              <a:cs typeface="+mn-ea"/>
              <a:sym typeface="Times New Roman" panose="02020603050405020304" pitchFamily="18" charset="0"/>
            </a:endParaRPr>
          </a:p>
          <a:p>
            <a:pPr marL="301352" indent="-301352" defTabSz="457139">
              <a:lnSpc>
                <a:spcPct val="120000"/>
              </a:lnSpc>
              <a:buFont typeface="Arial" panose="020B0604020202020204" pitchFamily="34" charset="0"/>
              <a:buChar char="•"/>
              <a:defRPr/>
            </a:pPr>
            <a:r>
              <a:rPr lang="zh-CN" altLang="en-US" sz="1898" dirty="0">
                <a:latin typeface="Times New Roman" panose="02020603050405020304" pitchFamily="18" charset="0"/>
                <a:ea typeface="微软雅黑" panose="020B0503020204020204" pitchFamily="34" charset="-122"/>
                <a:cs typeface="+mn-ea"/>
                <a:sym typeface="Times New Roman" panose="02020603050405020304" pitchFamily="18" charset="0"/>
              </a:rPr>
              <a:t>对悬臂的电机处进行加固处理，提高整体运行的稳定性</a:t>
            </a:r>
          </a:p>
        </p:txBody>
      </p:sp>
      <p:cxnSp>
        <p:nvCxnSpPr>
          <p:cNvPr id="19" name="直接箭头连接符 18"/>
          <p:cNvCxnSpPr/>
          <p:nvPr/>
        </p:nvCxnSpPr>
        <p:spPr>
          <a:xfrm>
            <a:off x="3224803" y="4184522"/>
            <a:ext cx="2805254" cy="843791"/>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0" name="对象 19"/>
          <p:cNvGraphicFramePr>
            <a:graphicFrameLocks noChangeAspect="1"/>
          </p:cNvGraphicFramePr>
          <p:nvPr>
            <p:extLst>
              <p:ext uri="{D42A27DB-BD31-4B8C-83A1-F6EECF244321}">
                <p14:modId xmlns:p14="http://schemas.microsoft.com/office/powerpoint/2010/main" val="1222288457"/>
              </p:ext>
            </p:extLst>
          </p:nvPr>
        </p:nvGraphicFramePr>
        <p:xfrm>
          <a:off x="9450365" y="3406630"/>
          <a:ext cx="1912096" cy="363298"/>
        </p:xfrm>
        <a:graphic>
          <a:graphicData uri="http://schemas.openxmlformats.org/presentationml/2006/ole">
            <mc:AlternateContent xmlns:mc="http://schemas.openxmlformats.org/markup-compatibility/2006">
              <mc:Choice xmlns:v="urn:schemas-microsoft-com:vml" Requires="v">
                <p:oleObj spid="_x0000_s64596" name="Equation" r:id="rId10" imgW="1269720" imgH="241200" progId="Equation.DSMT4">
                  <p:embed/>
                </p:oleObj>
              </mc:Choice>
              <mc:Fallback>
                <p:oleObj name="Equation" r:id="rId10" imgW="1269720" imgH="241200" progId="Equation.DSMT4">
                  <p:embed/>
                  <p:pic>
                    <p:nvPicPr>
                      <p:cNvPr id="18" name="对象 17"/>
                      <p:cNvPicPr/>
                      <p:nvPr/>
                    </p:nvPicPr>
                    <p:blipFill>
                      <a:blip r:embed="rId11"/>
                      <a:stretch>
                        <a:fillRect/>
                      </a:stretch>
                    </p:blipFill>
                    <p:spPr>
                      <a:xfrm>
                        <a:off x="9450365" y="3406630"/>
                        <a:ext cx="1912096" cy="363298"/>
                      </a:xfrm>
                      <a:prstGeom prst="rect">
                        <a:avLst/>
                      </a:prstGeom>
                    </p:spPr>
                  </p:pic>
                </p:oleObj>
              </mc:Fallback>
            </mc:AlternateContent>
          </a:graphicData>
        </a:graphic>
      </p:graphicFrame>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508161325"/>
      </p:ext>
    </p:extLst>
  </p:cSld>
  <p:clrMapOvr>
    <a:masterClrMapping/>
  </p:clrMapOvr>
  <mc:AlternateContent xmlns:mc="http://schemas.openxmlformats.org/markup-compatibility/2006">
    <mc:Choice xmlns:p14="http://schemas.microsoft.com/office/powerpoint/2010/main" Requires="p14">
      <p:transition p14:dur="0" advTm="12821"/>
    </mc:Choice>
    <mc:Fallback>
      <p:transition advTm="12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0" name="文本框 29"/>
          <p:cNvSpPr txBox="1"/>
          <p:nvPr/>
        </p:nvSpPr>
        <p:spPr>
          <a:xfrm>
            <a:off x="986727" y="177377"/>
            <a:ext cx="1826141" cy="584904"/>
          </a:xfrm>
          <a:prstGeom prst="rect">
            <a:avLst/>
          </a:prstGeom>
          <a:noFill/>
        </p:spPr>
        <p:txBody>
          <a:bodyPr wrap="none" rtlCol="0">
            <a:spAutoFit/>
          </a:bodyPr>
          <a:lstStyle/>
          <a:p>
            <a:pPr algn="ctr" defTabSz="457385">
              <a:defRPr/>
            </a:pPr>
            <a:r>
              <a:rPr lang="zh-CN" altLang="en-US" sz="3201"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计算实例</a:t>
            </a:r>
            <a:endParaRPr lang="zh-CN" altLang="en-US" sz="3201"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1" name="图片 30"/>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sp>
        <p:nvSpPr>
          <p:cNvPr id="37" name="Rectangle 9"/>
          <p:cNvSpPr>
            <a:spLocks noChangeArrowheads="1"/>
          </p:cNvSpPr>
          <p:nvPr/>
        </p:nvSpPr>
        <p:spPr bwMode="auto">
          <a:xfrm>
            <a:off x="856547" y="2118395"/>
            <a:ext cx="3048000" cy="381000"/>
          </a:xfrm>
          <a:prstGeom prst="rect">
            <a:avLst/>
          </a:prstGeom>
          <a:gradFill rotWithShape="1">
            <a:gsLst>
              <a:gs pos="0">
                <a:schemeClr val="tx2"/>
              </a:gs>
              <a:gs pos="50000">
                <a:srgbClr val="FFFFFF"/>
              </a:gs>
              <a:gs pos="100000">
                <a:schemeClr val="tx2"/>
              </a:gs>
            </a:gsLst>
            <a:lin ang="5400000" scaled="1"/>
          </a:gradFill>
          <a:ln w="19050">
            <a:solidFill>
              <a:schemeClr val="tx1"/>
            </a:solidFill>
            <a:miter lim="800000"/>
            <a:headEnd/>
            <a:tailEnd/>
          </a:ln>
          <a:effectLst/>
          <a:ex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 name="组合 2"/>
          <p:cNvGrpSpPr/>
          <p:nvPr/>
        </p:nvGrpSpPr>
        <p:grpSpPr>
          <a:xfrm>
            <a:off x="685097" y="2483520"/>
            <a:ext cx="323850" cy="377825"/>
            <a:chOff x="685097" y="2483520"/>
            <a:chExt cx="323850" cy="377825"/>
          </a:xfrm>
        </p:grpSpPr>
        <p:grpSp>
          <p:nvGrpSpPr>
            <p:cNvPr id="42" name="Group 14"/>
            <p:cNvGrpSpPr>
              <a:grpSpLocks/>
            </p:cNvGrpSpPr>
            <p:nvPr/>
          </p:nvGrpSpPr>
          <p:grpSpPr bwMode="auto">
            <a:xfrm>
              <a:off x="704147" y="2483520"/>
              <a:ext cx="304800" cy="268287"/>
              <a:chOff x="3600" y="1766"/>
              <a:chExt cx="192" cy="169"/>
            </a:xfrm>
          </p:grpSpPr>
          <p:grpSp>
            <p:nvGrpSpPr>
              <p:cNvPr id="51" name="Group 15"/>
              <p:cNvGrpSpPr>
                <a:grpSpLocks/>
              </p:cNvGrpSpPr>
              <p:nvPr/>
            </p:nvGrpSpPr>
            <p:grpSpPr bwMode="auto">
              <a:xfrm>
                <a:off x="3600" y="1809"/>
                <a:ext cx="192" cy="126"/>
                <a:chOff x="3600" y="1794"/>
                <a:chExt cx="192" cy="126"/>
              </a:xfrm>
            </p:grpSpPr>
            <p:sp>
              <p:nvSpPr>
                <p:cNvPr id="53" name="Line 16"/>
                <p:cNvSpPr>
                  <a:spLocks noChangeShapeType="1"/>
                </p:cNvSpPr>
                <p:nvPr/>
              </p:nvSpPr>
              <p:spPr bwMode="auto">
                <a:xfrm flipH="1">
                  <a:off x="3648" y="1794"/>
                  <a:ext cx="48" cy="126"/>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4" name="Line 17"/>
                <p:cNvSpPr>
                  <a:spLocks noChangeShapeType="1"/>
                </p:cNvSpPr>
                <p:nvPr/>
              </p:nvSpPr>
              <p:spPr bwMode="auto">
                <a:xfrm>
                  <a:off x="3696" y="1800"/>
                  <a:ext cx="48" cy="12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5" name="Line 18"/>
                <p:cNvSpPr>
                  <a:spLocks noChangeShapeType="1"/>
                </p:cNvSpPr>
                <p:nvPr/>
              </p:nvSpPr>
              <p:spPr bwMode="auto">
                <a:xfrm flipH="1">
                  <a:off x="3600" y="1920"/>
                  <a:ext cx="192"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2" name="Oval 19"/>
              <p:cNvSpPr>
                <a:spLocks noChangeArrowheads="1"/>
              </p:cNvSpPr>
              <p:nvPr/>
            </p:nvSpPr>
            <p:spPr bwMode="auto">
              <a:xfrm>
                <a:off x="3672" y="1766"/>
                <a:ext cx="48" cy="48"/>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grpSp>
          <p:nvGrpSpPr>
            <p:cNvPr id="43" name="Group 20"/>
            <p:cNvGrpSpPr>
              <a:grpSpLocks/>
            </p:cNvGrpSpPr>
            <p:nvPr/>
          </p:nvGrpSpPr>
          <p:grpSpPr bwMode="auto">
            <a:xfrm>
              <a:off x="685097" y="2727995"/>
              <a:ext cx="285750" cy="133350"/>
              <a:chOff x="3588" y="1920"/>
              <a:chExt cx="180" cy="84"/>
            </a:xfrm>
          </p:grpSpPr>
          <p:sp>
            <p:nvSpPr>
              <p:cNvPr id="48" name="Line 21"/>
              <p:cNvSpPr>
                <a:spLocks noChangeShapeType="1"/>
              </p:cNvSpPr>
              <p:nvPr/>
            </p:nvSpPr>
            <p:spPr bwMode="auto">
              <a:xfrm rot="1200000" flipH="1">
                <a:off x="3740"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Line 22"/>
              <p:cNvSpPr>
                <a:spLocks noChangeShapeType="1"/>
              </p:cNvSpPr>
              <p:nvPr/>
            </p:nvSpPr>
            <p:spPr bwMode="auto">
              <a:xfrm rot="1200000" flipH="1">
                <a:off x="3664"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Line 23"/>
              <p:cNvSpPr>
                <a:spLocks noChangeShapeType="1"/>
              </p:cNvSpPr>
              <p:nvPr/>
            </p:nvSpPr>
            <p:spPr bwMode="auto">
              <a:xfrm rot="1200000" flipH="1">
                <a:off x="3588" y="1920"/>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9" name="Freeform 28"/>
          <p:cNvSpPr>
            <a:spLocks/>
          </p:cNvSpPr>
          <p:nvPr/>
        </p:nvSpPr>
        <p:spPr bwMode="auto">
          <a:xfrm rot="10800000">
            <a:off x="853372" y="2227336"/>
            <a:ext cx="2168342" cy="78436"/>
          </a:xfrm>
          <a:custGeom>
            <a:avLst/>
            <a:gdLst>
              <a:gd name="T0" fmla="*/ 0 w 1632"/>
              <a:gd name="T1" fmla="*/ 0 h 144"/>
              <a:gd name="T2" fmla="*/ 2147483647 w 1632"/>
              <a:gd name="T3" fmla="*/ 2147483647 h 144"/>
              <a:gd name="T4" fmla="*/ 2147483647 w 1632"/>
              <a:gd name="T5" fmla="*/ 0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0"/>
                </a:moveTo>
                <a:cubicBezTo>
                  <a:pt x="224" y="72"/>
                  <a:pt x="448" y="144"/>
                  <a:pt x="720" y="144"/>
                </a:cubicBezTo>
                <a:cubicBezTo>
                  <a:pt x="992" y="144"/>
                  <a:pt x="1480" y="24"/>
                  <a:pt x="1632" y="0"/>
                </a:cubicBezTo>
              </a:path>
            </a:pathLst>
          </a:custGeom>
          <a:noFill/>
          <a:ln w="28575" cap="flat" cmpd="sng">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1" name="Group 36"/>
          <p:cNvGrpSpPr>
            <a:grpSpLocks/>
          </p:cNvGrpSpPr>
          <p:nvPr/>
        </p:nvGrpSpPr>
        <p:grpSpPr bwMode="auto">
          <a:xfrm>
            <a:off x="3736794" y="1118270"/>
            <a:ext cx="311149" cy="1009650"/>
            <a:chOff x="4724" y="1044"/>
            <a:chExt cx="196" cy="636"/>
          </a:xfrm>
        </p:grpSpPr>
        <p:sp>
          <p:nvSpPr>
            <p:cNvPr id="26" name="Line 37"/>
            <p:cNvSpPr>
              <a:spLocks noChangeShapeType="1"/>
            </p:cNvSpPr>
            <p:nvPr/>
          </p:nvSpPr>
          <p:spPr bwMode="auto">
            <a:xfrm>
              <a:off x="4818" y="1248"/>
              <a:ext cx="0" cy="432"/>
            </a:xfrm>
            <a:prstGeom prst="line">
              <a:avLst/>
            </a:prstGeom>
            <a:noFill/>
            <a:ln w="31750">
              <a:solidFill>
                <a:srgbClr val="4BC1DD"/>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7" name="Object 38"/>
            <p:cNvGraphicFramePr>
              <a:graphicFrameLocks noChangeAspect="1"/>
            </p:cNvGraphicFramePr>
            <p:nvPr>
              <p:extLst>
                <p:ext uri="{D42A27DB-BD31-4B8C-83A1-F6EECF244321}">
                  <p14:modId xmlns:p14="http://schemas.microsoft.com/office/powerpoint/2010/main" val="1224022597"/>
                </p:ext>
              </p:extLst>
            </p:nvPr>
          </p:nvGraphicFramePr>
          <p:xfrm>
            <a:off x="4724" y="1044"/>
            <a:ext cx="196" cy="196"/>
          </p:xfrm>
          <a:graphic>
            <a:graphicData uri="http://schemas.openxmlformats.org/presentationml/2006/ole">
              <mc:AlternateContent xmlns:mc="http://schemas.openxmlformats.org/markup-compatibility/2006">
                <mc:Choice xmlns:v="urn:schemas-microsoft-com:vml" Requires="v">
                  <p:oleObj spid="_x0000_s66197" name="Equation" r:id="rId7" imgW="164880" imgH="164880" progId="Equation.DSMT4">
                    <p:embed/>
                  </p:oleObj>
                </mc:Choice>
                <mc:Fallback>
                  <p:oleObj name="Equation" r:id="rId7" imgW="164880" imgH="164880" progId="Equation.DSMT4">
                    <p:embed/>
                    <p:pic>
                      <p:nvPicPr>
                        <p:cNvPr id="42" name="Object 38"/>
                        <p:cNvPicPr>
                          <a:picLocks noChangeAspect="1" noChangeArrowheads="1"/>
                        </p:cNvPicPr>
                        <p:nvPr/>
                      </p:nvPicPr>
                      <p:blipFill>
                        <a:blip r:embed="rId8"/>
                        <a:srcRect/>
                        <a:stretch>
                          <a:fillRect/>
                        </a:stretch>
                      </p:blipFill>
                      <p:spPr bwMode="auto">
                        <a:xfrm>
                          <a:off x="4724" y="1044"/>
                          <a:ext cx="196"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44"/>
          <p:cNvGrpSpPr>
            <a:grpSpLocks/>
          </p:cNvGrpSpPr>
          <p:nvPr/>
        </p:nvGrpSpPr>
        <p:grpSpPr bwMode="auto">
          <a:xfrm>
            <a:off x="323147" y="1877095"/>
            <a:ext cx="533400" cy="609600"/>
            <a:chOff x="3360" y="1536"/>
            <a:chExt cx="336" cy="384"/>
          </a:xfrm>
        </p:grpSpPr>
        <p:sp>
          <p:nvSpPr>
            <p:cNvPr id="18" name="Line 45"/>
            <p:cNvSpPr>
              <a:spLocks noChangeShapeType="1"/>
            </p:cNvSpPr>
            <p:nvPr/>
          </p:nvSpPr>
          <p:spPr bwMode="auto">
            <a:xfrm flipH="1" flipV="1">
              <a:off x="3696" y="1536"/>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9" name="Object 46"/>
            <p:cNvGraphicFramePr>
              <a:graphicFrameLocks noChangeAspect="1"/>
            </p:cNvGraphicFramePr>
            <p:nvPr>
              <p:extLst>
                <p:ext uri="{D42A27DB-BD31-4B8C-83A1-F6EECF244321}">
                  <p14:modId xmlns:p14="http://schemas.microsoft.com/office/powerpoint/2010/main" val="2676161270"/>
                </p:ext>
              </p:extLst>
            </p:nvPr>
          </p:nvGraphicFramePr>
          <p:xfrm>
            <a:off x="3360" y="1576"/>
            <a:ext cx="245" cy="276"/>
          </p:xfrm>
          <a:graphic>
            <a:graphicData uri="http://schemas.openxmlformats.org/presentationml/2006/ole">
              <mc:AlternateContent xmlns:mc="http://schemas.openxmlformats.org/markup-compatibility/2006">
                <mc:Choice xmlns:v="urn:schemas-microsoft-com:vml" Requires="v">
                  <p:oleObj spid="_x0000_s66198" name="Equation" r:id="rId9" imgW="203040" imgH="228600" progId="Equation.DSMT4">
                    <p:embed/>
                  </p:oleObj>
                </mc:Choice>
                <mc:Fallback>
                  <p:oleObj name="Equation" r:id="rId9" imgW="203040" imgH="228600" progId="Equation.DSMT4">
                    <p:embed/>
                    <p:pic>
                      <p:nvPicPr>
                        <p:cNvPr id="54" name="Object 46"/>
                        <p:cNvPicPr>
                          <a:picLocks noChangeAspect="1" noChangeArrowheads="1"/>
                        </p:cNvPicPr>
                        <p:nvPr/>
                      </p:nvPicPr>
                      <p:blipFill>
                        <a:blip r:embed="rId10"/>
                        <a:srcRect/>
                        <a:stretch>
                          <a:fillRect/>
                        </a:stretch>
                      </p:blipFill>
                      <p:spPr bwMode="auto">
                        <a:xfrm>
                          <a:off x="3360" y="1576"/>
                          <a:ext cx="245"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Line 48"/>
          <p:cNvSpPr>
            <a:spLocks noChangeShapeType="1"/>
          </p:cNvSpPr>
          <p:nvPr/>
        </p:nvSpPr>
        <p:spPr bwMode="auto">
          <a:xfrm flipV="1">
            <a:off x="3037772" y="1865982"/>
            <a:ext cx="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7" name="Object 49"/>
          <p:cNvGraphicFramePr>
            <a:graphicFrameLocks noChangeAspect="1"/>
          </p:cNvGraphicFramePr>
          <p:nvPr>
            <p:extLst>
              <p:ext uri="{D42A27DB-BD31-4B8C-83A1-F6EECF244321}">
                <p14:modId xmlns:p14="http://schemas.microsoft.com/office/powerpoint/2010/main" val="3691369553"/>
              </p:ext>
            </p:extLst>
          </p:nvPr>
        </p:nvGraphicFramePr>
        <p:xfrm>
          <a:off x="3072964" y="1716838"/>
          <a:ext cx="388937" cy="436563"/>
        </p:xfrm>
        <a:graphic>
          <a:graphicData uri="http://schemas.openxmlformats.org/presentationml/2006/ole">
            <mc:AlternateContent xmlns:mc="http://schemas.openxmlformats.org/markup-compatibility/2006">
              <mc:Choice xmlns:v="urn:schemas-microsoft-com:vml" Requires="v">
                <p:oleObj spid="_x0000_s66199" name="Equation" r:id="rId11" imgW="203040" imgH="228600" progId="Equation.DSMT4">
                  <p:embed/>
                </p:oleObj>
              </mc:Choice>
              <mc:Fallback>
                <p:oleObj name="Equation" r:id="rId11" imgW="203040" imgH="228600" progId="Equation.DSMT4">
                  <p:embed/>
                  <p:pic>
                    <p:nvPicPr>
                      <p:cNvPr id="57" name="Object 49"/>
                      <p:cNvPicPr>
                        <a:picLocks noChangeAspect="1" noChangeArrowheads="1"/>
                      </p:cNvPicPr>
                      <p:nvPr/>
                    </p:nvPicPr>
                    <p:blipFill>
                      <a:blip r:embed="rId12"/>
                      <a:srcRect/>
                      <a:stretch>
                        <a:fillRect/>
                      </a:stretch>
                    </p:blipFill>
                    <p:spPr bwMode="auto">
                      <a:xfrm>
                        <a:off x="3072964" y="1716838"/>
                        <a:ext cx="388937"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50"/>
          <p:cNvSpPr>
            <a:spLocks noChangeShapeType="1"/>
          </p:cNvSpPr>
          <p:nvPr/>
        </p:nvSpPr>
        <p:spPr bwMode="auto">
          <a:xfrm>
            <a:off x="853372" y="2334295"/>
            <a:ext cx="3048000" cy="0"/>
          </a:xfrm>
          <a:prstGeom prst="line">
            <a:avLst/>
          </a:prstGeom>
          <a:noFill/>
          <a:ln w="19050">
            <a:solidFill>
              <a:srgbClr val="339966"/>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文本框 1"/>
          <p:cNvSpPr txBox="1"/>
          <p:nvPr/>
        </p:nvSpPr>
        <p:spPr>
          <a:xfrm>
            <a:off x="4557167" y="938277"/>
            <a:ext cx="7632848" cy="1938992"/>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将原传动轴简化为左图所示的简化模型：</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）考虑静止状态下大风车头部的重量使得轴产生多少的</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弯曲变形</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（图</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），忽略轴的自身重力。</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）在同步带传动过程中传动轴发生多少的</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扭转变形</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，即产生多少角度滞后（图</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1101108" y="3004360"/>
            <a:ext cx="2376264" cy="369332"/>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图</a:t>
            </a:r>
            <a:r>
              <a:rPr lang="en-US" altLang="zh-CN" dirty="0" smtClean="0">
                <a:latin typeface="Times New Roman" panose="02020603050405020304" pitchFamily="18" charset="0"/>
                <a:ea typeface="微软雅黑" panose="020B0503020204020204" pitchFamily="34" charset="-122"/>
                <a:sym typeface="Times New Roman" panose="02020603050405020304" pitchFamily="18" charset="0"/>
              </a:rPr>
              <a:t>1 </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弯曲变形示意图</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78" name="组合 77"/>
          <p:cNvGrpSpPr/>
          <p:nvPr/>
        </p:nvGrpSpPr>
        <p:grpSpPr>
          <a:xfrm>
            <a:off x="333105" y="3989436"/>
            <a:ext cx="3656818" cy="1327447"/>
            <a:chOff x="1185835" y="1241384"/>
            <a:chExt cx="5606084" cy="2035041"/>
          </a:xfrm>
        </p:grpSpPr>
        <p:sp>
          <p:nvSpPr>
            <p:cNvPr id="79" name="Text Box 3074"/>
            <p:cNvSpPr txBox="1">
              <a:spLocks noChangeArrowheads="1"/>
            </p:cNvSpPr>
            <p:nvPr/>
          </p:nvSpPr>
          <p:spPr bwMode="auto">
            <a:xfrm>
              <a:off x="1185835" y="1241384"/>
              <a:ext cx="283202" cy="70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endParaRPr lang="zh-CN" altLang="zh-CN" b="0">
                <a:ea typeface="微软雅黑" panose="020B0503020204020204" pitchFamily="34" charset="-122"/>
                <a:sym typeface="Times New Roman" panose="02020603050405020304" pitchFamily="18" charset="0"/>
              </a:endParaRPr>
            </a:p>
          </p:txBody>
        </p:sp>
        <p:grpSp>
          <p:nvGrpSpPr>
            <p:cNvPr id="80" name="Group 3112"/>
            <p:cNvGrpSpPr>
              <a:grpSpLocks/>
            </p:cNvGrpSpPr>
            <p:nvPr/>
          </p:nvGrpSpPr>
          <p:grpSpPr bwMode="auto">
            <a:xfrm>
              <a:off x="1479835" y="1331737"/>
              <a:ext cx="5249863" cy="1944688"/>
              <a:chOff x="1247" y="799"/>
              <a:chExt cx="3307" cy="1056"/>
            </a:xfrm>
          </p:grpSpPr>
          <p:grpSp>
            <p:nvGrpSpPr>
              <p:cNvPr id="94" name="Group 3113"/>
              <p:cNvGrpSpPr>
                <a:grpSpLocks/>
              </p:cNvGrpSpPr>
              <p:nvPr/>
            </p:nvGrpSpPr>
            <p:grpSpPr bwMode="auto">
              <a:xfrm>
                <a:off x="1338" y="799"/>
                <a:ext cx="3216" cy="1056"/>
                <a:chOff x="1344" y="480"/>
                <a:chExt cx="3216" cy="1056"/>
              </a:xfrm>
            </p:grpSpPr>
            <p:sp>
              <p:nvSpPr>
                <p:cNvPr id="96" name="AutoShape 3114"/>
                <p:cNvSpPr>
                  <a:spLocks noChangeArrowheads="1"/>
                </p:cNvSpPr>
                <p:nvPr/>
              </p:nvSpPr>
              <p:spPr bwMode="auto">
                <a:xfrm rot="5372580">
                  <a:off x="2448" y="-240"/>
                  <a:ext cx="576" cy="2784"/>
                </a:xfrm>
                <a:prstGeom prst="can">
                  <a:avLst>
                    <a:gd name="adj" fmla="val 41688"/>
                  </a:avLst>
                </a:prstGeom>
                <a:gradFill rotWithShape="0">
                  <a:gsLst>
                    <a:gs pos="0">
                      <a:srgbClr val="6C6C6C"/>
                    </a:gs>
                    <a:gs pos="50000">
                      <a:srgbClr val="EAEAEA"/>
                    </a:gs>
                    <a:gs pos="100000">
                      <a:srgbClr val="6C6C6C"/>
                    </a:gs>
                  </a:gsLst>
                  <a:lin ang="5400000" scaled="1"/>
                </a:gra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97" name="Freeform 3115"/>
                <p:cNvSpPr>
                  <a:spLocks/>
                </p:cNvSpPr>
                <p:nvPr/>
              </p:nvSpPr>
              <p:spPr bwMode="auto">
                <a:xfrm>
                  <a:off x="1440" y="720"/>
                  <a:ext cx="96" cy="816"/>
                </a:xfrm>
                <a:custGeom>
                  <a:avLst/>
                  <a:gdLst>
                    <a:gd name="T0" fmla="*/ 13 w 264"/>
                    <a:gd name="T1" fmla="*/ 728 h 864"/>
                    <a:gd name="T2" fmla="*/ 1 w 264"/>
                    <a:gd name="T3" fmla="*/ 404 h 864"/>
                    <a:gd name="T4" fmla="*/ 6 w 264"/>
                    <a:gd name="T5" fmla="*/ 0 h 864"/>
                    <a:gd name="T6" fmla="*/ 0 60000 65536"/>
                    <a:gd name="T7" fmla="*/ 0 60000 65536"/>
                    <a:gd name="T8" fmla="*/ 0 60000 65536"/>
                    <a:gd name="T9" fmla="*/ 0 w 264"/>
                    <a:gd name="T10" fmla="*/ 0 h 864"/>
                    <a:gd name="T11" fmla="*/ 264 w 264"/>
                    <a:gd name="T12" fmla="*/ 864 h 864"/>
                  </a:gdLst>
                  <a:ahLst/>
                  <a:cxnLst>
                    <a:cxn ang="T6">
                      <a:pos x="T0" y="T1"/>
                    </a:cxn>
                    <a:cxn ang="T7">
                      <a:pos x="T2" y="T3"/>
                    </a:cxn>
                    <a:cxn ang="T8">
                      <a:pos x="T4" y="T5"/>
                    </a:cxn>
                  </a:cxnLst>
                  <a:rect l="T9" t="T10" r="T11" b="T12"/>
                  <a:pathLst>
                    <a:path w="264" h="864">
                      <a:moveTo>
                        <a:pt x="264" y="864"/>
                      </a:moveTo>
                      <a:cubicBezTo>
                        <a:pt x="156" y="744"/>
                        <a:pt x="48" y="624"/>
                        <a:pt x="24" y="480"/>
                      </a:cubicBezTo>
                      <a:cubicBezTo>
                        <a:pt x="0" y="336"/>
                        <a:pt x="60" y="168"/>
                        <a:pt x="120" y="0"/>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8" name="Freeform 3116"/>
                <p:cNvSpPr>
                  <a:spLocks/>
                </p:cNvSpPr>
                <p:nvPr/>
              </p:nvSpPr>
              <p:spPr bwMode="auto">
                <a:xfrm>
                  <a:off x="3784" y="720"/>
                  <a:ext cx="152" cy="816"/>
                </a:xfrm>
                <a:custGeom>
                  <a:avLst/>
                  <a:gdLst>
                    <a:gd name="T0" fmla="*/ 152 w 152"/>
                    <a:gd name="T1" fmla="*/ 0 h 816"/>
                    <a:gd name="T2" fmla="*/ 8 w 152"/>
                    <a:gd name="T3" fmla="*/ 384 h 816"/>
                    <a:gd name="T4" fmla="*/ 104 w 152"/>
                    <a:gd name="T5" fmla="*/ 816 h 816"/>
                    <a:gd name="T6" fmla="*/ 0 60000 65536"/>
                    <a:gd name="T7" fmla="*/ 0 60000 65536"/>
                    <a:gd name="T8" fmla="*/ 0 60000 65536"/>
                    <a:gd name="T9" fmla="*/ 0 w 152"/>
                    <a:gd name="T10" fmla="*/ 0 h 816"/>
                    <a:gd name="T11" fmla="*/ 152 w 152"/>
                    <a:gd name="T12" fmla="*/ 816 h 816"/>
                  </a:gdLst>
                  <a:ahLst/>
                  <a:cxnLst>
                    <a:cxn ang="T6">
                      <a:pos x="T0" y="T1"/>
                    </a:cxn>
                    <a:cxn ang="T7">
                      <a:pos x="T2" y="T3"/>
                    </a:cxn>
                    <a:cxn ang="T8">
                      <a:pos x="T4" y="T5"/>
                    </a:cxn>
                  </a:cxnLst>
                  <a:rect l="T9" t="T10" r="T11" b="T12"/>
                  <a:pathLst>
                    <a:path w="152" h="816">
                      <a:moveTo>
                        <a:pt x="152" y="0"/>
                      </a:moveTo>
                      <a:cubicBezTo>
                        <a:pt x="84" y="124"/>
                        <a:pt x="16" y="248"/>
                        <a:pt x="8" y="384"/>
                      </a:cubicBezTo>
                      <a:cubicBezTo>
                        <a:pt x="0" y="520"/>
                        <a:pt x="52" y="668"/>
                        <a:pt x="104" y="816"/>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9" name="Text Box 3117"/>
                <p:cNvSpPr txBox="1">
                  <a:spLocks noChangeArrowheads="1"/>
                </p:cNvSpPr>
                <p:nvPr/>
              </p:nvSpPr>
              <p:spPr bwMode="auto">
                <a:xfrm>
                  <a:off x="1488" y="480"/>
                  <a:ext cx="62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a:solidFill>
                        <a:schemeClr val="tx2"/>
                      </a:solidFill>
                      <a:ea typeface="微软雅黑" panose="020B0503020204020204" pitchFamily="34" charset="-122"/>
                      <a:cs typeface="ˎ̥"/>
                      <a:sym typeface="Times New Roman" panose="02020603050405020304" pitchFamily="18" charset="0"/>
                    </a:rPr>
                    <a:t>m</a:t>
                  </a:r>
                  <a:r>
                    <a:rPr lang="en-US" altLang="zh-CN" sz="2800" baseline="-25000">
                      <a:solidFill>
                        <a:schemeClr val="tx2"/>
                      </a:solidFill>
                      <a:ea typeface="微软雅黑" panose="020B0503020204020204" pitchFamily="34" charset="-122"/>
                      <a:cs typeface="ˎ̥"/>
                      <a:sym typeface="Times New Roman" panose="02020603050405020304" pitchFamily="18" charset="0"/>
                    </a:rPr>
                    <a:t>A</a:t>
                  </a:r>
                  <a:r>
                    <a:rPr lang="en-US" altLang="zh-CN" sz="2800">
                      <a:solidFill>
                        <a:srgbClr val="FFFF00"/>
                      </a:solidFill>
                      <a:ea typeface="微软雅黑" panose="020B0503020204020204" pitchFamily="34" charset="-122"/>
                      <a:cs typeface="ˎ̥"/>
                      <a:sym typeface="Times New Roman" panose="02020603050405020304" pitchFamily="18" charset="0"/>
                    </a:rPr>
                    <a:t> </a:t>
                  </a:r>
                  <a:endParaRPr kumimoji="0" lang="en-US" altLang="zh-CN" sz="1800" b="0">
                    <a:solidFill>
                      <a:srgbClr val="FFFF00"/>
                    </a:solidFill>
                    <a:ea typeface="微软雅黑" panose="020B0503020204020204" pitchFamily="34" charset="-122"/>
                    <a:sym typeface="Times New Roman" panose="02020603050405020304" pitchFamily="18" charset="0"/>
                  </a:endParaRPr>
                </a:p>
              </p:txBody>
            </p:sp>
            <p:sp>
              <p:nvSpPr>
                <p:cNvPr id="100" name="Text Box 3118"/>
                <p:cNvSpPr txBox="1">
                  <a:spLocks noChangeArrowheads="1"/>
                </p:cNvSpPr>
                <p:nvPr/>
              </p:nvSpPr>
              <p:spPr bwMode="auto">
                <a:xfrm>
                  <a:off x="3936" y="528"/>
                  <a:ext cx="62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dirty="0" err="1">
                      <a:solidFill>
                        <a:schemeClr val="tx2"/>
                      </a:solidFill>
                      <a:ea typeface="微软雅黑" panose="020B0503020204020204" pitchFamily="34" charset="-122"/>
                      <a:cs typeface="ˎ̥"/>
                      <a:sym typeface="Times New Roman" panose="02020603050405020304" pitchFamily="18" charset="0"/>
                    </a:rPr>
                    <a:t>m</a:t>
                  </a:r>
                  <a:r>
                    <a:rPr lang="en-US" altLang="zh-CN" sz="2800" baseline="-25000" dirty="0" err="1">
                      <a:solidFill>
                        <a:schemeClr val="tx2"/>
                      </a:solidFill>
                      <a:ea typeface="微软雅黑" panose="020B0503020204020204" pitchFamily="34" charset="-122"/>
                      <a:cs typeface="ˎ̥"/>
                      <a:sym typeface="Times New Roman" panose="02020603050405020304" pitchFamily="18" charset="0"/>
                    </a:rPr>
                    <a:t>B</a:t>
                  </a:r>
                  <a:r>
                    <a:rPr lang="en-US" altLang="zh-CN" sz="2800" dirty="0">
                      <a:solidFill>
                        <a:schemeClr val="tx2"/>
                      </a:solidFill>
                      <a:ea typeface="微软雅黑" panose="020B0503020204020204" pitchFamily="34" charset="-122"/>
                      <a:cs typeface="ˎ̥"/>
                      <a:sym typeface="Times New Roman" panose="02020603050405020304" pitchFamily="18" charset="0"/>
                    </a:rPr>
                    <a:t> </a:t>
                  </a:r>
                  <a:endParaRPr kumimoji="0" lang="en-US" altLang="zh-CN" sz="1800" b="0" dirty="0">
                    <a:solidFill>
                      <a:schemeClr val="tx2"/>
                    </a:solidFill>
                    <a:ea typeface="微软雅黑" panose="020B0503020204020204" pitchFamily="34" charset="-122"/>
                    <a:sym typeface="Times New Roman" panose="02020603050405020304" pitchFamily="18" charset="0"/>
                  </a:endParaRPr>
                </a:p>
              </p:txBody>
            </p:sp>
          </p:grpSp>
          <p:sp>
            <p:nvSpPr>
              <p:cNvPr id="95" name="Line 3119"/>
              <p:cNvSpPr>
                <a:spLocks noChangeShapeType="1"/>
              </p:cNvSpPr>
              <p:nvPr/>
            </p:nvSpPr>
            <p:spPr bwMode="auto">
              <a:xfrm flipH="1">
                <a:off x="1247" y="1480"/>
                <a:ext cx="2994" cy="0"/>
              </a:xfrm>
              <a:prstGeom prst="line">
                <a:avLst/>
              </a:prstGeom>
              <a:noFill/>
              <a:ln w="19050">
                <a:solidFill>
                  <a:srgbClr val="4BC1DD"/>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1" name="Line 3120"/>
            <p:cNvSpPr>
              <a:spLocks noChangeShapeType="1"/>
            </p:cNvSpPr>
            <p:nvPr/>
          </p:nvSpPr>
          <p:spPr bwMode="auto">
            <a:xfrm>
              <a:off x="1624298" y="2411237"/>
              <a:ext cx="4038600" cy="0"/>
            </a:xfrm>
            <a:prstGeom prst="line">
              <a:avLst/>
            </a:prstGeom>
            <a:noFill/>
            <a:ln w="38100" cap="sq">
              <a:solidFill>
                <a:srgbClr val="9966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2" name="Line 3121"/>
            <p:cNvSpPr>
              <a:spLocks noChangeShapeType="1"/>
            </p:cNvSpPr>
            <p:nvPr/>
          </p:nvSpPr>
          <p:spPr bwMode="auto">
            <a:xfrm>
              <a:off x="1867185" y="2505747"/>
              <a:ext cx="4038600" cy="304800"/>
            </a:xfrm>
            <a:prstGeom prst="line">
              <a:avLst/>
            </a:prstGeom>
            <a:noFill/>
            <a:ln w="381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83" name="Group 3122"/>
            <p:cNvGrpSpPr>
              <a:grpSpLocks/>
            </p:cNvGrpSpPr>
            <p:nvPr/>
          </p:nvGrpSpPr>
          <p:grpSpPr bwMode="auto">
            <a:xfrm>
              <a:off x="5656548" y="2076273"/>
              <a:ext cx="292100" cy="838200"/>
              <a:chOff x="3878" y="1314"/>
              <a:chExt cx="184" cy="528"/>
            </a:xfrm>
          </p:grpSpPr>
          <p:sp>
            <p:nvSpPr>
              <p:cNvPr id="91" name="Freeform 3123"/>
              <p:cNvSpPr>
                <a:spLocks/>
              </p:cNvSpPr>
              <p:nvPr/>
            </p:nvSpPr>
            <p:spPr bwMode="auto">
              <a:xfrm>
                <a:off x="3918" y="1314"/>
                <a:ext cx="96" cy="240"/>
              </a:xfrm>
              <a:custGeom>
                <a:avLst/>
                <a:gdLst>
                  <a:gd name="T0" fmla="*/ 96 w 96"/>
                  <a:gd name="T1" fmla="*/ 0 h 144"/>
                  <a:gd name="T2" fmla="*/ 48 w 96"/>
                  <a:gd name="T3" fmla="*/ 222 h 144"/>
                  <a:gd name="T4" fmla="*/ 0 w 96"/>
                  <a:gd name="T5" fmla="*/ 667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0"/>
                    </a:moveTo>
                    <a:cubicBezTo>
                      <a:pt x="80" y="12"/>
                      <a:pt x="64" y="24"/>
                      <a:pt x="48" y="48"/>
                    </a:cubicBezTo>
                    <a:cubicBezTo>
                      <a:pt x="32" y="72"/>
                      <a:pt x="16" y="108"/>
                      <a:pt x="0" y="144"/>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2" name="Freeform 3124"/>
              <p:cNvSpPr>
                <a:spLocks/>
              </p:cNvSpPr>
              <p:nvPr/>
            </p:nvSpPr>
            <p:spPr bwMode="auto">
              <a:xfrm>
                <a:off x="3918" y="1650"/>
                <a:ext cx="144" cy="192"/>
              </a:xfrm>
              <a:custGeom>
                <a:avLst/>
                <a:gdLst>
                  <a:gd name="T0" fmla="*/ 324 w 96"/>
                  <a:gd name="T1" fmla="*/ 341 h 144"/>
                  <a:gd name="T2" fmla="*/ 162 w 96"/>
                  <a:gd name="T3" fmla="*/ 228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144"/>
                    </a:moveTo>
                    <a:cubicBezTo>
                      <a:pt x="80" y="132"/>
                      <a:pt x="64" y="120"/>
                      <a:pt x="48" y="96"/>
                    </a:cubicBezTo>
                    <a:cubicBezTo>
                      <a:pt x="32" y="72"/>
                      <a:pt x="16" y="36"/>
                      <a:pt x="0" y="0"/>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3" name="Line 3126"/>
              <p:cNvSpPr>
                <a:spLocks noChangeShapeType="1"/>
              </p:cNvSpPr>
              <p:nvPr/>
            </p:nvSpPr>
            <p:spPr bwMode="auto">
              <a:xfrm flipH="1">
                <a:off x="3878" y="1616"/>
                <a:ext cx="144" cy="96"/>
              </a:xfrm>
              <a:prstGeom prst="line">
                <a:avLst/>
              </a:prstGeom>
              <a:noFill/>
              <a:ln w="38100" cap="sq">
                <a:solidFill>
                  <a:srgbClr val="4BC1DD"/>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4" name="Group 3097"/>
            <p:cNvGrpSpPr>
              <a:grpSpLocks/>
            </p:cNvGrpSpPr>
            <p:nvPr/>
          </p:nvGrpSpPr>
          <p:grpSpPr bwMode="auto">
            <a:xfrm>
              <a:off x="3137185" y="1633363"/>
              <a:ext cx="708025" cy="887414"/>
              <a:chOff x="1915" y="736"/>
              <a:chExt cx="446" cy="559"/>
            </a:xfrm>
          </p:grpSpPr>
          <p:sp>
            <p:nvSpPr>
              <p:cNvPr id="88" name="Arc 3098"/>
              <p:cNvSpPr>
                <a:spLocks/>
              </p:cNvSpPr>
              <p:nvPr/>
            </p:nvSpPr>
            <p:spPr bwMode="auto">
              <a:xfrm rot="598795">
                <a:off x="1915" y="1204"/>
                <a:ext cx="48" cy="91"/>
              </a:xfrm>
              <a:custGeom>
                <a:avLst/>
                <a:gdLst>
                  <a:gd name="T0" fmla="*/ 0 w 21600"/>
                  <a:gd name="T1" fmla="*/ 0 h 13613"/>
                  <a:gd name="T2" fmla="*/ 0 w 21600"/>
                  <a:gd name="T3" fmla="*/ 0 h 13613"/>
                  <a:gd name="T4" fmla="*/ 0 w 21600"/>
                  <a:gd name="T5" fmla="*/ 0 h 13613"/>
                  <a:gd name="T6" fmla="*/ 0 60000 65536"/>
                  <a:gd name="T7" fmla="*/ 0 60000 65536"/>
                  <a:gd name="T8" fmla="*/ 0 60000 65536"/>
                  <a:gd name="T9" fmla="*/ 0 w 21600"/>
                  <a:gd name="T10" fmla="*/ 0 h 13613"/>
                  <a:gd name="T11" fmla="*/ 21600 w 21600"/>
                  <a:gd name="T12" fmla="*/ 13613 h 13613"/>
                </a:gdLst>
                <a:ahLst/>
                <a:cxnLst>
                  <a:cxn ang="T6">
                    <a:pos x="T0" y="T1"/>
                  </a:cxn>
                  <a:cxn ang="T7">
                    <a:pos x="T2" y="T3"/>
                  </a:cxn>
                  <a:cxn ang="T8">
                    <a:pos x="T4" y="T5"/>
                  </a:cxn>
                </a:cxnLst>
                <a:rect l="T9" t="T10" r="T11" b="T12"/>
                <a:pathLst>
                  <a:path w="21600" h="13613" fill="none" extrusionOk="0">
                    <a:moveTo>
                      <a:pt x="16770" y="-1"/>
                    </a:moveTo>
                    <a:cubicBezTo>
                      <a:pt x="19894" y="3848"/>
                      <a:pt x="21600" y="8655"/>
                      <a:pt x="21600" y="13613"/>
                    </a:cubicBezTo>
                  </a:path>
                  <a:path w="21600" h="13613" stroke="0" extrusionOk="0">
                    <a:moveTo>
                      <a:pt x="16770" y="-1"/>
                    </a:moveTo>
                    <a:cubicBezTo>
                      <a:pt x="19894" y="3848"/>
                      <a:pt x="21600" y="8655"/>
                      <a:pt x="21600" y="13613"/>
                    </a:cubicBezTo>
                    <a:lnTo>
                      <a:pt x="0" y="13613"/>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9" name="Text Box 3099"/>
                  <p:cNvSpPr txBox="1">
                    <a:spLocks noChangeArrowheads="1"/>
                  </p:cNvSpPr>
                  <p:nvPr/>
                </p:nvSpPr>
                <p:spPr bwMode="auto">
                  <a:xfrm>
                    <a:off x="1976" y="736"/>
                    <a:ext cx="385" cy="446"/>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微软雅黑" panose="020B0503020204020204" pitchFamily="34" charset="-122"/>
                              <a:sym typeface="Times New Roman" panose="02020603050405020304" pitchFamily="18" charset="0"/>
                            </a:rPr>
                            <m:t>𝜸</m:t>
                          </m:r>
                        </m:oMath>
                      </m:oMathPara>
                    </a14:m>
                    <a:endParaRPr lang="en-US" altLang="zh-CN" dirty="0">
                      <a:ea typeface="微软雅黑" panose="020B0503020204020204" pitchFamily="34" charset="-122"/>
                      <a:sym typeface="Times New Roman" panose="02020603050405020304" pitchFamily="18" charset="0"/>
                    </a:endParaRPr>
                  </a:p>
                </p:txBody>
              </p:sp>
            </mc:Choice>
            <mc:Fallback xmlns="">
              <p:sp>
                <p:nvSpPr>
                  <p:cNvPr id="89" name="Text Box 3099"/>
                  <p:cNvSpPr txBox="1">
                    <a:spLocks noRot="1" noChangeAspect="1" noMove="1" noResize="1" noEditPoints="1" noAdjustHandles="1" noChangeArrowheads="1" noChangeShapeType="1" noTextEdit="1"/>
                  </p:cNvSpPr>
                  <p:nvPr/>
                </p:nvSpPr>
                <p:spPr bwMode="auto">
                  <a:xfrm>
                    <a:off x="1976" y="736"/>
                    <a:ext cx="385" cy="446"/>
                  </a:xfrm>
                  <a:prstGeom prst="rect">
                    <a:avLst/>
                  </a:prstGeom>
                  <a:blipFill>
                    <a:blip r:embed="rId13"/>
                    <a:stretch>
                      <a:fillRect l="-10769" b="-105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p>
                    <a:r>
                      <a:rPr lang="zh-CN" altLang="en-US">
                        <a:noFill/>
                      </a:rPr>
                      <a:t> </a:t>
                    </a:r>
                  </a:p>
                </p:txBody>
              </p:sp>
            </mc:Fallback>
          </mc:AlternateContent>
          <p:sp>
            <p:nvSpPr>
              <p:cNvPr id="90" name="Line 3100"/>
              <p:cNvSpPr>
                <a:spLocks noChangeShapeType="1"/>
              </p:cNvSpPr>
              <p:nvPr/>
            </p:nvSpPr>
            <p:spPr bwMode="auto">
              <a:xfrm flipV="1">
                <a:off x="1968" y="1056"/>
                <a:ext cx="96"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5" name="Line 3127"/>
            <p:cNvSpPr>
              <a:spLocks noChangeShapeType="1"/>
            </p:cNvSpPr>
            <p:nvPr/>
          </p:nvSpPr>
          <p:spPr bwMode="auto">
            <a:xfrm flipH="1" flipV="1">
              <a:off x="5656548" y="2411237"/>
              <a:ext cx="215900" cy="144463"/>
            </a:xfrm>
            <a:prstGeom prst="line">
              <a:avLst/>
            </a:prstGeom>
            <a:noFill/>
            <a:ln w="25400">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6" name="对象 85"/>
                <p:cNvGraphicFramePr>
                  <a:graphicFrameLocks noChangeAspect="1"/>
                </p:cNvGraphicFramePr>
                <p:nvPr>
                  <p:extLst>
                    <p:ext uri="{D42A27DB-BD31-4B8C-83A1-F6EECF244321}">
                      <p14:modId xmlns:p14="http://schemas.microsoft.com/office/powerpoint/2010/main" val="3071453923"/>
                    </p:ext>
                  </p:extLst>
                </p:nvPr>
              </p:nvGraphicFramePr>
              <p:xfrm>
                <a:off x="3873537" y="2047625"/>
                <a:ext cx="114300" cy="177800"/>
              </p:xfrm>
              <a:graphic>
                <a:graphicData uri="http://schemas.openxmlformats.org/presentationml/2006/ole">
                  <mc:AlternateContent>
                    <mc:Choice xmlns:v="urn:schemas-microsoft-com:vml" Requires="v">
                      <p:oleObj spid="_x0000_s66200" name="Equation" r:id="rId14" imgW="114120" imgH="177480" progId="Equation.DSMT4">
                        <p:embed/>
                      </p:oleObj>
                    </mc:Choice>
                    <mc:Fallback>
                      <p:oleObj name="Equation" r:id="rId14" imgW="114120" imgH="177480" progId="Equation.DSMT4">
                        <p:embed/>
                        <p:pic>
                          <p:nvPicPr>
                            <p:cNvPr id="2" name="对象 1"/>
                            <p:cNvPicPr/>
                            <p:nvPr/>
                          </p:nvPicPr>
                          <p:blipFill>
                            <a:blip r:embed="rId15"/>
                            <a:stretch>
                              <a:fillRect/>
                            </a:stretch>
                          </p:blipFill>
                          <p:spPr>
                            <a:xfrm>
                              <a:off x="3873537" y="2047625"/>
                              <a:ext cx="114300" cy="177800"/>
                            </a:xfrm>
                            <a:prstGeom prst="rect">
                              <a:avLst/>
                            </a:prstGeom>
                          </p:spPr>
                        </p:pic>
                      </p:oleObj>
                    </mc:Fallback>
                  </mc:AlternateContent>
                </a:graphicData>
              </a:graphic>
            </p:graphicFrame>
          </mc:Choice>
          <mc:Fallback xmlns="">
            <p:graphicFrame>
              <p:nvGraphicFramePr>
                <p:cNvPr id="86" name="对象 85"/>
                <p:cNvGraphicFramePr>
                  <a:graphicFrameLocks noChangeAspect="1"/>
                </p:cNvGraphicFramePr>
                <p:nvPr>
                  <p:extLst>
                    <p:ext uri="{D42A27DB-BD31-4B8C-83A1-F6EECF244321}">
                      <p14:modId xmlns:p14="http://schemas.microsoft.com/office/powerpoint/2010/main" val="3071453923"/>
                    </p:ext>
                  </p:extLst>
                </p:nvPr>
              </p:nvGraphicFramePr>
              <p:xfrm>
                <a:off x="3873537" y="2047625"/>
                <a:ext cx="114300" cy="177800"/>
              </p:xfrm>
              <a:graphic>
                <a:graphicData uri="http://schemas.openxmlformats.org/presentationml/2006/ole">
                  <mc:AlternateContent>
                    <mc:Choice xmlns:v="urn:schemas-microsoft-com:vml" Requires="v">
                      <p:oleObj spid="_x0000_s65804" name="Equation" r:id="rId16" imgW="114120" imgH="177480" progId="Equation.DSMT4">
                        <p:embed/>
                      </p:oleObj>
                    </mc:Choice>
                    <mc:Fallback>
                      <p:oleObj name="Equation" r:id="rId16" imgW="114120" imgH="177480" progId="Equation.DSMT4">
                        <p:embed/>
                        <p:pic>
                          <p:nvPicPr>
                            <p:cNvPr id="2" name="对象 1"/>
                            <p:cNvPicPr/>
                            <p:nvPr/>
                          </p:nvPicPr>
                          <p:blipFill>
                            <a:blip r:embed="rId17"/>
                            <a:stretch>
                              <a:fillRect/>
                            </a:stretch>
                          </p:blipFill>
                          <p:spPr>
                            <a:xfrm>
                              <a:off x="3873537" y="2047625"/>
                              <a:ext cx="114300" cy="177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7" name="对象 86"/>
                <p:cNvGraphicFramePr>
                  <a:graphicFrameLocks noChangeAspect="1"/>
                </p:cNvGraphicFramePr>
                <p:nvPr>
                  <p:extLst>
                    <p:ext uri="{D42A27DB-BD31-4B8C-83A1-F6EECF244321}">
                      <p14:modId xmlns:p14="http://schemas.microsoft.com/office/powerpoint/2010/main" val="995844126"/>
                    </p:ext>
                  </p:extLst>
                </p:nvPr>
              </p:nvGraphicFramePr>
              <p:xfrm>
                <a:off x="6082150" y="1997599"/>
                <a:ext cx="709769" cy="555394"/>
              </p:xfrm>
              <a:graphic>
                <a:graphicData uri="http://schemas.openxmlformats.org/presentationml/2006/ole">
                  <mc:AlternateContent>
                    <mc:Choice xmlns:v="urn:schemas-microsoft-com:vml" Requires="v">
                      <p:oleObj spid="_x0000_s66201" name="Equation" r:id="rId18" imgW="291960" imgH="228600" progId="Equation.DSMT4">
                        <p:embed/>
                      </p:oleObj>
                    </mc:Choice>
                    <mc:Fallback>
                      <p:oleObj name="Equation" r:id="rId18" imgW="291960" imgH="228600" progId="Equation.DSMT4">
                        <p:embed/>
                        <p:pic>
                          <p:nvPicPr>
                            <p:cNvPr id="3" name="对象 2"/>
                            <p:cNvPicPr/>
                            <p:nvPr/>
                          </p:nvPicPr>
                          <p:blipFill>
                            <a:blip r:embed="rId19"/>
                            <a:stretch>
                              <a:fillRect/>
                            </a:stretch>
                          </p:blipFill>
                          <p:spPr>
                            <a:xfrm>
                              <a:off x="6082150" y="1997599"/>
                              <a:ext cx="709769" cy="555394"/>
                            </a:xfrm>
                            <a:prstGeom prst="rect">
                              <a:avLst/>
                            </a:prstGeom>
                          </p:spPr>
                        </p:pic>
                      </p:oleObj>
                    </mc:Fallback>
                  </mc:AlternateContent>
                </a:graphicData>
              </a:graphic>
            </p:graphicFrame>
          </mc:Choice>
          <mc:Fallback xmlns="">
            <p:graphicFrame>
              <p:nvGraphicFramePr>
                <p:cNvPr id="87" name="对象 86"/>
                <p:cNvGraphicFramePr>
                  <a:graphicFrameLocks noChangeAspect="1"/>
                </p:cNvGraphicFramePr>
                <p:nvPr>
                  <p:extLst>
                    <p:ext uri="{D42A27DB-BD31-4B8C-83A1-F6EECF244321}">
                      <p14:modId xmlns:p14="http://schemas.microsoft.com/office/powerpoint/2010/main" val="995844126"/>
                    </p:ext>
                  </p:extLst>
                </p:nvPr>
              </p:nvGraphicFramePr>
              <p:xfrm>
                <a:off x="6082150" y="1997599"/>
                <a:ext cx="709769" cy="555394"/>
              </p:xfrm>
              <a:graphic>
                <a:graphicData uri="http://schemas.openxmlformats.org/presentationml/2006/ole">
                  <mc:AlternateContent>
                    <mc:Choice xmlns:v="urn:schemas-microsoft-com:vml" Requires="v">
                      <p:oleObj spid="_x0000_s65805" name="Equation" r:id="rId20" imgW="291960" imgH="228600" progId="Equation.DSMT4">
                        <p:embed/>
                      </p:oleObj>
                    </mc:Choice>
                    <mc:Fallback>
                      <p:oleObj name="Equation" r:id="rId20" imgW="291960" imgH="228600" progId="Equation.DSMT4">
                        <p:embed/>
                        <p:pic>
                          <p:nvPicPr>
                            <p:cNvPr id="3" name="对象 2"/>
                            <p:cNvPicPr/>
                            <p:nvPr/>
                          </p:nvPicPr>
                          <p:blipFill>
                            <a:blip r:embed="rId21"/>
                            <a:stretch>
                              <a:fillRect/>
                            </a:stretch>
                          </p:blipFill>
                          <p:spPr>
                            <a:xfrm>
                              <a:off x="6082150" y="1997599"/>
                              <a:ext cx="709769" cy="555394"/>
                            </a:xfrm>
                            <a:prstGeom prst="rect">
                              <a:avLst/>
                            </a:prstGeom>
                          </p:spPr>
                        </p:pic>
                      </p:oleObj>
                    </mc:Fallback>
                  </mc:AlternateContent>
                </a:graphicData>
              </a:graphic>
            </p:graphicFrame>
          </mc:Fallback>
        </mc:AlternateContent>
      </p:grpSp>
      <p:sp>
        <p:nvSpPr>
          <p:cNvPr id="101" name="文本框 100"/>
          <p:cNvSpPr txBox="1"/>
          <p:nvPr/>
        </p:nvSpPr>
        <p:spPr>
          <a:xfrm>
            <a:off x="1101108" y="5541730"/>
            <a:ext cx="2376264" cy="369332"/>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图</a:t>
            </a:r>
            <a:r>
              <a:rPr lang="en-US" altLang="zh-CN" dirty="0" smtClean="0">
                <a:latin typeface="Times New Roman" panose="02020603050405020304" pitchFamily="18" charset="0"/>
                <a:ea typeface="微软雅黑" panose="020B0503020204020204" pitchFamily="34" charset="-122"/>
                <a:sym typeface="Times New Roman" panose="02020603050405020304" pitchFamily="18" charset="0"/>
              </a:rPr>
              <a:t>2 </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扭转变形示意图</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4413151" y="3328293"/>
                <a:ext cx="7992888" cy="1938992"/>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解：</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）大风车质量为</a:t>
                </a:r>
                <a14:m>
                  <m:oMath xmlns:m="http://schemas.openxmlformats.org/officeDocument/2006/math">
                    <m:r>
                      <a:rPr lang="en-US" altLang="zh-CN" sz="2400" i="1" dirty="0" smtClean="0">
                        <a:latin typeface="Cambria Math" panose="02040503050406030204" pitchFamily="18" charset="0"/>
                        <a:sym typeface="Times New Roman" panose="02020603050405020304" pitchFamily="18" charset="0"/>
                      </a:rPr>
                      <m:t>𝑚</m:t>
                    </m:r>
                    <m:r>
                      <a:rPr lang="en-US" altLang="zh-CN" sz="2400" i="1" dirty="0" smtClean="0">
                        <a:latin typeface="Cambria Math" panose="02040503050406030204" pitchFamily="18" charset="0"/>
                        <a:sym typeface="Times New Roman" panose="02020603050405020304" pitchFamily="18" charset="0"/>
                      </a:rPr>
                      <m:t>=8.61</m:t>
                    </m:r>
                    <m:r>
                      <a:rPr lang="en-US" altLang="zh-CN" sz="2400" i="1" dirty="0" smtClean="0">
                        <a:latin typeface="Cambria Math" panose="02040503050406030204" pitchFamily="18" charset="0"/>
                        <a:sym typeface="Times New Roman" panose="02020603050405020304" pitchFamily="18" charset="0"/>
                      </a:rPr>
                      <m:t>𝑘𝑔</m:t>
                    </m:r>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，则重力引起的压力为</a:t>
                </a:r>
                <a14:m>
                  <m:oMath xmlns:m="http://schemas.openxmlformats.org/officeDocument/2006/math">
                    <m:r>
                      <a:rPr lang="en-US" altLang="zh-CN" sz="2400" i="1" dirty="0" smtClean="0">
                        <a:latin typeface="Cambria Math" panose="02040503050406030204" pitchFamily="18" charset="0"/>
                        <a:sym typeface="Times New Roman" panose="02020603050405020304" pitchFamily="18" charset="0"/>
                      </a:rPr>
                      <m:t>𝐹</m:t>
                    </m:r>
                  </m:oMath>
                </a14:m>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采用如图所示的挠度曲线方程，其中</a:t>
                </a:r>
                <a14:m>
                  <m:oMath xmlns:m="http://schemas.openxmlformats.org/officeDocument/2006/math">
                    <m:r>
                      <a:rPr lang="en-US" altLang="zh-CN" sz="2400" i="1" dirty="0" smtClean="0">
                        <a:latin typeface="Cambria Math" panose="02040503050406030204" pitchFamily="18" charset="0"/>
                        <a:sym typeface="Times New Roman" panose="02020603050405020304" pitchFamily="18" charset="0"/>
                      </a:rPr>
                      <m:t>𝑙</m:t>
                    </m:r>
                    <m:r>
                      <a:rPr lang="en-US" altLang="zh-CN" sz="2400" i="1" dirty="0" smtClean="0">
                        <a:latin typeface="Cambria Math" panose="02040503050406030204" pitchFamily="18" charset="0"/>
                        <a:sym typeface="Times New Roman" panose="02020603050405020304" pitchFamily="18" charset="0"/>
                      </a:rPr>
                      <m:t>=0.18</m:t>
                    </m:r>
                    <m:r>
                      <a:rPr lang="en-US" altLang="zh-CN" sz="2400" i="1" dirty="0" smtClean="0">
                        <a:latin typeface="Cambria Math" panose="02040503050406030204" pitchFamily="18" charset="0"/>
                        <a:sym typeface="Times New Roman" panose="02020603050405020304" pitchFamily="18" charset="0"/>
                      </a:rPr>
                      <m:t>𝑚</m:t>
                    </m:r>
                    <m:r>
                      <a:rPr lang="en-US" altLang="zh-CN" sz="2400" i="1" dirty="0" smtClean="0">
                        <a:latin typeface="Cambria Math" panose="02040503050406030204" pitchFamily="18" charset="0"/>
                        <a:sym typeface="Times New Roman" panose="02020603050405020304" pitchFamily="18" charset="0"/>
                      </a:rPr>
                      <m:t>,</m:t>
                    </m:r>
                    <m:r>
                      <a:rPr lang="en-US" altLang="zh-CN" sz="2400" i="1" dirty="0" smtClean="0">
                        <a:latin typeface="Cambria Math" panose="02040503050406030204" pitchFamily="18" charset="0"/>
                        <a:sym typeface="Times New Roman" panose="02020603050405020304" pitchFamily="18" charset="0"/>
                      </a:rPr>
                      <m:t>𝑎</m:t>
                    </m:r>
                    <m:r>
                      <a:rPr lang="en-US" altLang="zh-CN" sz="2400" i="1" dirty="0" smtClean="0">
                        <a:latin typeface="Cambria Math" panose="02040503050406030204" pitchFamily="18" charset="0"/>
                        <a:sym typeface="Times New Roman" panose="02020603050405020304" pitchFamily="18" charset="0"/>
                      </a:rPr>
                      <m:t>=0.06</m:t>
                    </m:r>
                    <m:r>
                      <a:rPr lang="en-US" altLang="zh-CN" sz="2400" i="1" dirty="0" smtClean="0">
                        <a:latin typeface="Cambria Math" panose="02040503050406030204" pitchFamily="18" charset="0"/>
                        <a:sym typeface="Times New Roman" panose="02020603050405020304" pitchFamily="18" charset="0"/>
                      </a:rPr>
                      <m:t>𝑚</m:t>
                    </m:r>
                  </m:oMath>
                </a14:m>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413151" y="3328293"/>
                <a:ext cx="7992888" cy="1938992"/>
              </a:xfrm>
              <a:prstGeom prst="rect">
                <a:avLst/>
              </a:prstGeom>
              <a:blipFill>
                <a:blip r:embed="rId22"/>
                <a:stretch>
                  <a:fillRect l="-1220" t="-2516" b="-6289"/>
                </a:stretch>
              </a:blipFill>
            </p:spPr>
            <p:txBody>
              <a:bodyPr/>
              <a:lstStyle/>
              <a:p>
                <a:r>
                  <a:rPr lang="zh-CN" altLang="en-US">
                    <a:noFill/>
                  </a:rPr>
                  <a:t> </a:t>
                </a:r>
              </a:p>
            </p:txBody>
          </p:sp>
        </mc:Fallback>
      </mc:AlternateContent>
      <p:graphicFrame>
        <p:nvGraphicFramePr>
          <p:cNvPr id="102" name="对象 101"/>
          <p:cNvGraphicFramePr>
            <a:graphicFrameLocks noChangeAspect="1"/>
          </p:cNvGraphicFramePr>
          <p:nvPr>
            <p:extLst>
              <p:ext uri="{D42A27DB-BD31-4B8C-83A1-F6EECF244321}">
                <p14:modId xmlns:p14="http://schemas.microsoft.com/office/powerpoint/2010/main" val="4220460818"/>
              </p:ext>
            </p:extLst>
          </p:nvPr>
        </p:nvGraphicFramePr>
        <p:xfrm>
          <a:off x="6375400" y="4238625"/>
          <a:ext cx="4259263" cy="458788"/>
        </p:xfrm>
        <a:graphic>
          <a:graphicData uri="http://schemas.openxmlformats.org/presentationml/2006/ole">
            <mc:AlternateContent xmlns:mc="http://schemas.openxmlformats.org/markup-compatibility/2006">
              <mc:Choice xmlns:v="urn:schemas-microsoft-com:vml" Requires="v">
                <p:oleObj spid="_x0000_s66202" name="Equation" r:id="rId23" imgW="1892160" imgH="203040" progId="Equation.DSMT4">
                  <p:embed/>
                </p:oleObj>
              </mc:Choice>
              <mc:Fallback>
                <p:oleObj name="Equation" r:id="rId23" imgW="1892160" imgH="203040" progId="Equation.DSMT4">
                  <p:embed/>
                  <p:pic>
                    <p:nvPicPr>
                      <p:cNvPr id="0" name=""/>
                      <p:cNvPicPr/>
                      <p:nvPr/>
                    </p:nvPicPr>
                    <p:blipFill>
                      <a:blip r:embed="rId24"/>
                      <a:stretch>
                        <a:fillRect/>
                      </a:stretch>
                    </p:blipFill>
                    <p:spPr>
                      <a:xfrm>
                        <a:off x="6375400" y="4238625"/>
                        <a:ext cx="4259263" cy="458788"/>
                      </a:xfrm>
                      <a:prstGeom prst="rect">
                        <a:avLst/>
                      </a:prstGeom>
                    </p:spPr>
                  </p:pic>
                </p:oleObj>
              </mc:Fallback>
            </mc:AlternateContent>
          </a:graphicData>
        </a:graphic>
      </p:graphicFrame>
      <p:sp>
        <p:nvSpPr>
          <p:cNvPr id="103" name="Freeform 28"/>
          <p:cNvSpPr>
            <a:spLocks/>
          </p:cNvSpPr>
          <p:nvPr/>
        </p:nvSpPr>
        <p:spPr bwMode="auto">
          <a:xfrm rot="12085897">
            <a:off x="3016319" y="2426900"/>
            <a:ext cx="891166" cy="45719"/>
          </a:xfrm>
          <a:custGeom>
            <a:avLst/>
            <a:gdLst>
              <a:gd name="T0" fmla="*/ 0 w 1632"/>
              <a:gd name="T1" fmla="*/ 0 h 144"/>
              <a:gd name="T2" fmla="*/ 2147483647 w 1632"/>
              <a:gd name="T3" fmla="*/ 2147483647 h 144"/>
              <a:gd name="T4" fmla="*/ 2147483647 w 1632"/>
              <a:gd name="T5" fmla="*/ 0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0"/>
                </a:moveTo>
                <a:cubicBezTo>
                  <a:pt x="224" y="72"/>
                  <a:pt x="448" y="144"/>
                  <a:pt x="720" y="144"/>
                </a:cubicBezTo>
                <a:cubicBezTo>
                  <a:pt x="992" y="144"/>
                  <a:pt x="1480" y="24"/>
                  <a:pt x="1632" y="0"/>
                </a:cubicBezTo>
              </a:path>
            </a:pathLst>
          </a:custGeom>
          <a:noFill/>
          <a:ln w="28575" cap="flat" cmpd="sng">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06" name="组合 105"/>
          <p:cNvGrpSpPr/>
          <p:nvPr/>
        </p:nvGrpSpPr>
        <p:grpSpPr>
          <a:xfrm>
            <a:off x="2867326" y="2496172"/>
            <a:ext cx="323850" cy="515529"/>
            <a:chOff x="3534313" y="3383833"/>
            <a:chExt cx="323850" cy="515529"/>
          </a:xfrm>
        </p:grpSpPr>
        <p:sp>
          <p:nvSpPr>
            <p:cNvPr id="75" name="Line 16"/>
            <p:cNvSpPr>
              <a:spLocks noChangeShapeType="1"/>
            </p:cNvSpPr>
            <p:nvPr/>
          </p:nvSpPr>
          <p:spPr bwMode="auto">
            <a:xfrm flipH="1">
              <a:off x="3629563" y="3452095"/>
              <a:ext cx="76200" cy="200025"/>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6" name="Line 17"/>
            <p:cNvSpPr>
              <a:spLocks noChangeShapeType="1"/>
            </p:cNvSpPr>
            <p:nvPr/>
          </p:nvSpPr>
          <p:spPr bwMode="auto">
            <a:xfrm>
              <a:off x="3705763" y="3461620"/>
              <a:ext cx="76200" cy="19050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7" name="Line 18"/>
            <p:cNvSpPr>
              <a:spLocks noChangeShapeType="1"/>
            </p:cNvSpPr>
            <p:nvPr/>
          </p:nvSpPr>
          <p:spPr bwMode="auto">
            <a:xfrm flipH="1">
              <a:off x="3553363" y="3762240"/>
              <a:ext cx="304800"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 name="Oval 19"/>
            <p:cNvSpPr>
              <a:spLocks noChangeArrowheads="1"/>
            </p:cNvSpPr>
            <p:nvPr/>
          </p:nvSpPr>
          <p:spPr bwMode="auto">
            <a:xfrm>
              <a:off x="3667663" y="3383833"/>
              <a:ext cx="76200" cy="76200"/>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nvGrpSpPr>
            <p:cNvPr id="69" name="Group 20"/>
            <p:cNvGrpSpPr>
              <a:grpSpLocks/>
            </p:cNvGrpSpPr>
            <p:nvPr/>
          </p:nvGrpSpPr>
          <p:grpSpPr bwMode="auto">
            <a:xfrm>
              <a:off x="3534313" y="3766012"/>
              <a:ext cx="285750" cy="133350"/>
              <a:chOff x="3588" y="1920"/>
              <a:chExt cx="180" cy="84"/>
            </a:xfrm>
          </p:grpSpPr>
          <p:sp>
            <p:nvSpPr>
              <p:cNvPr id="70" name="Line 21"/>
              <p:cNvSpPr>
                <a:spLocks noChangeShapeType="1"/>
              </p:cNvSpPr>
              <p:nvPr/>
            </p:nvSpPr>
            <p:spPr bwMode="auto">
              <a:xfrm rot="1200000" flipH="1">
                <a:off x="3740"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Line 22"/>
              <p:cNvSpPr>
                <a:spLocks noChangeShapeType="1"/>
              </p:cNvSpPr>
              <p:nvPr/>
            </p:nvSpPr>
            <p:spPr bwMode="auto">
              <a:xfrm rot="1200000" flipH="1">
                <a:off x="3664"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Line 23"/>
              <p:cNvSpPr>
                <a:spLocks noChangeShapeType="1"/>
              </p:cNvSpPr>
              <p:nvPr/>
            </p:nvSpPr>
            <p:spPr bwMode="auto">
              <a:xfrm rot="1200000" flipH="1">
                <a:off x="3588" y="1920"/>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4" name="Line 18"/>
            <p:cNvSpPr>
              <a:spLocks noChangeShapeType="1"/>
            </p:cNvSpPr>
            <p:nvPr/>
          </p:nvSpPr>
          <p:spPr bwMode="auto">
            <a:xfrm flipH="1">
              <a:off x="3620576" y="3646640"/>
              <a:ext cx="166428"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5" name="Oval 19"/>
            <p:cNvSpPr>
              <a:spLocks noChangeArrowheads="1"/>
            </p:cNvSpPr>
            <p:nvPr/>
          </p:nvSpPr>
          <p:spPr bwMode="auto">
            <a:xfrm>
              <a:off x="3667663" y="3659040"/>
              <a:ext cx="76200" cy="76200"/>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pic>
        <p:nvPicPr>
          <p:cNvPr id="107" name="图片 106"/>
          <p:cNvPicPr>
            <a:picLocks noChangeAspect="1"/>
          </p:cNvPicPr>
          <p:nvPr/>
        </p:nvPicPr>
        <p:blipFill rotWithShape="1">
          <a:blip r:embed="rId25" cstate="print">
            <a:extLst>
              <a:ext uri="{28A0092B-C50C-407E-A947-70E740481C1C}">
                <a14:useLocalDpi xmlns:a14="http://schemas.microsoft.com/office/drawing/2010/main" val="0"/>
              </a:ext>
            </a:extLst>
          </a:blip>
          <a:srcRect t="72962"/>
          <a:stretch/>
        </p:blipFill>
        <p:spPr>
          <a:xfrm>
            <a:off x="4443947" y="5267285"/>
            <a:ext cx="7859287" cy="1389015"/>
          </a:xfrm>
          <a:prstGeom prst="rect">
            <a:avLst/>
          </a:prstGeom>
        </p:spPr>
      </p:pic>
      <p:cxnSp>
        <p:nvCxnSpPr>
          <p:cNvPr id="109" name="直接连接符 108"/>
          <p:cNvCxnSpPr/>
          <p:nvPr/>
        </p:nvCxnSpPr>
        <p:spPr>
          <a:xfrm>
            <a:off x="845803" y="1528093"/>
            <a:ext cx="0" cy="337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021714" y="1528093"/>
            <a:ext cx="0" cy="337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a:off x="948622" y="1716838"/>
            <a:ext cx="198353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箭头连接符 114"/>
          <p:cNvCxnSpPr/>
          <p:nvPr/>
        </p:nvCxnSpPr>
        <p:spPr>
          <a:xfrm>
            <a:off x="3072125" y="1716838"/>
            <a:ext cx="775234"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9" name="对象 118"/>
          <p:cNvGraphicFramePr>
            <a:graphicFrameLocks noChangeAspect="1"/>
          </p:cNvGraphicFramePr>
          <p:nvPr>
            <p:extLst>
              <p:ext uri="{D42A27DB-BD31-4B8C-83A1-F6EECF244321}">
                <p14:modId xmlns:p14="http://schemas.microsoft.com/office/powerpoint/2010/main" val="1598561680"/>
              </p:ext>
            </p:extLst>
          </p:nvPr>
        </p:nvGraphicFramePr>
        <p:xfrm>
          <a:off x="1955232" y="1315281"/>
          <a:ext cx="174585" cy="349169"/>
        </p:xfrm>
        <a:graphic>
          <a:graphicData uri="http://schemas.openxmlformats.org/presentationml/2006/ole">
            <mc:AlternateContent xmlns:mc="http://schemas.openxmlformats.org/markup-compatibility/2006">
              <mc:Choice xmlns:v="urn:schemas-microsoft-com:vml" Requires="v">
                <p:oleObj spid="_x0000_s66203" name="Equation" r:id="rId26" imgW="88560" imgH="177480" progId="Equation.DSMT4">
                  <p:embed/>
                </p:oleObj>
              </mc:Choice>
              <mc:Fallback>
                <p:oleObj name="Equation" r:id="rId26" imgW="88560" imgH="177480" progId="Equation.DSMT4">
                  <p:embed/>
                  <p:pic>
                    <p:nvPicPr>
                      <p:cNvPr id="118" name="对象 117"/>
                      <p:cNvPicPr/>
                      <p:nvPr/>
                    </p:nvPicPr>
                    <p:blipFill>
                      <a:blip r:embed="rId27"/>
                      <a:stretch>
                        <a:fillRect/>
                      </a:stretch>
                    </p:blipFill>
                    <p:spPr>
                      <a:xfrm>
                        <a:off x="1955232" y="1315281"/>
                        <a:ext cx="174585" cy="349169"/>
                      </a:xfrm>
                      <a:prstGeom prst="rect">
                        <a:avLst/>
                      </a:prstGeom>
                    </p:spPr>
                  </p:pic>
                </p:oleObj>
              </mc:Fallback>
            </mc:AlternateContent>
          </a:graphicData>
        </a:graphic>
      </p:graphicFrame>
      <p:graphicFrame>
        <p:nvGraphicFramePr>
          <p:cNvPr id="120" name="对象 119"/>
          <p:cNvGraphicFramePr>
            <a:graphicFrameLocks noChangeAspect="1"/>
          </p:cNvGraphicFramePr>
          <p:nvPr>
            <p:extLst>
              <p:ext uri="{D42A27DB-BD31-4B8C-83A1-F6EECF244321}">
                <p14:modId xmlns:p14="http://schemas.microsoft.com/office/powerpoint/2010/main" val="3588598063"/>
              </p:ext>
            </p:extLst>
          </p:nvPr>
        </p:nvGraphicFramePr>
        <p:xfrm>
          <a:off x="3383309" y="1403264"/>
          <a:ext cx="212568" cy="233825"/>
        </p:xfrm>
        <a:graphic>
          <a:graphicData uri="http://schemas.openxmlformats.org/presentationml/2006/ole">
            <mc:AlternateContent xmlns:mc="http://schemas.openxmlformats.org/markup-compatibility/2006">
              <mc:Choice xmlns:v="urn:schemas-microsoft-com:vml" Requires="v">
                <p:oleObj spid="_x0000_s66204" name="Equation" r:id="rId28" imgW="126720" imgH="139680" progId="Equation.DSMT4">
                  <p:embed/>
                </p:oleObj>
              </mc:Choice>
              <mc:Fallback>
                <p:oleObj name="Equation" r:id="rId28" imgW="126720" imgH="139680" progId="Equation.DSMT4">
                  <p:embed/>
                  <p:pic>
                    <p:nvPicPr>
                      <p:cNvPr id="0" name=""/>
                      <p:cNvPicPr/>
                      <p:nvPr/>
                    </p:nvPicPr>
                    <p:blipFill>
                      <a:blip r:embed="rId29"/>
                      <a:stretch>
                        <a:fillRect/>
                      </a:stretch>
                    </p:blipFill>
                    <p:spPr>
                      <a:xfrm>
                        <a:off x="3383309" y="1403264"/>
                        <a:ext cx="212568" cy="233825"/>
                      </a:xfrm>
                      <a:prstGeom prst="rect">
                        <a:avLst/>
                      </a:prstGeom>
                    </p:spPr>
                  </p:pic>
                </p:oleObj>
              </mc:Fallback>
            </mc:AlternateContent>
          </a:graphicData>
        </a:graphic>
      </p:graphicFrame>
      <p:cxnSp>
        <p:nvCxnSpPr>
          <p:cNvPr id="121" name="直接连接符 120"/>
          <p:cNvCxnSpPr/>
          <p:nvPr/>
        </p:nvCxnSpPr>
        <p:spPr>
          <a:xfrm>
            <a:off x="3945099" y="2334295"/>
            <a:ext cx="2160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945099" y="2680221"/>
            <a:ext cx="2160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4053111" y="2378745"/>
            <a:ext cx="0" cy="260188"/>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24" name="对象 123"/>
          <p:cNvGraphicFramePr>
            <a:graphicFrameLocks noChangeAspect="1"/>
          </p:cNvGraphicFramePr>
          <p:nvPr>
            <p:extLst>
              <p:ext uri="{D42A27DB-BD31-4B8C-83A1-F6EECF244321}">
                <p14:modId xmlns:p14="http://schemas.microsoft.com/office/powerpoint/2010/main" val="2033918091"/>
              </p:ext>
            </p:extLst>
          </p:nvPr>
        </p:nvGraphicFramePr>
        <p:xfrm>
          <a:off x="4133195" y="2311362"/>
          <a:ext cx="403128" cy="315491"/>
        </p:xfrm>
        <a:graphic>
          <a:graphicData uri="http://schemas.openxmlformats.org/presentationml/2006/ole">
            <mc:AlternateContent xmlns:mc="http://schemas.openxmlformats.org/markup-compatibility/2006">
              <mc:Choice xmlns:v="urn:schemas-microsoft-com:vml" Requires="v">
                <p:oleObj spid="_x0000_s66205" name="Equation" r:id="rId30" imgW="291960" imgH="228600" progId="Equation.DSMT4">
                  <p:embed/>
                </p:oleObj>
              </mc:Choice>
              <mc:Fallback>
                <p:oleObj name="Equation" r:id="rId30" imgW="291960" imgH="228600" progId="Equation.DSMT4">
                  <p:embed/>
                  <p:pic>
                    <p:nvPicPr>
                      <p:cNvPr id="28" name="对象 27"/>
                      <p:cNvPicPr/>
                      <p:nvPr/>
                    </p:nvPicPr>
                    <p:blipFill>
                      <a:blip r:embed="rId31"/>
                      <a:stretch>
                        <a:fillRect/>
                      </a:stretch>
                    </p:blipFill>
                    <p:spPr>
                      <a:xfrm>
                        <a:off x="4133195" y="2311362"/>
                        <a:ext cx="403128" cy="315491"/>
                      </a:xfrm>
                      <a:prstGeom prst="rect">
                        <a:avLst/>
                      </a:prstGeom>
                    </p:spPr>
                  </p:pic>
                </p:oleObj>
              </mc:Fallback>
            </mc:AlternateContent>
          </a:graphicData>
        </a:graphic>
      </p:graphicFrame>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32"/>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119379933"/>
      </p:ext>
    </p:extLst>
  </p:cSld>
  <p:clrMapOvr>
    <a:masterClrMapping/>
  </p:clrMapOvr>
  <mc:AlternateContent xmlns:mc="http://schemas.openxmlformats.org/markup-compatibility/2006">
    <mc:Choice xmlns:p14="http://schemas.microsoft.com/office/powerpoint/2010/main" Requires="p14">
      <p:transition p14:dur="0" advTm="8783"/>
    </mc:Choice>
    <mc:Fallback>
      <p:transition advTm="8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0" name="文本框 29"/>
          <p:cNvSpPr txBox="1"/>
          <p:nvPr/>
        </p:nvSpPr>
        <p:spPr>
          <a:xfrm>
            <a:off x="986727" y="177377"/>
            <a:ext cx="1826141" cy="584904"/>
          </a:xfrm>
          <a:prstGeom prst="rect">
            <a:avLst/>
          </a:prstGeom>
          <a:noFill/>
        </p:spPr>
        <p:txBody>
          <a:bodyPr wrap="none" rtlCol="0">
            <a:spAutoFit/>
          </a:bodyPr>
          <a:lstStyle/>
          <a:p>
            <a:pPr algn="ctr" defTabSz="457385">
              <a:defRPr/>
            </a:pPr>
            <a:r>
              <a:rPr lang="zh-CN" altLang="en-US" sz="3201"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计算实例</a:t>
            </a:r>
            <a:endParaRPr lang="zh-CN" altLang="en-US" sz="3201"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1" name="图片 30"/>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sp>
        <p:nvSpPr>
          <p:cNvPr id="37" name="Rectangle 9"/>
          <p:cNvSpPr>
            <a:spLocks noChangeArrowheads="1"/>
          </p:cNvSpPr>
          <p:nvPr/>
        </p:nvSpPr>
        <p:spPr bwMode="auto">
          <a:xfrm>
            <a:off x="856547" y="2118395"/>
            <a:ext cx="3048000" cy="381000"/>
          </a:xfrm>
          <a:prstGeom prst="rect">
            <a:avLst/>
          </a:prstGeom>
          <a:gradFill rotWithShape="1">
            <a:gsLst>
              <a:gs pos="0">
                <a:schemeClr val="tx2"/>
              </a:gs>
              <a:gs pos="50000">
                <a:srgbClr val="FFFFFF"/>
              </a:gs>
              <a:gs pos="100000">
                <a:schemeClr val="tx2"/>
              </a:gs>
            </a:gsLst>
            <a:lin ang="5400000" scaled="1"/>
          </a:gradFill>
          <a:ln w="19050">
            <a:solidFill>
              <a:schemeClr val="tx1"/>
            </a:solidFill>
            <a:miter lim="800000"/>
            <a:headEnd/>
            <a:tailEnd/>
          </a:ln>
          <a:effectLst/>
          <a:ex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 name="组合 2"/>
          <p:cNvGrpSpPr/>
          <p:nvPr/>
        </p:nvGrpSpPr>
        <p:grpSpPr>
          <a:xfrm>
            <a:off x="685097" y="2483520"/>
            <a:ext cx="323850" cy="377825"/>
            <a:chOff x="685097" y="2483520"/>
            <a:chExt cx="323850" cy="377825"/>
          </a:xfrm>
        </p:grpSpPr>
        <p:grpSp>
          <p:nvGrpSpPr>
            <p:cNvPr id="42" name="Group 14"/>
            <p:cNvGrpSpPr>
              <a:grpSpLocks/>
            </p:cNvGrpSpPr>
            <p:nvPr/>
          </p:nvGrpSpPr>
          <p:grpSpPr bwMode="auto">
            <a:xfrm>
              <a:off x="704147" y="2483520"/>
              <a:ext cx="304800" cy="268287"/>
              <a:chOff x="3600" y="1766"/>
              <a:chExt cx="192" cy="169"/>
            </a:xfrm>
          </p:grpSpPr>
          <p:grpSp>
            <p:nvGrpSpPr>
              <p:cNvPr id="51" name="Group 15"/>
              <p:cNvGrpSpPr>
                <a:grpSpLocks/>
              </p:cNvGrpSpPr>
              <p:nvPr/>
            </p:nvGrpSpPr>
            <p:grpSpPr bwMode="auto">
              <a:xfrm>
                <a:off x="3600" y="1809"/>
                <a:ext cx="192" cy="126"/>
                <a:chOff x="3600" y="1794"/>
                <a:chExt cx="192" cy="126"/>
              </a:xfrm>
            </p:grpSpPr>
            <p:sp>
              <p:nvSpPr>
                <p:cNvPr id="53" name="Line 16"/>
                <p:cNvSpPr>
                  <a:spLocks noChangeShapeType="1"/>
                </p:cNvSpPr>
                <p:nvPr/>
              </p:nvSpPr>
              <p:spPr bwMode="auto">
                <a:xfrm flipH="1">
                  <a:off x="3648" y="1794"/>
                  <a:ext cx="48" cy="126"/>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4" name="Line 17"/>
                <p:cNvSpPr>
                  <a:spLocks noChangeShapeType="1"/>
                </p:cNvSpPr>
                <p:nvPr/>
              </p:nvSpPr>
              <p:spPr bwMode="auto">
                <a:xfrm>
                  <a:off x="3696" y="1800"/>
                  <a:ext cx="48" cy="12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5" name="Line 18"/>
                <p:cNvSpPr>
                  <a:spLocks noChangeShapeType="1"/>
                </p:cNvSpPr>
                <p:nvPr/>
              </p:nvSpPr>
              <p:spPr bwMode="auto">
                <a:xfrm flipH="1">
                  <a:off x="3600" y="1920"/>
                  <a:ext cx="192"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2" name="Oval 19"/>
              <p:cNvSpPr>
                <a:spLocks noChangeArrowheads="1"/>
              </p:cNvSpPr>
              <p:nvPr/>
            </p:nvSpPr>
            <p:spPr bwMode="auto">
              <a:xfrm>
                <a:off x="3672" y="1766"/>
                <a:ext cx="48" cy="48"/>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grpSp>
          <p:nvGrpSpPr>
            <p:cNvPr id="43" name="Group 20"/>
            <p:cNvGrpSpPr>
              <a:grpSpLocks/>
            </p:cNvGrpSpPr>
            <p:nvPr/>
          </p:nvGrpSpPr>
          <p:grpSpPr bwMode="auto">
            <a:xfrm>
              <a:off x="685097" y="2727995"/>
              <a:ext cx="285750" cy="133350"/>
              <a:chOff x="3588" y="1920"/>
              <a:chExt cx="180" cy="84"/>
            </a:xfrm>
          </p:grpSpPr>
          <p:sp>
            <p:nvSpPr>
              <p:cNvPr id="48" name="Line 21"/>
              <p:cNvSpPr>
                <a:spLocks noChangeShapeType="1"/>
              </p:cNvSpPr>
              <p:nvPr/>
            </p:nvSpPr>
            <p:spPr bwMode="auto">
              <a:xfrm rot="1200000" flipH="1">
                <a:off x="3740"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Line 22"/>
              <p:cNvSpPr>
                <a:spLocks noChangeShapeType="1"/>
              </p:cNvSpPr>
              <p:nvPr/>
            </p:nvSpPr>
            <p:spPr bwMode="auto">
              <a:xfrm rot="1200000" flipH="1">
                <a:off x="3664"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Line 23"/>
              <p:cNvSpPr>
                <a:spLocks noChangeShapeType="1"/>
              </p:cNvSpPr>
              <p:nvPr/>
            </p:nvSpPr>
            <p:spPr bwMode="auto">
              <a:xfrm rot="1200000" flipH="1">
                <a:off x="3588" y="1920"/>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9" name="Freeform 28"/>
          <p:cNvSpPr>
            <a:spLocks/>
          </p:cNvSpPr>
          <p:nvPr/>
        </p:nvSpPr>
        <p:spPr bwMode="auto">
          <a:xfrm rot="10800000">
            <a:off x="853372" y="2227336"/>
            <a:ext cx="2168342" cy="78436"/>
          </a:xfrm>
          <a:custGeom>
            <a:avLst/>
            <a:gdLst>
              <a:gd name="T0" fmla="*/ 0 w 1632"/>
              <a:gd name="T1" fmla="*/ 0 h 144"/>
              <a:gd name="T2" fmla="*/ 2147483647 w 1632"/>
              <a:gd name="T3" fmla="*/ 2147483647 h 144"/>
              <a:gd name="T4" fmla="*/ 2147483647 w 1632"/>
              <a:gd name="T5" fmla="*/ 0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0"/>
                </a:moveTo>
                <a:cubicBezTo>
                  <a:pt x="224" y="72"/>
                  <a:pt x="448" y="144"/>
                  <a:pt x="720" y="144"/>
                </a:cubicBezTo>
                <a:cubicBezTo>
                  <a:pt x="992" y="144"/>
                  <a:pt x="1480" y="24"/>
                  <a:pt x="1632" y="0"/>
                </a:cubicBezTo>
              </a:path>
            </a:pathLst>
          </a:custGeom>
          <a:noFill/>
          <a:ln w="28575" cap="flat" cmpd="sng">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1" name="Group 36"/>
          <p:cNvGrpSpPr>
            <a:grpSpLocks/>
          </p:cNvGrpSpPr>
          <p:nvPr/>
        </p:nvGrpSpPr>
        <p:grpSpPr bwMode="auto">
          <a:xfrm>
            <a:off x="3736794" y="1118270"/>
            <a:ext cx="311149" cy="1009650"/>
            <a:chOff x="4724" y="1044"/>
            <a:chExt cx="196" cy="636"/>
          </a:xfrm>
        </p:grpSpPr>
        <p:sp>
          <p:nvSpPr>
            <p:cNvPr id="26" name="Line 37"/>
            <p:cNvSpPr>
              <a:spLocks noChangeShapeType="1"/>
            </p:cNvSpPr>
            <p:nvPr/>
          </p:nvSpPr>
          <p:spPr bwMode="auto">
            <a:xfrm>
              <a:off x="4818" y="1248"/>
              <a:ext cx="0" cy="432"/>
            </a:xfrm>
            <a:prstGeom prst="line">
              <a:avLst/>
            </a:prstGeom>
            <a:noFill/>
            <a:ln w="31750">
              <a:solidFill>
                <a:srgbClr val="4BC1DD"/>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7" name="Object 38"/>
            <p:cNvGraphicFramePr>
              <a:graphicFrameLocks noChangeAspect="1"/>
            </p:cNvGraphicFramePr>
            <p:nvPr>
              <p:extLst>
                <p:ext uri="{D42A27DB-BD31-4B8C-83A1-F6EECF244321}">
                  <p14:modId xmlns:p14="http://schemas.microsoft.com/office/powerpoint/2010/main" val="3304723410"/>
                </p:ext>
              </p:extLst>
            </p:nvPr>
          </p:nvGraphicFramePr>
          <p:xfrm>
            <a:off x="4724" y="1044"/>
            <a:ext cx="196" cy="196"/>
          </p:xfrm>
          <a:graphic>
            <a:graphicData uri="http://schemas.openxmlformats.org/presentationml/2006/ole">
              <mc:AlternateContent xmlns:mc="http://schemas.openxmlformats.org/markup-compatibility/2006">
                <mc:Choice xmlns:v="urn:schemas-microsoft-com:vml" Requires="v">
                  <p:oleObj spid="_x0000_s69307" name="Equation" r:id="rId6" imgW="164880" imgH="164880" progId="Equation.DSMT4">
                    <p:embed/>
                  </p:oleObj>
                </mc:Choice>
                <mc:Fallback>
                  <p:oleObj name="Equation" r:id="rId6" imgW="164880" imgH="164880" progId="Equation.DSMT4">
                    <p:embed/>
                    <p:pic>
                      <p:nvPicPr>
                        <p:cNvPr id="27" name="Object 38"/>
                        <p:cNvPicPr>
                          <a:picLocks noChangeAspect="1" noChangeArrowheads="1"/>
                        </p:cNvPicPr>
                        <p:nvPr/>
                      </p:nvPicPr>
                      <p:blipFill>
                        <a:blip r:embed="rId7"/>
                        <a:srcRect/>
                        <a:stretch>
                          <a:fillRect/>
                        </a:stretch>
                      </p:blipFill>
                      <p:spPr bwMode="auto">
                        <a:xfrm>
                          <a:off x="4724" y="1044"/>
                          <a:ext cx="196"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44"/>
          <p:cNvGrpSpPr>
            <a:grpSpLocks/>
          </p:cNvGrpSpPr>
          <p:nvPr/>
        </p:nvGrpSpPr>
        <p:grpSpPr bwMode="auto">
          <a:xfrm>
            <a:off x="323147" y="1877095"/>
            <a:ext cx="533400" cy="609600"/>
            <a:chOff x="3360" y="1536"/>
            <a:chExt cx="336" cy="384"/>
          </a:xfrm>
        </p:grpSpPr>
        <p:sp>
          <p:nvSpPr>
            <p:cNvPr id="18" name="Line 45"/>
            <p:cNvSpPr>
              <a:spLocks noChangeShapeType="1"/>
            </p:cNvSpPr>
            <p:nvPr/>
          </p:nvSpPr>
          <p:spPr bwMode="auto">
            <a:xfrm flipH="1" flipV="1">
              <a:off x="3696" y="1536"/>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9" name="Object 46"/>
            <p:cNvGraphicFramePr>
              <a:graphicFrameLocks noChangeAspect="1"/>
            </p:cNvGraphicFramePr>
            <p:nvPr/>
          </p:nvGraphicFramePr>
          <p:xfrm>
            <a:off x="3360" y="1576"/>
            <a:ext cx="245" cy="276"/>
          </p:xfrm>
          <a:graphic>
            <a:graphicData uri="http://schemas.openxmlformats.org/presentationml/2006/ole">
              <mc:AlternateContent xmlns:mc="http://schemas.openxmlformats.org/markup-compatibility/2006">
                <mc:Choice xmlns:v="urn:schemas-microsoft-com:vml" Requires="v">
                  <p:oleObj spid="_x0000_s69308" name="Equation" r:id="rId8" imgW="203040" imgH="228600" progId="Equation.DSMT4">
                    <p:embed/>
                  </p:oleObj>
                </mc:Choice>
                <mc:Fallback>
                  <p:oleObj name="Equation" r:id="rId8" imgW="203040" imgH="228600" progId="Equation.DSMT4">
                    <p:embed/>
                    <p:pic>
                      <p:nvPicPr>
                        <p:cNvPr id="19" name="Object 46"/>
                        <p:cNvPicPr>
                          <a:picLocks noChangeAspect="1" noChangeArrowheads="1"/>
                        </p:cNvPicPr>
                        <p:nvPr/>
                      </p:nvPicPr>
                      <p:blipFill>
                        <a:blip r:embed="rId9"/>
                        <a:srcRect/>
                        <a:stretch>
                          <a:fillRect/>
                        </a:stretch>
                      </p:blipFill>
                      <p:spPr bwMode="auto">
                        <a:xfrm>
                          <a:off x="3360" y="1576"/>
                          <a:ext cx="245"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Line 48"/>
          <p:cNvSpPr>
            <a:spLocks noChangeShapeType="1"/>
          </p:cNvSpPr>
          <p:nvPr/>
        </p:nvSpPr>
        <p:spPr bwMode="auto">
          <a:xfrm flipV="1">
            <a:off x="3037772" y="1865982"/>
            <a:ext cx="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7" name="Object 49"/>
          <p:cNvGraphicFramePr>
            <a:graphicFrameLocks noChangeAspect="1"/>
          </p:cNvGraphicFramePr>
          <p:nvPr/>
        </p:nvGraphicFramePr>
        <p:xfrm>
          <a:off x="3072964" y="1716838"/>
          <a:ext cx="388937" cy="436563"/>
        </p:xfrm>
        <a:graphic>
          <a:graphicData uri="http://schemas.openxmlformats.org/presentationml/2006/ole">
            <mc:AlternateContent xmlns:mc="http://schemas.openxmlformats.org/markup-compatibility/2006">
              <mc:Choice xmlns:v="urn:schemas-microsoft-com:vml" Requires="v">
                <p:oleObj spid="_x0000_s69309" name="Equation" r:id="rId10" imgW="203040" imgH="228600" progId="Equation.DSMT4">
                  <p:embed/>
                </p:oleObj>
              </mc:Choice>
              <mc:Fallback>
                <p:oleObj name="Equation" r:id="rId10" imgW="203040" imgH="228600" progId="Equation.DSMT4">
                  <p:embed/>
                  <p:pic>
                    <p:nvPicPr>
                      <p:cNvPr id="17" name="Object 49"/>
                      <p:cNvPicPr>
                        <a:picLocks noChangeAspect="1" noChangeArrowheads="1"/>
                      </p:cNvPicPr>
                      <p:nvPr/>
                    </p:nvPicPr>
                    <p:blipFill>
                      <a:blip r:embed="rId11"/>
                      <a:srcRect/>
                      <a:stretch>
                        <a:fillRect/>
                      </a:stretch>
                    </p:blipFill>
                    <p:spPr bwMode="auto">
                      <a:xfrm>
                        <a:off x="3072964" y="1716838"/>
                        <a:ext cx="388937"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50"/>
          <p:cNvSpPr>
            <a:spLocks noChangeShapeType="1"/>
          </p:cNvSpPr>
          <p:nvPr/>
        </p:nvSpPr>
        <p:spPr bwMode="auto">
          <a:xfrm>
            <a:off x="853372" y="2334295"/>
            <a:ext cx="3048000" cy="0"/>
          </a:xfrm>
          <a:prstGeom prst="line">
            <a:avLst/>
          </a:prstGeom>
          <a:noFill/>
          <a:ln w="19050">
            <a:solidFill>
              <a:srgbClr val="339966"/>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1101108" y="3004360"/>
            <a:ext cx="2376264" cy="369332"/>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图</a:t>
            </a:r>
            <a:r>
              <a:rPr lang="en-US" altLang="zh-CN" dirty="0" smtClean="0">
                <a:latin typeface="Times New Roman" panose="02020603050405020304" pitchFamily="18" charset="0"/>
                <a:ea typeface="微软雅黑" panose="020B0503020204020204" pitchFamily="34" charset="-122"/>
                <a:sym typeface="Times New Roman" panose="02020603050405020304" pitchFamily="18" charset="0"/>
              </a:rPr>
              <a:t>1 </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弯曲变形示意图</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78" name="组合 77"/>
          <p:cNvGrpSpPr/>
          <p:nvPr/>
        </p:nvGrpSpPr>
        <p:grpSpPr>
          <a:xfrm>
            <a:off x="333105" y="3989436"/>
            <a:ext cx="3656818" cy="1327447"/>
            <a:chOff x="1185835" y="1241384"/>
            <a:chExt cx="5606084" cy="2035041"/>
          </a:xfrm>
        </p:grpSpPr>
        <p:sp>
          <p:nvSpPr>
            <p:cNvPr id="79" name="Text Box 3074"/>
            <p:cNvSpPr txBox="1">
              <a:spLocks noChangeArrowheads="1"/>
            </p:cNvSpPr>
            <p:nvPr/>
          </p:nvSpPr>
          <p:spPr bwMode="auto">
            <a:xfrm>
              <a:off x="1185835" y="1241384"/>
              <a:ext cx="283202" cy="70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endParaRPr lang="zh-CN" altLang="zh-CN" b="0">
                <a:ea typeface="微软雅黑" panose="020B0503020204020204" pitchFamily="34" charset="-122"/>
                <a:sym typeface="Times New Roman" panose="02020603050405020304" pitchFamily="18" charset="0"/>
              </a:endParaRPr>
            </a:p>
          </p:txBody>
        </p:sp>
        <p:grpSp>
          <p:nvGrpSpPr>
            <p:cNvPr id="80" name="Group 3112"/>
            <p:cNvGrpSpPr>
              <a:grpSpLocks/>
            </p:cNvGrpSpPr>
            <p:nvPr/>
          </p:nvGrpSpPr>
          <p:grpSpPr bwMode="auto">
            <a:xfrm>
              <a:off x="1479835" y="1331737"/>
              <a:ext cx="5249863" cy="1944688"/>
              <a:chOff x="1247" y="799"/>
              <a:chExt cx="3307" cy="1056"/>
            </a:xfrm>
          </p:grpSpPr>
          <p:grpSp>
            <p:nvGrpSpPr>
              <p:cNvPr id="94" name="Group 3113"/>
              <p:cNvGrpSpPr>
                <a:grpSpLocks/>
              </p:cNvGrpSpPr>
              <p:nvPr/>
            </p:nvGrpSpPr>
            <p:grpSpPr bwMode="auto">
              <a:xfrm>
                <a:off x="1338" y="799"/>
                <a:ext cx="3216" cy="1056"/>
                <a:chOff x="1344" y="480"/>
                <a:chExt cx="3216" cy="1056"/>
              </a:xfrm>
            </p:grpSpPr>
            <p:sp>
              <p:nvSpPr>
                <p:cNvPr id="96" name="AutoShape 3114"/>
                <p:cNvSpPr>
                  <a:spLocks noChangeArrowheads="1"/>
                </p:cNvSpPr>
                <p:nvPr/>
              </p:nvSpPr>
              <p:spPr bwMode="auto">
                <a:xfrm rot="5372580">
                  <a:off x="2448" y="-240"/>
                  <a:ext cx="576" cy="2784"/>
                </a:xfrm>
                <a:prstGeom prst="can">
                  <a:avLst>
                    <a:gd name="adj" fmla="val 41688"/>
                  </a:avLst>
                </a:prstGeom>
                <a:gradFill rotWithShape="0">
                  <a:gsLst>
                    <a:gs pos="0">
                      <a:srgbClr val="6C6C6C"/>
                    </a:gs>
                    <a:gs pos="50000">
                      <a:srgbClr val="EAEAEA"/>
                    </a:gs>
                    <a:gs pos="100000">
                      <a:srgbClr val="6C6C6C"/>
                    </a:gs>
                  </a:gsLst>
                  <a:lin ang="5400000" scaled="1"/>
                </a:gra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97" name="Freeform 3115"/>
                <p:cNvSpPr>
                  <a:spLocks/>
                </p:cNvSpPr>
                <p:nvPr/>
              </p:nvSpPr>
              <p:spPr bwMode="auto">
                <a:xfrm>
                  <a:off x="1440" y="720"/>
                  <a:ext cx="96" cy="816"/>
                </a:xfrm>
                <a:custGeom>
                  <a:avLst/>
                  <a:gdLst>
                    <a:gd name="T0" fmla="*/ 13 w 264"/>
                    <a:gd name="T1" fmla="*/ 728 h 864"/>
                    <a:gd name="T2" fmla="*/ 1 w 264"/>
                    <a:gd name="T3" fmla="*/ 404 h 864"/>
                    <a:gd name="T4" fmla="*/ 6 w 264"/>
                    <a:gd name="T5" fmla="*/ 0 h 864"/>
                    <a:gd name="T6" fmla="*/ 0 60000 65536"/>
                    <a:gd name="T7" fmla="*/ 0 60000 65536"/>
                    <a:gd name="T8" fmla="*/ 0 60000 65536"/>
                    <a:gd name="T9" fmla="*/ 0 w 264"/>
                    <a:gd name="T10" fmla="*/ 0 h 864"/>
                    <a:gd name="T11" fmla="*/ 264 w 264"/>
                    <a:gd name="T12" fmla="*/ 864 h 864"/>
                  </a:gdLst>
                  <a:ahLst/>
                  <a:cxnLst>
                    <a:cxn ang="T6">
                      <a:pos x="T0" y="T1"/>
                    </a:cxn>
                    <a:cxn ang="T7">
                      <a:pos x="T2" y="T3"/>
                    </a:cxn>
                    <a:cxn ang="T8">
                      <a:pos x="T4" y="T5"/>
                    </a:cxn>
                  </a:cxnLst>
                  <a:rect l="T9" t="T10" r="T11" b="T12"/>
                  <a:pathLst>
                    <a:path w="264" h="864">
                      <a:moveTo>
                        <a:pt x="264" y="864"/>
                      </a:moveTo>
                      <a:cubicBezTo>
                        <a:pt x="156" y="744"/>
                        <a:pt x="48" y="624"/>
                        <a:pt x="24" y="480"/>
                      </a:cubicBezTo>
                      <a:cubicBezTo>
                        <a:pt x="0" y="336"/>
                        <a:pt x="60" y="168"/>
                        <a:pt x="120" y="0"/>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8" name="Freeform 3116"/>
                <p:cNvSpPr>
                  <a:spLocks/>
                </p:cNvSpPr>
                <p:nvPr/>
              </p:nvSpPr>
              <p:spPr bwMode="auto">
                <a:xfrm>
                  <a:off x="3784" y="720"/>
                  <a:ext cx="152" cy="816"/>
                </a:xfrm>
                <a:custGeom>
                  <a:avLst/>
                  <a:gdLst>
                    <a:gd name="T0" fmla="*/ 152 w 152"/>
                    <a:gd name="T1" fmla="*/ 0 h 816"/>
                    <a:gd name="T2" fmla="*/ 8 w 152"/>
                    <a:gd name="T3" fmla="*/ 384 h 816"/>
                    <a:gd name="T4" fmla="*/ 104 w 152"/>
                    <a:gd name="T5" fmla="*/ 816 h 816"/>
                    <a:gd name="T6" fmla="*/ 0 60000 65536"/>
                    <a:gd name="T7" fmla="*/ 0 60000 65536"/>
                    <a:gd name="T8" fmla="*/ 0 60000 65536"/>
                    <a:gd name="T9" fmla="*/ 0 w 152"/>
                    <a:gd name="T10" fmla="*/ 0 h 816"/>
                    <a:gd name="T11" fmla="*/ 152 w 152"/>
                    <a:gd name="T12" fmla="*/ 816 h 816"/>
                  </a:gdLst>
                  <a:ahLst/>
                  <a:cxnLst>
                    <a:cxn ang="T6">
                      <a:pos x="T0" y="T1"/>
                    </a:cxn>
                    <a:cxn ang="T7">
                      <a:pos x="T2" y="T3"/>
                    </a:cxn>
                    <a:cxn ang="T8">
                      <a:pos x="T4" y="T5"/>
                    </a:cxn>
                  </a:cxnLst>
                  <a:rect l="T9" t="T10" r="T11" b="T12"/>
                  <a:pathLst>
                    <a:path w="152" h="816">
                      <a:moveTo>
                        <a:pt x="152" y="0"/>
                      </a:moveTo>
                      <a:cubicBezTo>
                        <a:pt x="84" y="124"/>
                        <a:pt x="16" y="248"/>
                        <a:pt x="8" y="384"/>
                      </a:cubicBezTo>
                      <a:cubicBezTo>
                        <a:pt x="0" y="520"/>
                        <a:pt x="52" y="668"/>
                        <a:pt x="104" y="816"/>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9" name="Text Box 3117"/>
                <p:cNvSpPr txBox="1">
                  <a:spLocks noChangeArrowheads="1"/>
                </p:cNvSpPr>
                <p:nvPr/>
              </p:nvSpPr>
              <p:spPr bwMode="auto">
                <a:xfrm>
                  <a:off x="1488" y="480"/>
                  <a:ext cx="62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a:solidFill>
                        <a:schemeClr val="tx2"/>
                      </a:solidFill>
                      <a:ea typeface="微软雅黑" panose="020B0503020204020204" pitchFamily="34" charset="-122"/>
                      <a:cs typeface="ˎ̥"/>
                      <a:sym typeface="Times New Roman" panose="02020603050405020304" pitchFamily="18" charset="0"/>
                    </a:rPr>
                    <a:t>m</a:t>
                  </a:r>
                  <a:r>
                    <a:rPr lang="en-US" altLang="zh-CN" sz="2800" baseline="-25000">
                      <a:solidFill>
                        <a:schemeClr val="tx2"/>
                      </a:solidFill>
                      <a:ea typeface="微软雅黑" panose="020B0503020204020204" pitchFamily="34" charset="-122"/>
                      <a:cs typeface="ˎ̥"/>
                      <a:sym typeface="Times New Roman" panose="02020603050405020304" pitchFamily="18" charset="0"/>
                    </a:rPr>
                    <a:t>A</a:t>
                  </a:r>
                  <a:r>
                    <a:rPr lang="en-US" altLang="zh-CN" sz="2800">
                      <a:solidFill>
                        <a:srgbClr val="FFFF00"/>
                      </a:solidFill>
                      <a:ea typeface="微软雅黑" panose="020B0503020204020204" pitchFamily="34" charset="-122"/>
                      <a:cs typeface="ˎ̥"/>
                      <a:sym typeface="Times New Roman" panose="02020603050405020304" pitchFamily="18" charset="0"/>
                    </a:rPr>
                    <a:t> </a:t>
                  </a:r>
                  <a:endParaRPr kumimoji="0" lang="en-US" altLang="zh-CN" sz="1800" b="0">
                    <a:solidFill>
                      <a:srgbClr val="FFFF00"/>
                    </a:solidFill>
                    <a:ea typeface="微软雅黑" panose="020B0503020204020204" pitchFamily="34" charset="-122"/>
                    <a:sym typeface="Times New Roman" panose="02020603050405020304" pitchFamily="18" charset="0"/>
                  </a:endParaRPr>
                </a:p>
              </p:txBody>
            </p:sp>
            <p:sp>
              <p:nvSpPr>
                <p:cNvPr id="100" name="Text Box 3118"/>
                <p:cNvSpPr txBox="1">
                  <a:spLocks noChangeArrowheads="1"/>
                </p:cNvSpPr>
                <p:nvPr/>
              </p:nvSpPr>
              <p:spPr bwMode="auto">
                <a:xfrm>
                  <a:off x="3936" y="528"/>
                  <a:ext cx="62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dirty="0" err="1">
                      <a:solidFill>
                        <a:schemeClr val="tx2"/>
                      </a:solidFill>
                      <a:ea typeface="微软雅黑" panose="020B0503020204020204" pitchFamily="34" charset="-122"/>
                      <a:cs typeface="ˎ̥"/>
                      <a:sym typeface="Times New Roman" panose="02020603050405020304" pitchFamily="18" charset="0"/>
                    </a:rPr>
                    <a:t>m</a:t>
                  </a:r>
                  <a:r>
                    <a:rPr lang="en-US" altLang="zh-CN" sz="2800" baseline="-25000" dirty="0" err="1">
                      <a:solidFill>
                        <a:schemeClr val="tx2"/>
                      </a:solidFill>
                      <a:ea typeface="微软雅黑" panose="020B0503020204020204" pitchFamily="34" charset="-122"/>
                      <a:cs typeface="ˎ̥"/>
                      <a:sym typeface="Times New Roman" panose="02020603050405020304" pitchFamily="18" charset="0"/>
                    </a:rPr>
                    <a:t>B</a:t>
                  </a:r>
                  <a:r>
                    <a:rPr lang="en-US" altLang="zh-CN" sz="2800" dirty="0">
                      <a:solidFill>
                        <a:schemeClr val="tx2"/>
                      </a:solidFill>
                      <a:ea typeface="微软雅黑" panose="020B0503020204020204" pitchFamily="34" charset="-122"/>
                      <a:cs typeface="ˎ̥"/>
                      <a:sym typeface="Times New Roman" panose="02020603050405020304" pitchFamily="18" charset="0"/>
                    </a:rPr>
                    <a:t> </a:t>
                  </a:r>
                  <a:endParaRPr kumimoji="0" lang="en-US" altLang="zh-CN" sz="1800" b="0" dirty="0">
                    <a:solidFill>
                      <a:schemeClr val="tx2"/>
                    </a:solidFill>
                    <a:ea typeface="微软雅黑" panose="020B0503020204020204" pitchFamily="34" charset="-122"/>
                    <a:sym typeface="Times New Roman" panose="02020603050405020304" pitchFamily="18" charset="0"/>
                  </a:endParaRPr>
                </a:p>
              </p:txBody>
            </p:sp>
          </p:grpSp>
          <p:sp>
            <p:nvSpPr>
              <p:cNvPr id="95" name="Line 3119"/>
              <p:cNvSpPr>
                <a:spLocks noChangeShapeType="1"/>
              </p:cNvSpPr>
              <p:nvPr/>
            </p:nvSpPr>
            <p:spPr bwMode="auto">
              <a:xfrm flipH="1">
                <a:off x="1247" y="1480"/>
                <a:ext cx="2994" cy="0"/>
              </a:xfrm>
              <a:prstGeom prst="line">
                <a:avLst/>
              </a:prstGeom>
              <a:noFill/>
              <a:ln w="19050">
                <a:solidFill>
                  <a:srgbClr val="4BC1DD"/>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1" name="Line 3120"/>
            <p:cNvSpPr>
              <a:spLocks noChangeShapeType="1"/>
            </p:cNvSpPr>
            <p:nvPr/>
          </p:nvSpPr>
          <p:spPr bwMode="auto">
            <a:xfrm>
              <a:off x="1624298" y="2411237"/>
              <a:ext cx="4038600" cy="0"/>
            </a:xfrm>
            <a:prstGeom prst="line">
              <a:avLst/>
            </a:prstGeom>
            <a:noFill/>
            <a:ln w="38100" cap="sq">
              <a:solidFill>
                <a:srgbClr val="9966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2" name="Line 3121"/>
            <p:cNvSpPr>
              <a:spLocks noChangeShapeType="1"/>
            </p:cNvSpPr>
            <p:nvPr/>
          </p:nvSpPr>
          <p:spPr bwMode="auto">
            <a:xfrm>
              <a:off x="1867185" y="2505747"/>
              <a:ext cx="4038600" cy="304800"/>
            </a:xfrm>
            <a:prstGeom prst="line">
              <a:avLst/>
            </a:prstGeom>
            <a:noFill/>
            <a:ln w="381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83" name="Group 3122"/>
            <p:cNvGrpSpPr>
              <a:grpSpLocks/>
            </p:cNvGrpSpPr>
            <p:nvPr/>
          </p:nvGrpSpPr>
          <p:grpSpPr bwMode="auto">
            <a:xfrm>
              <a:off x="5656548" y="2076273"/>
              <a:ext cx="292100" cy="838200"/>
              <a:chOff x="3878" y="1314"/>
              <a:chExt cx="184" cy="528"/>
            </a:xfrm>
          </p:grpSpPr>
          <p:sp>
            <p:nvSpPr>
              <p:cNvPr id="91" name="Freeform 3123"/>
              <p:cNvSpPr>
                <a:spLocks/>
              </p:cNvSpPr>
              <p:nvPr/>
            </p:nvSpPr>
            <p:spPr bwMode="auto">
              <a:xfrm>
                <a:off x="3918" y="1314"/>
                <a:ext cx="96" cy="240"/>
              </a:xfrm>
              <a:custGeom>
                <a:avLst/>
                <a:gdLst>
                  <a:gd name="T0" fmla="*/ 96 w 96"/>
                  <a:gd name="T1" fmla="*/ 0 h 144"/>
                  <a:gd name="T2" fmla="*/ 48 w 96"/>
                  <a:gd name="T3" fmla="*/ 222 h 144"/>
                  <a:gd name="T4" fmla="*/ 0 w 96"/>
                  <a:gd name="T5" fmla="*/ 667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0"/>
                    </a:moveTo>
                    <a:cubicBezTo>
                      <a:pt x="80" y="12"/>
                      <a:pt x="64" y="24"/>
                      <a:pt x="48" y="48"/>
                    </a:cubicBezTo>
                    <a:cubicBezTo>
                      <a:pt x="32" y="72"/>
                      <a:pt x="16" y="108"/>
                      <a:pt x="0" y="144"/>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2" name="Freeform 3124"/>
              <p:cNvSpPr>
                <a:spLocks/>
              </p:cNvSpPr>
              <p:nvPr/>
            </p:nvSpPr>
            <p:spPr bwMode="auto">
              <a:xfrm>
                <a:off x="3918" y="1650"/>
                <a:ext cx="144" cy="192"/>
              </a:xfrm>
              <a:custGeom>
                <a:avLst/>
                <a:gdLst>
                  <a:gd name="T0" fmla="*/ 324 w 96"/>
                  <a:gd name="T1" fmla="*/ 341 h 144"/>
                  <a:gd name="T2" fmla="*/ 162 w 96"/>
                  <a:gd name="T3" fmla="*/ 228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144"/>
                    </a:moveTo>
                    <a:cubicBezTo>
                      <a:pt x="80" y="132"/>
                      <a:pt x="64" y="120"/>
                      <a:pt x="48" y="96"/>
                    </a:cubicBezTo>
                    <a:cubicBezTo>
                      <a:pt x="32" y="72"/>
                      <a:pt x="16" y="36"/>
                      <a:pt x="0" y="0"/>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3" name="Line 3126"/>
              <p:cNvSpPr>
                <a:spLocks noChangeShapeType="1"/>
              </p:cNvSpPr>
              <p:nvPr/>
            </p:nvSpPr>
            <p:spPr bwMode="auto">
              <a:xfrm flipH="1">
                <a:off x="3878" y="1616"/>
                <a:ext cx="144" cy="96"/>
              </a:xfrm>
              <a:prstGeom prst="line">
                <a:avLst/>
              </a:prstGeom>
              <a:noFill/>
              <a:ln w="38100" cap="sq">
                <a:solidFill>
                  <a:srgbClr val="4BC1DD"/>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4" name="Group 3097"/>
            <p:cNvGrpSpPr>
              <a:grpSpLocks/>
            </p:cNvGrpSpPr>
            <p:nvPr/>
          </p:nvGrpSpPr>
          <p:grpSpPr bwMode="auto">
            <a:xfrm>
              <a:off x="3137185" y="1633363"/>
              <a:ext cx="708025" cy="887414"/>
              <a:chOff x="1915" y="736"/>
              <a:chExt cx="446" cy="559"/>
            </a:xfrm>
          </p:grpSpPr>
          <p:sp>
            <p:nvSpPr>
              <p:cNvPr id="88" name="Arc 3098"/>
              <p:cNvSpPr>
                <a:spLocks/>
              </p:cNvSpPr>
              <p:nvPr/>
            </p:nvSpPr>
            <p:spPr bwMode="auto">
              <a:xfrm rot="598795">
                <a:off x="1915" y="1204"/>
                <a:ext cx="48" cy="91"/>
              </a:xfrm>
              <a:custGeom>
                <a:avLst/>
                <a:gdLst>
                  <a:gd name="T0" fmla="*/ 0 w 21600"/>
                  <a:gd name="T1" fmla="*/ 0 h 13613"/>
                  <a:gd name="T2" fmla="*/ 0 w 21600"/>
                  <a:gd name="T3" fmla="*/ 0 h 13613"/>
                  <a:gd name="T4" fmla="*/ 0 w 21600"/>
                  <a:gd name="T5" fmla="*/ 0 h 13613"/>
                  <a:gd name="T6" fmla="*/ 0 60000 65536"/>
                  <a:gd name="T7" fmla="*/ 0 60000 65536"/>
                  <a:gd name="T8" fmla="*/ 0 60000 65536"/>
                  <a:gd name="T9" fmla="*/ 0 w 21600"/>
                  <a:gd name="T10" fmla="*/ 0 h 13613"/>
                  <a:gd name="T11" fmla="*/ 21600 w 21600"/>
                  <a:gd name="T12" fmla="*/ 13613 h 13613"/>
                </a:gdLst>
                <a:ahLst/>
                <a:cxnLst>
                  <a:cxn ang="T6">
                    <a:pos x="T0" y="T1"/>
                  </a:cxn>
                  <a:cxn ang="T7">
                    <a:pos x="T2" y="T3"/>
                  </a:cxn>
                  <a:cxn ang="T8">
                    <a:pos x="T4" y="T5"/>
                  </a:cxn>
                </a:cxnLst>
                <a:rect l="T9" t="T10" r="T11" b="T12"/>
                <a:pathLst>
                  <a:path w="21600" h="13613" fill="none" extrusionOk="0">
                    <a:moveTo>
                      <a:pt x="16770" y="-1"/>
                    </a:moveTo>
                    <a:cubicBezTo>
                      <a:pt x="19894" y="3848"/>
                      <a:pt x="21600" y="8655"/>
                      <a:pt x="21600" y="13613"/>
                    </a:cubicBezTo>
                  </a:path>
                  <a:path w="21600" h="13613" stroke="0" extrusionOk="0">
                    <a:moveTo>
                      <a:pt x="16770" y="-1"/>
                    </a:moveTo>
                    <a:cubicBezTo>
                      <a:pt x="19894" y="3848"/>
                      <a:pt x="21600" y="8655"/>
                      <a:pt x="21600" y="13613"/>
                    </a:cubicBezTo>
                    <a:lnTo>
                      <a:pt x="0" y="13613"/>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9" name="Text Box 3099"/>
                  <p:cNvSpPr txBox="1">
                    <a:spLocks noChangeArrowheads="1"/>
                  </p:cNvSpPr>
                  <p:nvPr/>
                </p:nvSpPr>
                <p:spPr bwMode="auto">
                  <a:xfrm>
                    <a:off x="1976" y="736"/>
                    <a:ext cx="385" cy="446"/>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微软雅黑" panose="020B0503020204020204" pitchFamily="34" charset="-122"/>
                              <a:sym typeface="Times New Roman" panose="02020603050405020304" pitchFamily="18" charset="0"/>
                            </a:rPr>
                            <m:t>𝜸</m:t>
                          </m:r>
                        </m:oMath>
                      </m:oMathPara>
                    </a14:m>
                    <a:endParaRPr lang="en-US" altLang="zh-CN" dirty="0">
                      <a:ea typeface="微软雅黑" panose="020B0503020204020204" pitchFamily="34" charset="-122"/>
                      <a:sym typeface="Times New Roman" panose="02020603050405020304" pitchFamily="18" charset="0"/>
                    </a:endParaRPr>
                  </a:p>
                </p:txBody>
              </p:sp>
            </mc:Choice>
            <mc:Fallback xmlns="">
              <p:sp>
                <p:nvSpPr>
                  <p:cNvPr id="89" name="Text Box 3099"/>
                  <p:cNvSpPr txBox="1">
                    <a:spLocks noRot="1" noChangeAspect="1" noMove="1" noResize="1" noEditPoints="1" noAdjustHandles="1" noChangeArrowheads="1" noChangeShapeType="1" noTextEdit="1"/>
                  </p:cNvSpPr>
                  <p:nvPr/>
                </p:nvSpPr>
                <p:spPr bwMode="auto">
                  <a:xfrm>
                    <a:off x="1976" y="736"/>
                    <a:ext cx="385" cy="446"/>
                  </a:xfrm>
                  <a:prstGeom prst="rect">
                    <a:avLst/>
                  </a:prstGeom>
                  <a:blipFill>
                    <a:blip r:embed="rId12"/>
                    <a:stretch>
                      <a:fillRect l="-10769" b="-105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p>
                    <a:r>
                      <a:rPr lang="zh-CN" altLang="en-US">
                        <a:noFill/>
                      </a:rPr>
                      <a:t> </a:t>
                    </a:r>
                  </a:p>
                </p:txBody>
              </p:sp>
            </mc:Fallback>
          </mc:AlternateContent>
          <p:sp>
            <p:nvSpPr>
              <p:cNvPr id="90" name="Line 3100"/>
              <p:cNvSpPr>
                <a:spLocks noChangeShapeType="1"/>
              </p:cNvSpPr>
              <p:nvPr/>
            </p:nvSpPr>
            <p:spPr bwMode="auto">
              <a:xfrm flipV="1">
                <a:off x="1968" y="1056"/>
                <a:ext cx="96"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5" name="Line 3127"/>
            <p:cNvSpPr>
              <a:spLocks noChangeShapeType="1"/>
            </p:cNvSpPr>
            <p:nvPr/>
          </p:nvSpPr>
          <p:spPr bwMode="auto">
            <a:xfrm flipH="1" flipV="1">
              <a:off x="5656548" y="2411237"/>
              <a:ext cx="215900" cy="144463"/>
            </a:xfrm>
            <a:prstGeom prst="line">
              <a:avLst/>
            </a:prstGeom>
            <a:noFill/>
            <a:ln w="25400">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6" name="对象 85"/>
                <p:cNvGraphicFramePr>
                  <a:graphicFrameLocks noChangeAspect="1"/>
                </p:cNvGraphicFramePr>
                <p:nvPr>
                  <p:extLst/>
                </p:nvPr>
              </p:nvGraphicFramePr>
              <p:xfrm>
                <a:off x="3873537" y="2047625"/>
                <a:ext cx="114300" cy="177800"/>
              </p:xfrm>
              <a:graphic>
                <a:graphicData uri="http://schemas.openxmlformats.org/presentationml/2006/ole">
                  <mc:AlternateContent>
                    <mc:Choice xmlns:v="urn:schemas-microsoft-com:vml" Requires="v">
                      <p:oleObj spid="_x0000_s69310" name="Equation" r:id="rId13" imgW="114120" imgH="177480" progId="Equation.DSMT4">
                        <p:embed/>
                      </p:oleObj>
                    </mc:Choice>
                    <mc:Fallback>
                      <p:oleObj name="Equation" r:id="rId13" imgW="114120" imgH="177480" progId="Equation.DSMT4">
                        <p:embed/>
                        <p:pic>
                          <p:nvPicPr>
                            <p:cNvPr id="86" name="对象 85"/>
                            <p:cNvPicPr/>
                            <p:nvPr/>
                          </p:nvPicPr>
                          <p:blipFill>
                            <a:blip r:embed="rId14"/>
                            <a:stretch>
                              <a:fillRect/>
                            </a:stretch>
                          </p:blipFill>
                          <p:spPr>
                            <a:xfrm>
                              <a:off x="3873537" y="2047625"/>
                              <a:ext cx="114300" cy="177800"/>
                            </a:xfrm>
                            <a:prstGeom prst="rect">
                              <a:avLst/>
                            </a:prstGeom>
                          </p:spPr>
                        </p:pic>
                      </p:oleObj>
                    </mc:Fallback>
                  </mc:AlternateContent>
                </a:graphicData>
              </a:graphic>
            </p:graphicFrame>
          </mc:Choice>
          <mc:Fallback xmlns="">
            <p:graphicFrame>
              <p:nvGraphicFramePr>
                <p:cNvPr id="86" name="对象 85"/>
                <p:cNvGraphicFramePr>
                  <a:graphicFrameLocks noChangeAspect="1"/>
                </p:cNvGraphicFramePr>
                <p:nvPr>
                  <p:extLst/>
                </p:nvPr>
              </p:nvGraphicFramePr>
              <p:xfrm>
                <a:off x="3873537" y="2047625"/>
                <a:ext cx="114300" cy="177800"/>
              </p:xfrm>
              <a:graphic>
                <a:graphicData uri="http://schemas.openxmlformats.org/presentationml/2006/ole">
                  <mc:AlternateContent>
                    <mc:Choice xmlns:v="urn:schemas-microsoft-com:vml" Requires="v">
                      <p:oleObj spid="_x0000_s68826" name="Equation" r:id="rId15" imgW="114120" imgH="177480" progId="Equation.DSMT4">
                        <p:embed/>
                      </p:oleObj>
                    </mc:Choice>
                    <mc:Fallback>
                      <p:oleObj name="Equation" r:id="rId15" imgW="114120" imgH="177480" progId="Equation.DSMT4">
                        <p:embed/>
                        <p:pic>
                          <p:nvPicPr>
                            <p:cNvPr id="86" name="对象 85"/>
                            <p:cNvPicPr/>
                            <p:nvPr/>
                          </p:nvPicPr>
                          <p:blipFill>
                            <a:blip r:embed="rId16"/>
                            <a:stretch>
                              <a:fillRect/>
                            </a:stretch>
                          </p:blipFill>
                          <p:spPr>
                            <a:xfrm>
                              <a:off x="3873537" y="2047625"/>
                              <a:ext cx="114300" cy="177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7" name="对象 86"/>
                <p:cNvGraphicFramePr>
                  <a:graphicFrameLocks noChangeAspect="1"/>
                </p:cNvGraphicFramePr>
                <p:nvPr>
                  <p:extLst/>
                </p:nvPr>
              </p:nvGraphicFramePr>
              <p:xfrm>
                <a:off x="6082150" y="1997599"/>
                <a:ext cx="709769" cy="555394"/>
              </p:xfrm>
              <a:graphic>
                <a:graphicData uri="http://schemas.openxmlformats.org/presentationml/2006/ole">
                  <mc:AlternateContent>
                    <mc:Choice xmlns:v="urn:schemas-microsoft-com:vml" Requires="v">
                      <p:oleObj spid="_x0000_s69311" name="Equation" r:id="rId17" imgW="291960" imgH="228600" progId="Equation.DSMT4">
                        <p:embed/>
                      </p:oleObj>
                    </mc:Choice>
                    <mc:Fallback>
                      <p:oleObj name="Equation" r:id="rId17" imgW="291960" imgH="228600" progId="Equation.DSMT4">
                        <p:embed/>
                        <p:pic>
                          <p:nvPicPr>
                            <p:cNvPr id="87" name="对象 86"/>
                            <p:cNvPicPr/>
                            <p:nvPr/>
                          </p:nvPicPr>
                          <p:blipFill>
                            <a:blip r:embed="rId18"/>
                            <a:stretch>
                              <a:fillRect/>
                            </a:stretch>
                          </p:blipFill>
                          <p:spPr>
                            <a:xfrm>
                              <a:off x="6082150" y="1997599"/>
                              <a:ext cx="709769" cy="555394"/>
                            </a:xfrm>
                            <a:prstGeom prst="rect">
                              <a:avLst/>
                            </a:prstGeom>
                          </p:spPr>
                        </p:pic>
                      </p:oleObj>
                    </mc:Fallback>
                  </mc:AlternateContent>
                </a:graphicData>
              </a:graphic>
            </p:graphicFrame>
          </mc:Choice>
          <mc:Fallback xmlns="">
            <p:graphicFrame>
              <p:nvGraphicFramePr>
                <p:cNvPr id="87" name="对象 86"/>
                <p:cNvGraphicFramePr>
                  <a:graphicFrameLocks noChangeAspect="1"/>
                </p:cNvGraphicFramePr>
                <p:nvPr>
                  <p:extLst/>
                </p:nvPr>
              </p:nvGraphicFramePr>
              <p:xfrm>
                <a:off x="6082150" y="1997599"/>
                <a:ext cx="709769" cy="555394"/>
              </p:xfrm>
              <a:graphic>
                <a:graphicData uri="http://schemas.openxmlformats.org/presentationml/2006/ole">
                  <mc:AlternateContent>
                    <mc:Choice xmlns:v="urn:schemas-microsoft-com:vml" Requires="v">
                      <p:oleObj spid="_x0000_s68827" name="Equation" r:id="rId19" imgW="291960" imgH="228600" progId="Equation.DSMT4">
                        <p:embed/>
                      </p:oleObj>
                    </mc:Choice>
                    <mc:Fallback>
                      <p:oleObj name="Equation" r:id="rId19" imgW="291960" imgH="228600" progId="Equation.DSMT4">
                        <p:embed/>
                        <p:pic>
                          <p:nvPicPr>
                            <p:cNvPr id="87" name="对象 86"/>
                            <p:cNvPicPr/>
                            <p:nvPr/>
                          </p:nvPicPr>
                          <p:blipFill>
                            <a:blip r:embed="rId20"/>
                            <a:stretch>
                              <a:fillRect/>
                            </a:stretch>
                          </p:blipFill>
                          <p:spPr>
                            <a:xfrm>
                              <a:off x="6082150" y="1997599"/>
                              <a:ext cx="709769" cy="555394"/>
                            </a:xfrm>
                            <a:prstGeom prst="rect">
                              <a:avLst/>
                            </a:prstGeom>
                          </p:spPr>
                        </p:pic>
                      </p:oleObj>
                    </mc:Fallback>
                  </mc:AlternateContent>
                </a:graphicData>
              </a:graphic>
            </p:graphicFrame>
          </mc:Fallback>
        </mc:AlternateContent>
      </p:grpSp>
      <p:sp>
        <p:nvSpPr>
          <p:cNvPr id="101" name="文本框 100"/>
          <p:cNvSpPr txBox="1"/>
          <p:nvPr/>
        </p:nvSpPr>
        <p:spPr>
          <a:xfrm>
            <a:off x="1101108" y="5541730"/>
            <a:ext cx="2376264" cy="369332"/>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图</a:t>
            </a:r>
            <a:r>
              <a:rPr lang="en-US" altLang="zh-CN" dirty="0" smtClean="0">
                <a:latin typeface="Times New Roman" panose="02020603050405020304" pitchFamily="18" charset="0"/>
                <a:ea typeface="微软雅黑" panose="020B0503020204020204" pitchFamily="34" charset="-122"/>
                <a:sym typeface="Times New Roman" panose="02020603050405020304" pitchFamily="18" charset="0"/>
              </a:rPr>
              <a:t>2 </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扭转变形示意图</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3" name="Freeform 28"/>
          <p:cNvSpPr>
            <a:spLocks/>
          </p:cNvSpPr>
          <p:nvPr/>
        </p:nvSpPr>
        <p:spPr bwMode="auto">
          <a:xfrm rot="12085897">
            <a:off x="3016319" y="2426900"/>
            <a:ext cx="891166" cy="45719"/>
          </a:xfrm>
          <a:custGeom>
            <a:avLst/>
            <a:gdLst>
              <a:gd name="T0" fmla="*/ 0 w 1632"/>
              <a:gd name="T1" fmla="*/ 0 h 144"/>
              <a:gd name="T2" fmla="*/ 2147483647 w 1632"/>
              <a:gd name="T3" fmla="*/ 2147483647 h 144"/>
              <a:gd name="T4" fmla="*/ 2147483647 w 1632"/>
              <a:gd name="T5" fmla="*/ 0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0"/>
                </a:moveTo>
                <a:cubicBezTo>
                  <a:pt x="224" y="72"/>
                  <a:pt x="448" y="144"/>
                  <a:pt x="720" y="144"/>
                </a:cubicBezTo>
                <a:cubicBezTo>
                  <a:pt x="992" y="144"/>
                  <a:pt x="1480" y="24"/>
                  <a:pt x="1632" y="0"/>
                </a:cubicBezTo>
              </a:path>
            </a:pathLst>
          </a:custGeom>
          <a:noFill/>
          <a:ln w="28575" cap="flat" cmpd="sng">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06" name="组合 105"/>
          <p:cNvGrpSpPr/>
          <p:nvPr/>
        </p:nvGrpSpPr>
        <p:grpSpPr>
          <a:xfrm>
            <a:off x="2867326" y="2496172"/>
            <a:ext cx="323850" cy="515529"/>
            <a:chOff x="3534313" y="3383833"/>
            <a:chExt cx="323850" cy="515529"/>
          </a:xfrm>
        </p:grpSpPr>
        <p:sp>
          <p:nvSpPr>
            <p:cNvPr id="75" name="Line 16"/>
            <p:cNvSpPr>
              <a:spLocks noChangeShapeType="1"/>
            </p:cNvSpPr>
            <p:nvPr/>
          </p:nvSpPr>
          <p:spPr bwMode="auto">
            <a:xfrm flipH="1">
              <a:off x="3629563" y="3452095"/>
              <a:ext cx="76200" cy="200025"/>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6" name="Line 17"/>
            <p:cNvSpPr>
              <a:spLocks noChangeShapeType="1"/>
            </p:cNvSpPr>
            <p:nvPr/>
          </p:nvSpPr>
          <p:spPr bwMode="auto">
            <a:xfrm>
              <a:off x="3705763" y="3461620"/>
              <a:ext cx="76200" cy="19050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7" name="Line 18"/>
            <p:cNvSpPr>
              <a:spLocks noChangeShapeType="1"/>
            </p:cNvSpPr>
            <p:nvPr/>
          </p:nvSpPr>
          <p:spPr bwMode="auto">
            <a:xfrm flipH="1">
              <a:off x="3553363" y="3762240"/>
              <a:ext cx="304800"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 name="Oval 19"/>
            <p:cNvSpPr>
              <a:spLocks noChangeArrowheads="1"/>
            </p:cNvSpPr>
            <p:nvPr/>
          </p:nvSpPr>
          <p:spPr bwMode="auto">
            <a:xfrm>
              <a:off x="3667663" y="3383833"/>
              <a:ext cx="76200" cy="76200"/>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nvGrpSpPr>
            <p:cNvPr id="69" name="Group 20"/>
            <p:cNvGrpSpPr>
              <a:grpSpLocks/>
            </p:cNvGrpSpPr>
            <p:nvPr/>
          </p:nvGrpSpPr>
          <p:grpSpPr bwMode="auto">
            <a:xfrm>
              <a:off x="3534313" y="3766012"/>
              <a:ext cx="285750" cy="133350"/>
              <a:chOff x="3588" y="1920"/>
              <a:chExt cx="180" cy="84"/>
            </a:xfrm>
          </p:grpSpPr>
          <p:sp>
            <p:nvSpPr>
              <p:cNvPr id="70" name="Line 21"/>
              <p:cNvSpPr>
                <a:spLocks noChangeShapeType="1"/>
              </p:cNvSpPr>
              <p:nvPr/>
            </p:nvSpPr>
            <p:spPr bwMode="auto">
              <a:xfrm rot="1200000" flipH="1">
                <a:off x="3740"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Line 22"/>
              <p:cNvSpPr>
                <a:spLocks noChangeShapeType="1"/>
              </p:cNvSpPr>
              <p:nvPr/>
            </p:nvSpPr>
            <p:spPr bwMode="auto">
              <a:xfrm rot="1200000" flipH="1">
                <a:off x="3664"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Line 23"/>
              <p:cNvSpPr>
                <a:spLocks noChangeShapeType="1"/>
              </p:cNvSpPr>
              <p:nvPr/>
            </p:nvSpPr>
            <p:spPr bwMode="auto">
              <a:xfrm rot="1200000" flipH="1">
                <a:off x="3588" y="1920"/>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4" name="Line 18"/>
            <p:cNvSpPr>
              <a:spLocks noChangeShapeType="1"/>
            </p:cNvSpPr>
            <p:nvPr/>
          </p:nvSpPr>
          <p:spPr bwMode="auto">
            <a:xfrm flipH="1">
              <a:off x="3620576" y="3646640"/>
              <a:ext cx="166428"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5" name="Oval 19"/>
            <p:cNvSpPr>
              <a:spLocks noChangeArrowheads="1"/>
            </p:cNvSpPr>
            <p:nvPr/>
          </p:nvSpPr>
          <p:spPr bwMode="auto">
            <a:xfrm>
              <a:off x="3667663" y="3659040"/>
              <a:ext cx="76200" cy="76200"/>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cxnSp>
        <p:nvCxnSpPr>
          <p:cNvPr id="109" name="直接连接符 108"/>
          <p:cNvCxnSpPr/>
          <p:nvPr/>
        </p:nvCxnSpPr>
        <p:spPr>
          <a:xfrm>
            <a:off x="845803" y="1528093"/>
            <a:ext cx="0" cy="337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021714" y="1528093"/>
            <a:ext cx="0" cy="337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a:off x="948622" y="1716838"/>
            <a:ext cx="198353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箭头连接符 114"/>
          <p:cNvCxnSpPr/>
          <p:nvPr/>
        </p:nvCxnSpPr>
        <p:spPr>
          <a:xfrm>
            <a:off x="3072125" y="1716838"/>
            <a:ext cx="775234"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9" name="对象 118"/>
          <p:cNvGraphicFramePr>
            <a:graphicFrameLocks noChangeAspect="1"/>
          </p:cNvGraphicFramePr>
          <p:nvPr/>
        </p:nvGraphicFramePr>
        <p:xfrm>
          <a:off x="1955232" y="1315281"/>
          <a:ext cx="174585" cy="349169"/>
        </p:xfrm>
        <a:graphic>
          <a:graphicData uri="http://schemas.openxmlformats.org/presentationml/2006/ole">
            <mc:AlternateContent xmlns:mc="http://schemas.openxmlformats.org/markup-compatibility/2006">
              <mc:Choice xmlns:v="urn:schemas-microsoft-com:vml" Requires="v">
                <p:oleObj spid="_x0000_s69312" name="Equation" r:id="rId21" imgW="88560" imgH="177480" progId="Equation.DSMT4">
                  <p:embed/>
                </p:oleObj>
              </mc:Choice>
              <mc:Fallback>
                <p:oleObj name="Equation" r:id="rId21" imgW="88560" imgH="177480" progId="Equation.DSMT4">
                  <p:embed/>
                  <p:pic>
                    <p:nvPicPr>
                      <p:cNvPr id="119" name="对象 118"/>
                      <p:cNvPicPr/>
                      <p:nvPr/>
                    </p:nvPicPr>
                    <p:blipFill>
                      <a:blip r:embed="rId22"/>
                      <a:stretch>
                        <a:fillRect/>
                      </a:stretch>
                    </p:blipFill>
                    <p:spPr>
                      <a:xfrm>
                        <a:off x="1955232" y="1315281"/>
                        <a:ext cx="174585" cy="349169"/>
                      </a:xfrm>
                      <a:prstGeom prst="rect">
                        <a:avLst/>
                      </a:prstGeom>
                    </p:spPr>
                  </p:pic>
                </p:oleObj>
              </mc:Fallback>
            </mc:AlternateContent>
          </a:graphicData>
        </a:graphic>
      </p:graphicFrame>
      <p:graphicFrame>
        <p:nvGraphicFramePr>
          <p:cNvPr id="120" name="对象 119"/>
          <p:cNvGraphicFramePr>
            <a:graphicFrameLocks noChangeAspect="1"/>
          </p:cNvGraphicFramePr>
          <p:nvPr/>
        </p:nvGraphicFramePr>
        <p:xfrm>
          <a:off x="3383309" y="1403264"/>
          <a:ext cx="212568" cy="233825"/>
        </p:xfrm>
        <a:graphic>
          <a:graphicData uri="http://schemas.openxmlformats.org/presentationml/2006/ole">
            <mc:AlternateContent xmlns:mc="http://schemas.openxmlformats.org/markup-compatibility/2006">
              <mc:Choice xmlns:v="urn:schemas-microsoft-com:vml" Requires="v">
                <p:oleObj spid="_x0000_s69313" name="Equation" r:id="rId23" imgW="126720" imgH="139680" progId="Equation.DSMT4">
                  <p:embed/>
                </p:oleObj>
              </mc:Choice>
              <mc:Fallback>
                <p:oleObj name="Equation" r:id="rId23" imgW="126720" imgH="139680" progId="Equation.DSMT4">
                  <p:embed/>
                  <p:pic>
                    <p:nvPicPr>
                      <p:cNvPr id="120" name="对象 119"/>
                      <p:cNvPicPr/>
                      <p:nvPr/>
                    </p:nvPicPr>
                    <p:blipFill>
                      <a:blip r:embed="rId24"/>
                      <a:stretch>
                        <a:fillRect/>
                      </a:stretch>
                    </p:blipFill>
                    <p:spPr>
                      <a:xfrm>
                        <a:off x="3383309" y="1403264"/>
                        <a:ext cx="212568" cy="2338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p:cNvSpPr txBox="1"/>
              <p:nvPr/>
            </p:nvSpPr>
            <p:spPr>
              <a:xfrm>
                <a:off x="4917206" y="952029"/>
                <a:ext cx="7709769" cy="4893647"/>
              </a:xfrm>
              <a:prstGeom prst="rect">
                <a:avLst/>
              </a:prstGeom>
              <a:noFill/>
            </p:spPr>
            <p:txBody>
              <a:bodyPr wrap="square" rtlCol="0">
                <a:spAutoFit/>
              </a:bodyPr>
              <a:lstStyle/>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该轴采用</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45</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号钢表面镀铬处理，估计其弹性模量</a:t>
                </a:r>
                <a14:m>
                  <m:oMath xmlns:m="http://schemas.openxmlformats.org/officeDocument/2006/math">
                    <m:r>
                      <a:rPr lang="en-US" altLang="zh-CN" sz="2400" dirty="0">
                        <a:latin typeface="Cambria Math" panose="02040503050406030204" pitchFamily="18" charset="0"/>
                        <a:sym typeface="Times New Roman" panose="02020603050405020304" pitchFamily="18" charset="0"/>
                      </a:rPr>
                      <m:t>𝐸</m:t>
                    </m:r>
                    <m:r>
                      <a:rPr lang="en-US" altLang="zh-CN" sz="2400" dirty="0">
                        <a:latin typeface="Cambria Math" panose="02040503050406030204" pitchFamily="18" charset="0"/>
                        <a:sym typeface="Times New Roman" panose="02020603050405020304" pitchFamily="18" charset="0"/>
                      </a:rPr>
                      <m:t>=210</m:t>
                    </m:r>
                    <m:r>
                      <a:rPr lang="en-US" altLang="zh-CN" sz="2400" dirty="0">
                        <a:latin typeface="Cambria Math" panose="02040503050406030204" pitchFamily="18" charset="0"/>
                        <a:sym typeface="Times New Roman" panose="02020603050405020304" pitchFamily="18" charset="0"/>
                      </a:rPr>
                      <m:t>𝐺𝑃𝑎</m:t>
                    </m:r>
                  </m:oMath>
                </a14:m>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，则末端下垂量</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y</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为</a:t>
                </a:r>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圆轴外径</a:t>
                </a:r>
                <a14:m>
                  <m:oMath xmlns:m="http://schemas.openxmlformats.org/officeDocument/2006/math">
                    <m:r>
                      <a:rPr lang="en-US" altLang="zh-CN" sz="2400" dirty="0">
                        <a:latin typeface="Cambria Math" panose="02040503050406030204" pitchFamily="18" charset="0"/>
                        <a:sym typeface="Times New Roman" panose="02020603050405020304" pitchFamily="18" charset="0"/>
                      </a:rPr>
                      <m:t>𝐷</m:t>
                    </m:r>
                    <m:r>
                      <a:rPr lang="en-US" altLang="zh-CN" sz="2400" dirty="0">
                        <a:latin typeface="Cambria Math" panose="02040503050406030204" pitchFamily="18" charset="0"/>
                        <a:sym typeface="Times New Roman" panose="02020603050405020304" pitchFamily="18" charset="0"/>
                      </a:rPr>
                      <m:t>=30</m:t>
                    </m:r>
                    <m:r>
                      <a:rPr lang="en-US" altLang="zh-CN" sz="2400" dirty="0">
                        <a:latin typeface="Cambria Math" panose="02040503050406030204" pitchFamily="18" charset="0"/>
                        <a:sym typeface="Times New Roman" panose="02020603050405020304" pitchFamily="18" charset="0"/>
                      </a:rPr>
                      <m:t>𝑚𝑚</m:t>
                    </m:r>
                  </m:oMath>
                </a14:m>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，内径</a:t>
                </a:r>
                <a14:m>
                  <m:oMath xmlns:m="http://schemas.openxmlformats.org/officeDocument/2006/math">
                    <m:r>
                      <a:rPr lang="en-US" altLang="zh-CN" sz="2400">
                        <a:latin typeface="Cambria Math" panose="02040503050406030204" pitchFamily="18" charset="0"/>
                        <a:sym typeface="Times New Roman" panose="02020603050405020304" pitchFamily="18" charset="0"/>
                      </a:rPr>
                      <m:t>𝑑</m:t>
                    </m:r>
                    <m:r>
                      <a:rPr lang="en-US" altLang="zh-CN" sz="2400">
                        <a:latin typeface="Cambria Math" panose="02040503050406030204" pitchFamily="18" charset="0"/>
                        <a:sym typeface="Times New Roman" panose="02020603050405020304" pitchFamily="18" charset="0"/>
                      </a:rPr>
                      <m:t>=20</m:t>
                    </m:r>
                    <m:r>
                      <a:rPr lang="en-US" altLang="zh-CN" sz="2400">
                        <a:latin typeface="Cambria Math" panose="02040503050406030204" pitchFamily="18" charset="0"/>
                        <a:sym typeface="Times New Roman" panose="02020603050405020304" pitchFamily="18" charset="0"/>
                      </a:rPr>
                      <m:t>𝑚𝑚</m:t>
                    </m:r>
                  </m:oMath>
                </a14:m>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计算空心圆轴的惯性矩</a:t>
                </a:r>
                <a14:m>
                  <m:oMath xmlns:m="http://schemas.openxmlformats.org/officeDocument/2006/math">
                    <m:r>
                      <a:rPr lang="en-US" altLang="zh-CN" sz="2400" dirty="0">
                        <a:latin typeface="Cambria Math" panose="02040503050406030204" pitchFamily="18" charset="0"/>
                        <a:sym typeface="Times New Roman" panose="02020603050405020304" pitchFamily="18" charset="0"/>
                      </a:rPr>
                      <m:t>𝐼</m:t>
                    </m:r>
                  </m:oMath>
                </a14:m>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能量机关主体在</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刚轴支撑末端的挠度</a:t>
                </a:r>
                <a14:m>
                  <m:oMath xmlns:m="http://schemas.openxmlformats.org/officeDocument/2006/math">
                    <m:sSub>
                      <m:sSubPr>
                        <m:ctrlPr>
                          <a:rPr lang="en-US" altLang="zh-CN" sz="2400" i="1">
                            <a:solidFill>
                              <a:srgbClr val="FFC000"/>
                            </a:solidFill>
                            <a:latin typeface="Cambria Math" panose="02040503050406030204" pitchFamily="18" charset="0"/>
                            <a:sym typeface="Times New Roman" panose="02020603050405020304" pitchFamily="18" charset="0"/>
                          </a:rPr>
                        </m:ctrlPr>
                      </m:sSubPr>
                      <m:e>
                        <m:r>
                          <a:rPr lang="en-US" altLang="zh-CN" sz="2400">
                            <a:solidFill>
                              <a:srgbClr val="FFC000"/>
                            </a:solidFill>
                            <a:latin typeface="Cambria Math" panose="02040503050406030204" pitchFamily="18" charset="0"/>
                            <a:sym typeface="Times New Roman" panose="02020603050405020304" pitchFamily="18" charset="0"/>
                          </a:rPr>
                          <m:t>𝑦</m:t>
                        </m:r>
                      </m:e>
                      <m:sub>
                        <m:r>
                          <a:rPr lang="en-US" altLang="zh-CN" sz="2400">
                            <a:solidFill>
                              <a:srgbClr val="FFC000"/>
                            </a:solidFill>
                            <a:latin typeface="Cambria Math" panose="02040503050406030204" pitchFamily="18" charset="0"/>
                            <a:sym typeface="Times New Roman" panose="02020603050405020304" pitchFamily="18" charset="0"/>
                          </a:rPr>
                          <m:t>𝑚𝑎𝑥</m:t>
                        </m:r>
                      </m:sub>
                    </m:sSub>
                  </m:oMath>
                </a14:m>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917206" y="952029"/>
                <a:ext cx="7709769" cy="4893647"/>
              </a:xfrm>
              <a:prstGeom prst="rect">
                <a:avLst/>
              </a:prstGeom>
              <a:blipFill>
                <a:blip r:embed="rId25"/>
                <a:stretch>
                  <a:fillRect l="-1266" t="-996" r="-554"/>
                </a:stretch>
              </a:blipFill>
            </p:spPr>
            <p:txBody>
              <a:bodyPr/>
              <a:lstStyle/>
              <a:p>
                <a:r>
                  <a:rPr lang="zh-CN" altLang="en-US">
                    <a:noFill/>
                  </a:rPr>
                  <a:t> </a:t>
                </a:r>
              </a:p>
            </p:txBody>
          </p:sp>
        </mc:Fallback>
      </mc:AlternateContent>
      <p:cxnSp>
        <p:nvCxnSpPr>
          <p:cNvPr id="12" name="直接连接符 11"/>
          <p:cNvCxnSpPr/>
          <p:nvPr/>
        </p:nvCxnSpPr>
        <p:spPr>
          <a:xfrm>
            <a:off x="3945099" y="2334295"/>
            <a:ext cx="2160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945099" y="2680221"/>
            <a:ext cx="2160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3111" y="2378745"/>
            <a:ext cx="0" cy="260188"/>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8" name="对象 27"/>
          <p:cNvGraphicFramePr>
            <a:graphicFrameLocks noChangeAspect="1"/>
          </p:cNvGraphicFramePr>
          <p:nvPr>
            <p:extLst>
              <p:ext uri="{D42A27DB-BD31-4B8C-83A1-F6EECF244321}">
                <p14:modId xmlns:p14="http://schemas.microsoft.com/office/powerpoint/2010/main" val="3743636870"/>
              </p:ext>
            </p:extLst>
          </p:nvPr>
        </p:nvGraphicFramePr>
        <p:xfrm>
          <a:off x="4133195" y="2311362"/>
          <a:ext cx="403128" cy="315491"/>
        </p:xfrm>
        <a:graphic>
          <a:graphicData uri="http://schemas.openxmlformats.org/presentationml/2006/ole">
            <mc:AlternateContent xmlns:mc="http://schemas.openxmlformats.org/markup-compatibility/2006">
              <mc:Choice xmlns:v="urn:schemas-microsoft-com:vml" Requires="v">
                <p:oleObj spid="_x0000_s69314" name="Equation" r:id="rId26" imgW="291960" imgH="228600" progId="Equation.DSMT4">
                  <p:embed/>
                </p:oleObj>
              </mc:Choice>
              <mc:Fallback>
                <p:oleObj name="Equation" r:id="rId26" imgW="291960" imgH="228600" progId="Equation.DSMT4">
                  <p:embed/>
                  <p:pic>
                    <p:nvPicPr>
                      <p:cNvPr id="0" name=""/>
                      <p:cNvPicPr/>
                      <p:nvPr/>
                    </p:nvPicPr>
                    <p:blipFill>
                      <a:blip r:embed="rId27"/>
                      <a:stretch>
                        <a:fillRect/>
                      </a:stretch>
                    </p:blipFill>
                    <p:spPr>
                      <a:xfrm>
                        <a:off x="4133195" y="2311362"/>
                        <a:ext cx="403128" cy="315491"/>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627603633"/>
              </p:ext>
            </p:extLst>
          </p:nvPr>
        </p:nvGraphicFramePr>
        <p:xfrm>
          <a:off x="5493271" y="1798419"/>
          <a:ext cx="6816227" cy="858060"/>
        </p:xfrm>
        <a:graphic>
          <a:graphicData uri="http://schemas.openxmlformats.org/presentationml/2006/ole">
            <mc:AlternateContent xmlns:mc="http://schemas.openxmlformats.org/markup-compatibility/2006">
              <mc:Choice xmlns:v="urn:schemas-microsoft-com:vml" Requires="v">
                <p:oleObj spid="_x0000_s69315" name="Equation" r:id="rId28" imgW="3136680" imgH="393480" progId="Equation.DSMT4">
                  <p:embed/>
                </p:oleObj>
              </mc:Choice>
              <mc:Fallback>
                <p:oleObj name="Equation" r:id="rId28" imgW="3136680" imgH="393480" progId="Equation.DSMT4">
                  <p:embed/>
                  <p:pic>
                    <p:nvPicPr>
                      <p:cNvPr id="0" name="对象 24"/>
                      <p:cNvPicPr>
                        <a:picLocks noChangeAspect="1" noChangeArrowheads="1"/>
                      </p:cNvPicPr>
                      <p:nvPr/>
                    </p:nvPicPr>
                    <p:blipFill>
                      <a:blip r:embed="rId29"/>
                      <a:srcRect/>
                      <a:stretch>
                        <a:fillRect/>
                      </a:stretch>
                    </p:blipFill>
                    <p:spPr bwMode="auto">
                      <a:xfrm>
                        <a:off x="5493271" y="1798419"/>
                        <a:ext cx="6816227" cy="858060"/>
                      </a:xfrm>
                      <a:prstGeom prst="rect">
                        <a:avLst/>
                      </a:prstGeom>
                      <a:noFill/>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2363857898"/>
              </p:ext>
            </p:extLst>
          </p:nvPr>
        </p:nvGraphicFramePr>
        <p:xfrm>
          <a:off x="5469827" y="3589412"/>
          <a:ext cx="6875170" cy="818694"/>
        </p:xfrm>
        <a:graphic>
          <a:graphicData uri="http://schemas.openxmlformats.org/presentationml/2006/ole">
            <mc:AlternateContent xmlns:mc="http://schemas.openxmlformats.org/markup-compatibility/2006">
              <mc:Choice xmlns:v="urn:schemas-microsoft-com:vml" Requires="v">
                <p:oleObj spid="_x0000_s69316" name="Equation" r:id="rId30" imgW="3517560" imgH="419040" progId="Equation.DSMT4">
                  <p:embed/>
                </p:oleObj>
              </mc:Choice>
              <mc:Fallback>
                <p:oleObj name="Equation" r:id="rId30" imgW="3517560" imgH="419040" progId="Equation.DSMT4">
                  <p:embed/>
                  <p:pic>
                    <p:nvPicPr>
                      <p:cNvPr id="0" name="对象 26"/>
                      <p:cNvPicPr>
                        <a:picLocks noChangeAspect="1" noChangeArrowheads="1"/>
                      </p:cNvPicPr>
                      <p:nvPr/>
                    </p:nvPicPr>
                    <p:blipFill>
                      <a:blip r:embed="rId31"/>
                      <a:srcRect/>
                      <a:stretch>
                        <a:fillRect/>
                      </a:stretch>
                    </p:blipFill>
                    <p:spPr bwMode="auto">
                      <a:xfrm>
                        <a:off x="5469827" y="3589412"/>
                        <a:ext cx="6875170" cy="818694"/>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2052116477"/>
              </p:ext>
            </p:extLst>
          </p:nvPr>
        </p:nvGraphicFramePr>
        <p:xfrm>
          <a:off x="3847359" y="5356835"/>
          <a:ext cx="8901841" cy="635188"/>
        </p:xfrm>
        <a:graphic>
          <a:graphicData uri="http://schemas.openxmlformats.org/presentationml/2006/ole">
            <mc:AlternateContent xmlns:mc="http://schemas.openxmlformats.org/markup-compatibility/2006">
              <mc:Choice xmlns:v="urn:schemas-microsoft-com:vml" Requires="v">
                <p:oleObj spid="_x0000_s69317" name="Equation" r:id="rId32" imgW="5511600" imgH="393480" progId="Equation.DSMT4">
                  <p:embed/>
                </p:oleObj>
              </mc:Choice>
              <mc:Fallback>
                <p:oleObj name="Equation" r:id="rId32" imgW="5511600" imgH="393480" progId="Equation.DSMT4">
                  <p:embed/>
                  <p:pic>
                    <p:nvPicPr>
                      <p:cNvPr id="0" name="对象 28"/>
                      <p:cNvPicPr>
                        <a:picLocks noChangeAspect="1" noChangeArrowheads="1"/>
                      </p:cNvPicPr>
                      <p:nvPr/>
                    </p:nvPicPr>
                    <p:blipFill>
                      <a:blip r:embed="rId33"/>
                      <a:srcRect/>
                      <a:stretch>
                        <a:fillRect/>
                      </a:stretch>
                    </p:blipFill>
                    <p:spPr bwMode="auto">
                      <a:xfrm>
                        <a:off x="3847359" y="5356835"/>
                        <a:ext cx="8901841" cy="635188"/>
                      </a:xfrm>
                      <a:prstGeom prst="rect">
                        <a:avLst/>
                      </a:prstGeom>
                      <a:noFill/>
                    </p:spPr>
                  </p:pic>
                </p:oleObj>
              </mc:Fallback>
            </mc:AlternateContent>
          </a:graphicData>
        </a:graphic>
      </p:graphicFrame>
      <p:sp>
        <p:nvSpPr>
          <p:cNvPr id="56" name="Rectangle 26"/>
          <p:cNvSpPr>
            <a:spLocks noChangeArrowheads="1"/>
          </p:cNvSpPr>
          <p:nvPr/>
        </p:nvSpPr>
        <p:spPr bwMode="auto">
          <a:xfrm>
            <a:off x="817932" y="998940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34"/>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218818087"/>
      </p:ext>
    </p:extLst>
  </p:cSld>
  <p:clrMapOvr>
    <a:masterClrMapping/>
  </p:clrMapOvr>
  <mc:AlternateContent xmlns:mc="http://schemas.openxmlformats.org/markup-compatibility/2006">
    <mc:Choice xmlns:p14="http://schemas.microsoft.com/office/powerpoint/2010/main" Requires="p14">
      <p:transition p14:dur="0" advTm="11941"/>
    </mc:Choice>
    <mc:Fallback>
      <p:transition advTm="11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0" name="文本框 29"/>
          <p:cNvSpPr txBox="1"/>
          <p:nvPr/>
        </p:nvSpPr>
        <p:spPr>
          <a:xfrm>
            <a:off x="986727" y="177377"/>
            <a:ext cx="1826141" cy="584904"/>
          </a:xfrm>
          <a:prstGeom prst="rect">
            <a:avLst/>
          </a:prstGeom>
          <a:noFill/>
        </p:spPr>
        <p:txBody>
          <a:bodyPr wrap="none" rtlCol="0">
            <a:spAutoFit/>
          </a:bodyPr>
          <a:lstStyle/>
          <a:p>
            <a:pPr algn="ctr" defTabSz="457385">
              <a:defRPr/>
            </a:pPr>
            <a:r>
              <a:rPr lang="zh-CN" altLang="en-US" sz="3201"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计算实例</a:t>
            </a:r>
            <a:endParaRPr lang="zh-CN" altLang="en-US" sz="3201"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1" name="图片 30"/>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sp>
        <p:nvSpPr>
          <p:cNvPr id="37" name="Rectangle 9"/>
          <p:cNvSpPr>
            <a:spLocks noChangeArrowheads="1"/>
          </p:cNvSpPr>
          <p:nvPr/>
        </p:nvSpPr>
        <p:spPr bwMode="auto">
          <a:xfrm>
            <a:off x="856547" y="2118395"/>
            <a:ext cx="3048000" cy="381000"/>
          </a:xfrm>
          <a:prstGeom prst="rect">
            <a:avLst/>
          </a:prstGeom>
          <a:gradFill rotWithShape="1">
            <a:gsLst>
              <a:gs pos="0">
                <a:schemeClr val="tx2"/>
              </a:gs>
              <a:gs pos="50000">
                <a:srgbClr val="FFFFFF"/>
              </a:gs>
              <a:gs pos="100000">
                <a:schemeClr val="tx2"/>
              </a:gs>
            </a:gsLst>
            <a:lin ang="5400000" scaled="1"/>
          </a:gradFill>
          <a:ln w="19050">
            <a:solidFill>
              <a:schemeClr val="tx1"/>
            </a:solidFill>
            <a:miter lim="800000"/>
            <a:headEnd/>
            <a:tailEnd/>
          </a:ln>
          <a:effectLst/>
          <a:ex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 name="组合 2"/>
          <p:cNvGrpSpPr/>
          <p:nvPr/>
        </p:nvGrpSpPr>
        <p:grpSpPr>
          <a:xfrm>
            <a:off x="685097" y="2483520"/>
            <a:ext cx="323850" cy="377825"/>
            <a:chOff x="685097" y="2483520"/>
            <a:chExt cx="323850" cy="377825"/>
          </a:xfrm>
        </p:grpSpPr>
        <p:grpSp>
          <p:nvGrpSpPr>
            <p:cNvPr id="42" name="Group 14"/>
            <p:cNvGrpSpPr>
              <a:grpSpLocks/>
            </p:cNvGrpSpPr>
            <p:nvPr/>
          </p:nvGrpSpPr>
          <p:grpSpPr bwMode="auto">
            <a:xfrm>
              <a:off x="704147" y="2483520"/>
              <a:ext cx="304800" cy="268287"/>
              <a:chOff x="3600" y="1766"/>
              <a:chExt cx="192" cy="169"/>
            </a:xfrm>
          </p:grpSpPr>
          <p:grpSp>
            <p:nvGrpSpPr>
              <p:cNvPr id="51" name="Group 15"/>
              <p:cNvGrpSpPr>
                <a:grpSpLocks/>
              </p:cNvGrpSpPr>
              <p:nvPr/>
            </p:nvGrpSpPr>
            <p:grpSpPr bwMode="auto">
              <a:xfrm>
                <a:off x="3600" y="1809"/>
                <a:ext cx="192" cy="126"/>
                <a:chOff x="3600" y="1794"/>
                <a:chExt cx="192" cy="126"/>
              </a:xfrm>
            </p:grpSpPr>
            <p:sp>
              <p:nvSpPr>
                <p:cNvPr id="53" name="Line 16"/>
                <p:cNvSpPr>
                  <a:spLocks noChangeShapeType="1"/>
                </p:cNvSpPr>
                <p:nvPr/>
              </p:nvSpPr>
              <p:spPr bwMode="auto">
                <a:xfrm flipH="1">
                  <a:off x="3648" y="1794"/>
                  <a:ext cx="48" cy="126"/>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4" name="Line 17"/>
                <p:cNvSpPr>
                  <a:spLocks noChangeShapeType="1"/>
                </p:cNvSpPr>
                <p:nvPr/>
              </p:nvSpPr>
              <p:spPr bwMode="auto">
                <a:xfrm>
                  <a:off x="3696" y="1800"/>
                  <a:ext cx="48" cy="12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5" name="Line 18"/>
                <p:cNvSpPr>
                  <a:spLocks noChangeShapeType="1"/>
                </p:cNvSpPr>
                <p:nvPr/>
              </p:nvSpPr>
              <p:spPr bwMode="auto">
                <a:xfrm flipH="1">
                  <a:off x="3600" y="1920"/>
                  <a:ext cx="192"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2" name="Oval 19"/>
              <p:cNvSpPr>
                <a:spLocks noChangeArrowheads="1"/>
              </p:cNvSpPr>
              <p:nvPr/>
            </p:nvSpPr>
            <p:spPr bwMode="auto">
              <a:xfrm>
                <a:off x="3672" y="1766"/>
                <a:ext cx="48" cy="48"/>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grpSp>
          <p:nvGrpSpPr>
            <p:cNvPr id="43" name="Group 20"/>
            <p:cNvGrpSpPr>
              <a:grpSpLocks/>
            </p:cNvGrpSpPr>
            <p:nvPr/>
          </p:nvGrpSpPr>
          <p:grpSpPr bwMode="auto">
            <a:xfrm>
              <a:off x="685097" y="2727995"/>
              <a:ext cx="285750" cy="133350"/>
              <a:chOff x="3588" y="1920"/>
              <a:chExt cx="180" cy="84"/>
            </a:xfrm>
          </p:grpSpPr>
          <p:sp>
            <p:nvSpPr>
              <p:cNvPr id="48" name="Line 21"/>
              <p:cNvSpPr>
                <a:spLocks noChangeShapeType="1"/>
              </p:cNvSpPr>
              <p:nvPr/>
            </p:nvSpPr>
            <p:spPr bwMode="auto">
              <a:xfrm rot="1200000" flipH="1">
                <a:off x="3740"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Line 22"/>
              <p:cNvSpPr>
                <a:spLocks noChangeShapeType="1"/>
              </p:cNvSpPr>
              <p:nvPr/>
            </p:nvSpPr>
            <p:spPr bwMode="auto">
              <a:xfrm rot="1200000" flipH="1">
                <a:off x="3664"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Line 23"/>
              <p:cNvSpPr>
                <a:spLocks noChangeShapeType="1"/>
              </p:cNvSpPr>
              <p:nvPr/>
            </p:nvSpPr>
            <p:spPr bwMode="auto">
              <a:xfrm rot="1200000" flipH="1">
                <a:off x="3588" y="1920"/>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9" name="Freeform 28"/>
          <p:cNvSpPr>
            <a:spLocks/>
          </p:cNvSpPr>
          <p:nvPr/>
        </p:nvSpPr>
        <p:spPr bwMode="auto">
          <a:xfrm rot="10800000">
            <a:off x="853372" y="2227336"/>
            <a:ext cx="2168342" cy="78436"/>
          </a:xfrm>
          <a:custGeom>
            <a:avLst/>
            <a:gdLst>
              <a:gd name="T0" fmla="*/ 0 w 1632"/>
              <a:gd name="T1" fmla="*/ 0 h 144"/>
              <a:gd name="T2" fmla="*/ 2147483647 w 1632"/>
              <a:gd name="T3" fmla="*/ 2147483647 h 144"/>
              <a:gd name="T4" fmla="*/ 2147483647 w 1632"/>
              <a:gd name="T5" fmla="*/ 0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0"/>
                </a:moveTo>
                <a:cubicBezTo>
                  <a:pt x="224" y="72"/>
                  <a:pt x="448" y="144"/>
                  <a:pt x="720" y="144"/>
                </a:cubicBezTo>
                <a:cubicBezTo>
                  <a:pt x="992" y="144"/>
                  <a:pt x="1480" y="24"/>
                  <a:pt x="1632" y="0"/>
                </a:cubicBezTo>
              </a:path>
            </a:pathLst>
          </a:custGeom>
          <a:noFill/>
          <a:ln w="28575" cap="flat" cmpd="sng">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1" name="Group 36"/>
          <p:cNvGrpSpPr>
            <a:grpSpLocks/>
          </p:cNvGrpSpPr>
          <p:nvPr/>
        </p:nvGrpSpPr>
        <p:grpSpPr bwMode="auto">
          <a:xfrm>
            <a:off x="3736794" y="1118270"/>
            <a:ext cx="311149" cy="1009650"/>
            <a:chOff x="4724" y="1044"/>
            <a:chExt cx="196" cy="636"/>
          </a:xfrm>
        </p:grpSpPr>
        <p:sp>
          <p:nvSpPr>
            <p:cNvPr id="26" name="Line 37"/>
            <p:cNvSpPr>
              <a:spLocks noChangeShapeType="1"/>
            </p:cNvSpPr>
            <p:nvPr/>
          </p:nvSpPr>
          <p:spPr bwMode="auto">
            <a:xfrm>
              <a:off x="4818" y="1248"/>
              <a:ext cx="0" cy="432"/>
            </a:xfrm>
            <a:prstGeom prst="line">
              <a:avLst/>
            </a:prstGeom>
            <a:noFill/>
            <a:ln w="31750">
              <a:solidFill>
                <a:srgbClr val="4BC1DD"/>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7" name="Object 38"/>
            <p:cNvGraphicFramePr>
              <a:graphicFrameLocks noChangeAspect="1"/>
            </p:cNvGraphicFramePr>
            <p:nvPr/>
          </p:nvGraphicFramePr>
          <p:xfrm>
            <a:off x="4724" y="1044"/>
            <a:ext cx="196" cy="196"/>
          </p:xfrm>
          <a:graphic>
            <a:graphicData uri="http://schemas.openxmlformats.org/presentationml/2006/ole">
              <mc:AlternateContent xmlns:mc="http://schemas.openxmlformats.org/markup-compatibility/2006">
                <mc:Choice xmlns:v="urn:schemas-microsoft-com:vml" Requires="v">
                  <p:oleObj spid="_x0000_s75381" name="Equation" r:id="rId6" imgW="164880" imgH="164880" progId="Equation.DSMT4">
                    <p:embed/>
                  </p:oleObj>
                </mc:Choice>
                <mc:Fallback>
                  <p:oleObj name="Equation" r:id="rId6" imgW="164880" imgH="164880" progId="Equation.DSMT4">
                    <p:embed/>
                    <p:pic>
                      <p:nvPicPr>
                        <p:cNvPr id="27" name="Object 38"/>
                        <p:cNvPicPr>
                          <a:picLocks noChangeAspect="1" noChangeArrowheads="1"/>
                        </p:cNvPicPr>
                        <p:nvPr/>
                      </p:nvPicPr>
                      <p:blipFill>
                        <a:blip r:embed="rId7"/>
                        <a:srcRect/>
                        <a:stretch>
                          <a:fillRect/>
                        </a:stretch>
                      </p:blipFill>
                      <p:spPr bwMode="auto">
                        <a:xfrm>
                          <a:off x="4724" y="1044"/>
                          <a:ext cx="196"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44"/>
          <p:cNvGrpSpPr>
            <a:grpSpLocks/>
          </p:cNvGrpSpPr>
          <p:nvPr/>
        </p:nvGrpSpPr>
        <p:grpSpPr bwMode="auto">
          <a:xfrm>
            <a:off x="323147" y="1877095"/>
            <a:ext cx="533400" cy="609600"/>
            <a:chOff x="3360" y="1536"/>
            <a:chExt cx="336" cy="384"/>
          </a:xfrm>
        </p:grpSpPr>
        <p:sp>
          <p:nvSpPr>
            <p:cNvPr id="18" name="Line 45"/>
            <p:cNvSpPr>
              <a:spLocks noChangeShapeType="1"/>
            </p:cNvSpPr>
            <p:nvPr/>
          </p:nvSpPr>
          <p:spPr bwMode="auto">
            <a:xfrm flipH="1" flipV="1">
              <a:off x="3696" y="1536"/>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9" name="Object 46"/>
            <p:cNvGraphicFramePr>
              <a:graphicFrameLocks noChangeAspect="1"/>
            </p:cNvGraphicFramePr>
            <p:nvPr/>
          </p:nvGraphicFramePr>
          <p:xfrm>
            <a:off x="3360" y="1576"/>
            <a:ext cx="245" cy="276"/>
          </p:xfrm>
          <a:graphic>
            <a:graphicData uri="http://schemas.openxmlformats.org/presentationml/2006/ole">
              <mc:AlternateContent xmlns:mc="http://schemas.openxmlformats.org/markup-compatibility/2006">
                <mc:Choice xmlns:v="urn:schemas-microsoft-com:vml" Requires="v">
                  <p:oleObj spid="_x0000_s75382" name="Equation" r:id="rId8" imgW="203040" imgH="228600" progId="Equation.DSMT4">
                    <p:embed/>
                  </p:oleObj>
                </mc:Choice>
                <mc:Fallback>
                  <p:oleObj name="Equation" r:id="rId8" imgW="203040" imgH="228600" progId="Equation.DSMT4">
                    <p:embed/>
                    <p:pic>
                      <p:nvPicPr>
                        <p:cNvPr id="19" name="Object 46"/>
                        <p:cNvPicPr>
                          <a:picLocks noChangeAspect="1" noChangeArrowheads="1"/>
                        </p:cNvPicPr>
                        <p:nvPr/>
                      </p:nvPicPr>
                      <p:blipFill>
                        <a:blip r:embed="rId9"/>
                        <a:srcRect/>
                        <a:stretch>
                          <a:fillRect/>
                        </a:stretch>
                      </p:blipFill>
                      <p:spPr bwMode="auto">
                        <a:xfrm>
                          <a:off x="3360" y="1576"/>
                          <a:ext cx="245"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Line 48"/>
          <p:cNvSpPr>
            <a:spLocks noChangeShapeType="1"/>
          </p:cNvSpPr>
          <p:nvPr/>
        </p:nvSpPr>
        <p:spPr bwMode="auto">
          <a:xfrm flipV="1">
            <a:off x="3037772" y="1865982"/>
            <a:ext cx="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7" name="Object 49"/>
          <p:cNvGraphicFramePr>
            <a:graphicFrameLocks noChangeAspect="1"/>
          </p:cNvGraphicFramePr>
          <p:nvPr/>
        </p:nvGraphicFramePr>
        <p:xfrm>
          <a:off x="3072964" y="1716838"/>
          <a:ext cx="388937" cy="436563"/>
        </p:xfrm>
        <a:graphic>
          <a:graphicData uri="http://schemas.openxmlformats.org/presentationml/2006/ole">
            <mc:AlternateContent xmlns:mc="http://schemas.openxmlformats.org/markup-compatibility/2006">
              <mc:Choice xmlns:v="urn:schemas-microsoft-com:vml" Requires="v">
                <p:oleObj spid="_x0000_s75383" name="Equation" r:id="rId10" imgW="203040" imgH="228600" progId="Equation.DSMT4">
                  <p:embed/>
                </p:oleObj>
              </mc:Choice>
              <mc:Fallback>
                <p:oleObj name="Equation" r:id="rId10" imgW="203040" imgH="228600" progId="Equation.DSMT4">
                  <p:embed/>
                  <p:pic>
                    <p:nvPicPr>
                      <p:cNvPr id="17" name="Object 49"/>
                      <p:cNvPicPr>
                        <a:picLocks noChangeAspect="1" noChangeArrowheads="1"/>
                      </p:cNvPicPr>
                      <p:nvPr/>
                    </p:nvPicPr>
                    <p:blipFill>
                      <a:blip r:embed="rId11"/>
                      <a:srcRect/>
                      <a:stretch>
                        <a:fillRect/>
                      </a:stretch>
                    </p:blipFill>
                    <p:spPr bwMode="auto">
                      <a:xfrm>
                        <a:off x="3072964" y="1716838"/>
                        <a:ext cx="388937"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50"/>
          <p:cNvSpPr>
            <a:spLocks noChangeShapeType="1"/>
          </p:cNvSpPr>
          <p:nvPr/>
        </p:nvSpPr>
        <p:spPr bwMode="auto">
          <a:xfrm>
            <a:off x="853372" y="2334295"/>
            <a:ext cx="3048000" cy="0"/>
          </a:xfrm>
          <a:prstGeom prst="line">
            <a:avLst/>
          </a:prstGeom>
          <a:noFill/>
          <a:ln w="19050">
            <a:solidFill>
              <a:srgbClr val="339966"/>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1101108" y="3004360"/>
            <a:ext cx="2376264" cy="369332"/>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图</a:t>
            </a:r>
            <a:r>
              <a:rPr lang="en-US" altLang="zh-CN" dirty="0" smtClean="0">
                <a:latin typeface="Times New Roman" panose="02020603050405020304" pitchFamily="18" charset="0"/>
                <a:ea typeface="微软雅黑" panose="020B0503020204020204" pitchFamily="34" charset="-122"/>
                <a:sym typeface="Times New Roman" panose="02020603050405020304" pitchFamily="18" charset="0"/>
              </a:rPr>
              <a:t>1 </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弯曲变形示意图</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78" name="组合 77"/>
          <p:cNvGrpSpPr/>
          <p:nvPr/>
        </p:nvGrpSpPr>
        <p:grpSpPr>
          <a:xfrm>
            <a:off x="333105" y="3989436"/>
            <a:ext cx="3656818" cy="1327447"/>
            <a:chOff x="1185835" y="1241384"/>
            <a:chExt cx="5606084" cy="2035041"/>
          </a:xfrm>
        </p:grpSpPr>
        <p:sp>
          <p:nvSpPr>
            <p:cNvPr id="79" name="Text Box 3074"/>
            <p:cNvSpPr txBox="1">
              <a:spLocks noChangeArrowheads="1"/>
            </p:cNvSpPr>
            <p:nvPr/>
          </p:nvSpPr>
          <p:spPr bwMode="auto">
            <a:xfrm>
              <a:off x="1185835" y="1241384"/>
              <a:ext cx="283202" cy="70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endParaRPr lang="zh-CN" altLang="zh-CN" b="0">
                <a:ea typeface="微软雅黑" panose="020B0503020204020204" pitchFamily="34" charset="-122"/>
                <a:sym typeface="Times New Roman" panose="02020603050405020304" pitchFamily="18" charset="0"/>
              </a:endParaRPr>
            </a:p>
          </p:txBody>
        </p:sp>
        <p:grpSp>
          <p:nvGrpSpPr>
            <p:cNvPr id="80" name="Group 3112"/>
            <p:cNvGrpSpPr>
              <a:grpSpLocks/>
            </p:cNvGrpSpPr>
            <p:nvPr/>
          </p:nvGrpSpPr>
          <p:grpSpPr bwMode="auto">
            <a:xfrm>
              <a:off x="1479835" y="1331737"/>
              <a:ext cx="5249863" cy="1944688"/>
              <a:chOff x="1247" y="799"/>
              <a:chExt cx="3307" cy="1056"/>
            </a:xfrm>
          </p:grpSpPr>
          <p:grpSp>
            <p:nvGrpSpPr>
              <p:cNvPr id="94" name="Group 3113"/>
              <p:cNvGrpSpPr>
                <a:grpSpLocks/>
              </p:cNvGrpSpPr>
              <p:nvPr/>
            </p:nvGrpSpPr>
            <p:grpSpPr bwMode="auto">
              <a:xfrm>
                <a:off x="1338" y="799"/>
                <a:ext cx="3216" cy="1056"/>
                <a:chOff x="1344" y="480"/>
                <a:chExt cx="3216" cy="1056"/>
              </a:xfrm>
            </p:grpSpPr>
            <p:sp>
              <p:nvSpPr>
                <p:cNvPr id="96" name="AutoShape 3114"/>
                <p:cNvSpPr>
                  <a:spLocks noChangeArrowheads="1"/>
                </p:cNvSpPr>
                <p:nvPr/>
              </p:nvSpPr>
              <p:spPr bwMode="auto">
                <a:xfrm rot="5372580">
                  <a:off x="2448" y="-240"/>
                  <a:ext cx="576" cy="2784"/>
                </a:xfrm>
                <a:prstGeom prst="can">
                  <a:avLst>
                    <a:gd name="adj" fmla="val 41688"/>
                  </a:avLst>
                </a:prstGeom>
                <a:gradFill rotWithShape="0">
                  <a:gsLst>
                    <a:gs pos="0">
                      <a:srgbClr val="6C6C6C"/>
                    </a:gs>
                    <a:gs pos="50000">
                      <a:srgbClr val="EAEAEA"/>
                    </a:gs>
                    <a:gs pos="100000">
                      <a:srgbClr val="6C6C6C"/>
                    </a:gs>
                  </a:gsLst>
                  <a:lin ang="5400000" scaled="1"/>
                </a:gra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97" name="Freeform 3115"/>
                <p:cNvSpPr>
                  <a:spLocks/>
                </p:cNvSpPr>
                <p:nvPr/>
              </p:nvSpPr>
              <p:spPr bwMode="auto">
                <a:xfrm>
                  <a:off x="1440" y="720"/>
                  <a:ext cx="96" cy="816"/>
                </a:xfrm>
                <a:custGeom>
                  <a:avLst/>
                  <a:gdLst>
                    <a:gd name="T0" fmla="*/ 13 w 264"/>
                    <a:gd name="T1" fmla="*/ 728 h 864"/>
                    <a:gd name="T2" fmla="*/ 1 w 264"/>
                    <a:gd name="T3" fmla="*/ 404 h 864"/>
                    <a:gd name="T4" fmla="*/ 6 w 264"/>
                    <a:gd name="T5" fmla="*/ 0 h 864"/>
                    <a:gd name="T6" fmla="*/ 0 60000 65536"/>
                    <a:gd name="T7" fmla="*/ 0 60000 65536"/>
                    <a:gd name="T8" fmla="*/ 0 60000 65536"/>
                    <a:gd name="T9" fmla="*/ 0 w 264"/>
                    <a:gd name="T10" fmla="*/ 0 h 864"/>
                    <a:gd name="T11" fmla="*/ 264 w 264"/>
                    <a:gd name="T12" fmla="*/ 864 h 864"/>
                  </a:gdLst>
                  <a:ahLst/>
                  <a:cxnLst>
                    <a:cxn ang="T6">
                      <a:pos x="T0" y="T1"/>
                    </a:cxn>
                    <a:cxn ang="T7">
                      <a:pos x="T2" y="T3"/>
                    </a:cxn>
                    <a:cxn ang="T8">
                      <a:pos x="T4" y="T5"/>
                    </a:cxn>
                  </a:cxnLst>
                  <a:rect l="T9" t="T10" r="T11" b="T12"/>
                  <a:pathLst>
                    <a:path w="264" h="864">
                      <a:moveTo>
                        <a:pt x="264" y="864"/>
                      </a:moveTo>
                      <a:cubicBezTo>
                        <a:pt x="156" y="744"/>
                        <a:pt x="48" y="624"/>
                        <a:pt x="24" y="480"/>
                      </a:cubicBezTo>
                      <a:cubicBezTo>
                        <a:pt x="0" y="336"/>
                        <a:pt x="60" y="168"/>
                        <a:pt x="120" y="0"/>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8" name="Freeform 3116"/>
                <p:cNvSpPr>
                  <a:spLocks/>
                </p:cNvSpPr>
                <p:nvPr/>
              </p:nvSpPr>
              <p:spPr bwMode="auto">
                <a:xfrm>
                  <a:off x="3784" y="720"/>
                  <a:ext cx="152" cy="816"/>
                </a:xfrm>
                <a:custGeom>
                  <a:avLst/>
                  <a:gdLst>
                    <a:gd name="T0" fmla="*/ 152 w 152"/>
                    <a:gd name="T1" fmla="*/ 0 h 816"/>
                    <a:gd name="T2" fmla="*/ 8 w 152"/>
                    <a:gd name="T3" fmla="*/ 384 h 816"/>
                    <a:gd name="T4" fmla="*/ 104 w 152"/>
                    <a:gd name="T5" fmla="*/ 816 h 816"/>
                    <a:gd name="T6" fmla="*/ 0 60000 65536"/>
                    <a:gd name="T7" fmla="*/ 0 60000 65536"/>
                    <a:gd name="T8" fmla="*/ 0 60000 65536"/>
                    <a:gd name="T9" fmla="*/ 0 w 152"/>
                    <a:gd name="T10" fmla="*/ 0 h 816"/>
                    <a:gd name="T11" fmla="*/ 152 w 152"/>
                    <a:gd name="T12" fmla="*/ 816 h 816"/>
                  </a:gdLst>
                  <a:ahLst/>
                  <a:cxnLst>
                    <a:cxn ang="T6">
                      <a:pos x="T0" y="T1"/>
                    </a:cxn>
                    <a:cxn ang="T7">
                      <a:pos x="T2" y="T3"/>
                    </a:cxn>
                    <a:cxn ang="T8">
                      <a:pos x="T4" y="T5"/>
                    </a:cxn>
                  </a:cxnLst>
                  <a:rect l="T9" t="T10" r="T11" b="T12"/>
                  <a:pathLst>
                    <a:path w="152" h="816">
                      <a:moveTo>
                        <a:pt x="152" y="0"/>
                      </a:moveTo>
                      <a:cubicBezTo>
                        <a:pt x="84" y="124"/>
                        <a:pt x="16" y="248"/>
                        <a:pt x="8" y="384"/>
                      </a:cubicBezTo>
                      <a:cubicBezTo>
                        <a:pt x="0" y="520"/>
                        <a:pt x="52" y="668"/>
                        <a:pt x="104" y="816"/>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9" name="Text Box 3117"/>
                <p:cNvSpPr txBox="1">
                  <a:spLocks noChangeArrowheads="1"/>
                </p:cNvSpPr>
                <p:nvPr/>
              </p:nvSpPr>
              <p:spPr bwMode="auto">
                <a:xfrm>
                  <a:off x="1488" y="480"/>
                  <a:ext cx="62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a:solidFill>
                        <a:schemeClr val="tx2"/>
                      </a:solidFill>
                      <a:ea typeface="微软雅黑" panose="020B0503020204020204" pitchFamily="34" charset="-122"/>
                      <a:cs typeface="ˎ̥"/>
                      <a:sym typeface="Times New Roman" panose="02020603050405020304" pitchFamily="18" charset="0"/>
                    </a:rPr>
                    <a:t>m</a:t>
                  </a:r>
                  <a:r>
                    <a:rPr lang="en-US" altLang="zh-CN" sz="2800" baseline="-25000">
                      <a:solidFill>
                        <a:schemeClr val="tx2"/>
                      </a:solidFill>
                      <a:ea typeface="微软雅黑" panose="020B0503020204020204" pitchFamily="34" charset="-122"/>
                      <a:cs typeface="ˎ̥"/>
                      <a:sym typeface="Times New Roman" panose="02020603050405020304" pitchFamily="18" charset="0"/>
                    </a:rPr>
                    <a:t>A</a:t>
                  </a:r>
                  <a:r>
                    <a:rPr lang="en-US" altLang="zh-CN" sz="2800">
                      <a:solidFill>
                        <a:srgbClr val="FFFF00"/>
                      </a:solidFill>
                      <a:ea typeface="微软雅黑" panose="020B0503020204020204" pitchFamily="34" charset="-122"/>
                      <a:cs typeface="ˎ̥"/>
                      <a:sym typeface="Times New Roman" panose="02020603050405020304" pitchFamily="18" charset="0"/>
                    </a:rPr>
                    <a:t> </a:t>
                  </a:r>
                  <a:endParaRPr kumimoji="0" lang="en-US" altLang="zh-CN" sz="1800" b="0">
                    <a:solidFill>
                      <a:srgbClr val="FFFF00"/>
                    </a:solidFill>
                    <a:ea typeface="微软雅黑" panose="020B0503020204020204" pitchFamily="34" charset="-122"/>
                    <a:sym typeface="Times New Roman" panose="02020603050405020304" pitchFamily="18" charset="0"/>
                  </a:endParaRPr>
                </a:p>
              </p:txBody>
            </p:sp>
            <p:sp>
              <p:nvSpPr>
                <p:cNvPr id="100" name="Text Box 3118"/>
                <p:cNvSpPr txBox="1">
                  <a:spLocks noChangeArrowheads="1"/>
                </p:cNvSpPr>
                <p:nvPr/>
              </p:nvSpPr>
              <p:spPr bwMode="auto">
                <a:xfrm>
                  <a:off x="3936" y="528"/>
                  <a:ext cx="62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dirty="0" err="1">
                      <a:solidFill>
                        <a:schemeClr val="tx2"/>
                      </a:solidFill>
                      <a:ea typeface="微软雅黑" panose="020B0503020204020204" pitchFamily="34" charset="-122"/>
                      <a:cs typeface="ˎ̥"/>
                      <a:sym typeface="Times New Roman" panose="02020603050405020304" pitchFamily="18" charset="0"/>
                    </a:rPr>
                    <a:t>m</a:t>
                  </a:r>
                  <a:r>
                    <a:rPr lang="en-US" altLang="zh-CN" sz="2800" baseline="-25000" dirty="0" err="1">
                      <a:solidFill>
                        <a:schemeClr val="tx2"/>
                      </a:solidFill>
                      <a:ea typeface="微软雅黑" panose="020B0503020204020204" pitchFamily="34" charset="-122"/>
                      <a:cs typeface="ˎ̥"/>
                      <a:sym typeface="Times New Roman" panose="02020603050405020304" pitchFamily="18" charset="0"/>
                    </a:rPr>
                    <a:t>B</a:t>
                  </a:r>
                  <a:r>
                    <a:rPr lang="en-US" altLang="zh-CN" sz="2800" dirty="0">
                      <a:solidFill>
                        <a:schemeClr val="tx2"/>
                      </a:solidFill>
                      <a:ea typeface="微软雅黑" panose="020B0503020204020204" pitchFamily="34" charset="-122"/>
                      <a:cs typeface="ˎ̥"/>
                      <a:sym typeface="Times New Roman" panose="02020603050405020304" pitchFamily="18" charset="0"/>
                    </a:rPr>
                    <a:t> </a:t>
                  </a:r>
                  <a:endParaRPr kumimoji="0" lang="en-US" altLang="zh-CN" sz="1800" b="0" dirty="0">
                    <a:solidFill>
                      <a:schemeClr val="tx2"/>
                    </a:solidFill>
                    <a:ea typeface="微软雅黑" panose="020B0503020204020204" pitchFamily="34" charset="-122"/>
                    <a:sym typeface="Times New Roman" panose="02020603050405020304" pitchFamily="18" charset="0"/>
                  </a:endParaRPr>
                </a:p>
              </p:txBody>
            </p:sp>
          </p:grpSp>
          <p:sp>
            <p:nvSpPr>
              <p:cNvPr id="95" name="Line 3119"/>
              <p:cNvSpPr>
                <a:spLocks noChangeShapeType="1"/>
              </p:cNvSpPr>
              <p:nvPr/>
            </p:nvSpPr>
            <p:spPr bwMode="auto">
              <a:xfrm flipH="1">
                <a:off x="1247" y="1480"/>
                <a:ext cx="2994" cy="0"/>
              </a:xfrm>
              <a:prstGeom prst="line">
                <a:avLst/>
              </a:prstGeom>
              <a:noFill/>
              <a:ln w="19050">
                <a:solidFill>
                  <a:srgbClr val="4BC1DD"/>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1" name="Line 3120"/>
            <p:cNvSpPr>
              <a:spLocks noChangeShapeType="1"/>
            </p:cNvSpPr>
            <p:nvPr/>
          </p:nvSpPr>
          <p:spPr bwMode="auto">
            <a:xfrm>
              <a:off x="1624298" y="2411237"/>
              <a:ext cx="4038600" cy="0"/>
            </a:xfrm>
            <a:prstGeom prst="line">
              <a:avLst/>
            </a:prstGeom>
            <a:noFill/>
            <a:ln w="38100" cap="sq">
              <a:solidFill>
                <a:srgbClr val="9966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2" name="Line 3121"/>
            <p:cNvSpPr>
              <a:spLocks noChangeShapeType="1"/>
            </p:cNvSpPr>
            <p:nvPr/>
          </p:nvSpPr>
          <p:spPr bwMode="auto">
            <a:xfrm>
              <a:off x="1867185" y="2505747"/>
              <a:ext cx="4038600" cy="304800"/>
            </a:xfrm>
            <a:prstGeom prst="line">
              <a:avLst/>
            </a:prstGeom>
            <a:noFill/>
            <a:ln w="381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83" name="Group 3122"/>
            <p:cNvGrpSpPr>
              <a:grpSpLocks/>
            </p:cNvGrpSpPr>
            <p:nvPr/>
          </p:nvGrpSpPr>
          <p:grpSpPr bwMode="auto">
            <a:xfrm>
              <a:off x="5656548" y="2076273"/>
              <a:ext cx="292100" cy="838200"/>
              <a:chOff x="3878" y="1314"/>
              <a:chExt cx="184" cy="528"/>
            </a:xfrm>
          </p:grpSpPr>
          <p:sp>
            <p:nvSpPr>
              <p:cNvPr id="91" name="Freeform 3123"/>
              <p:cNvSpPr>
                <a:spLocks/>
              </p:cNvSpPr>
              <p:nvPr/>
            </p:nvSpPr>
            <p:spPr bwMode="auto">
              <a:xfrm>
                <a:off x="3918" y="1314"/>
                <a:ext cx="96" cy="240"/>
              </a:xfrm>
              <a:custGeom>
                <a:avLst/>
                <a:gdLst>
                  <a:gd name="T0" fmla="*/ 96 w 96"/>
                  <a:gd name="T1" fmla="*/ 0 h 144"/>
                  <a:gd name="T2" fmla="*/ 48 w 96"/>
                  <a:gd name="T3" fmla="*/ 222 h 144"/>
                  <a:gd name="T4" fmla="*/ 0 w 96"/>
                  <a:gd name="T5" fmla="*/ 667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0"/>
                    </a:moveTo>
                    <a:cubicBezTo>
                      <a:pt x="80" y="12"/>
                      <a:pt x="64" y="24"/>
                      <a:pt x="48" y="48"/>
                    </a:cubicBezTo>
                    <a:cubicBezTo>
                      <a:pt x="32" y="72"/>
                      <a:pt x="16" y="108"/>
                      <a:pt x="0" y="144"/>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2" name="Freeform 3124"/>
              <p:cNvSpPr>
                <a:spLocks/>
              </p:cNvSpPr>
              <p:nvPr/>
            </p:nvSpPr>
            <p:spPr bwMode="auto">
              <a:xfrm>
                <a:off x="3918" y="1650"/>
                <a:ext cx="144" cy="192"/>
              </a:xfrm>
              <a:custGeom>
                <a:avLst/>
                <a:gdLst>
                  <a:gd name="T0" fmla="*/ 324 w 96"/>
                  <a:gd name="T1" fmla="*/ 341 h 144"/>
                  <a:gd name="T2" fmla="*/ 162 w 96"/>
                  <a:gd name="T3" fmla="*/ 228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144"/>
                    </a:moveTo>
                    <a:cubicBezTo>
                      <a:pt x="80" y="132"/>
                      <a:pt x="64" y="120"/>
                      <a:pt x="48" y="96"/>
                    </a:cubicBezTo>
                    <a:cubicBezTo>
                      <a:pt x="32" y="72"/>
                      <a:pt x="16" y="36"/>
                      <a:pt x="0" y="0"/>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3" name="Line 3126"/>
              <p:cNvSpPr>
                <a:spLocks noChangeShapeType="1"/>
              </p:cNvSpPr>
              <p:nvPr/>
            </p:nvSpPr>
            <p:spPr bwMode="auto">
              <a:xfrm flipH="1">
                <a:off x="3878" y="1616"/>
                <a:ext cx="144" cy="96"/>
              </a:xfrm>
              <a:prstGeom prst="line">
                <a:avLst/>
              </a:prstGeom>
              <a:noFill/>
              <a:ln w="38100" cap="sq">
                <a:solidFill>
                  <a:srgbClr val="4BC1DD"/>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4" name="Group 3097"/>
            <p:cNvGrpSpPr>
              <a:grpSpLocks/>
            </p:cNvGrpSpPr>
            <p:nvPr/>
          </p:nvGrpSpPr>
          <p:grpSpPr bwMode="auto">
            <a:xfrm>
              <a:off x="3137185" y="1633363"/>
              <a:ext cx="708025" cy="887414"/>
              <a:chOff x="1915" y="736"/>
              <a:chExt cx="446" cy="559"/>
            </a:xfrm>
          </p:grpSpPr>
          <p:sp>
            <p:nvSpPr>
              <p:cNvPr id="88" name="Arc 3098"/>
              <p:cNvSpPr>
                <a:spLocks/>
              </p:cNvSpPr>
              <p:nvPr/>
            </p:nvSpPr>
            <p:spPr bwMode="auto">
              <a:xfrm rot="598795">
                <a:off x="1915" y="1204"/>
                <a:ext cx="48" cy="91"/>
              </a:xfrm>
              <a:custGeom>
                <a:avLst/>
                <a:gdLst>
                  <a:gd name="T0" fmla="*/ 0 w 21600"/>
                  <a:gd name="T1" fmla="*/ 0 h 13613"/>
                  <a:gd name="T2" fmla="*/ 0 w 21600"/>
                  <a:gd name="T3" fmla="*/ 0 h 13613"/>
                  <a:gd name="T4" fmla="*/ 0 w 21600"/>
                  <a:gd name="T5" fmla="*/ 0 h 13613"/>
                  <a:gd name="T6" fmla="*/ 0 60000 65536"/>
                  <a:gd name="T7" fmla="*/ 0 60000 65536"/>
                  <a:gd name="T8" fmla="*/ 0 60000 65536"/>
                  <a:gd name="T9" fmla="*/ 0 w 21600"/>
                  <a:gd name="T10" fmla="*/ 0 h 13613"/>
                  <a:gd name="T11" fmla="*/ 21600 w 21600"/>
                  <a:gd name="T12" fmla="*/ 13613 h 13613"/>
                </a:gdLst>
                <a:ahLst/>
                <a:cxnLst>
                  <a:cxn ang="T6">
                    <a:pos x="T0" y="T1"/>
                  </a:cxn>
                  <a:cxn ang="T7">
                    <a:pos x="T2" y="T3"/>
                  </a:cxn>
                  <a:cxn ang="T8">
                    <a:pos x="T4" y="T5"/>
                  </a:cxn>
                </a:cxnLst>
                <a:rect l="T9" t="T10" r="T11" b="T12"/>
                <a:pathLst>
                  <a:path w="21600" h="13613" fill="none" extrusionOk="0">
                    <a:moveTo>
                      <a:pt x="16770" y="-1"/>
                    </a:moveTo>
                    <a:cubicBezTo>
                      <a:pt x="19894" y="3848"/>
                      <a:pt x="21600" y="8655"/>
                      <a:pt x="21600" y="13613"/>
                    </a:cubicBezTo>
                  </a:path>
                  <a:path w="21600" h="13613" stroke="0" extrusionOk="0">
                    <a:moveTo>
                      <a:pt x="16770" y="-1"/>
                    </a:moveTo>
                    <a:cubicBezTo>
                      <a:pt x="19894" y="3848"/>
                      <a:pt x="21600" y="8655"/>
                      <a:pt x="21600" y="13613"/>
                    </a:cubicBezTo>
                    <a:lnTo>
                      <a:pt x="0" y="13613"/>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9" name="Text Box 3099"/>
                  <p:cNvSpPr txBox="1">
                    <a:spLocks noChangeArrowheads="1"/>
                  </p:cNvSpPr>
                  <p:nvPr/>
                </p:nvSpPr>
                <p:spPr bwMode="auto">
                  <a:xfrm>
                    <a:off x="1976" y="736"/>
                    <a:ext cx="385" cy="446"/>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微软雅黑" panose="020B0503020204020204" pitchFamily="34" charset="-122"/>
                              <a:sym typeface="Times New Roman" panose="02020603050405020304" pitchFamily="18" charset="0"/>
                            </a:rPr>
                            <m:t>𝜸</m:t>
                          </m:r>
                        </m:oMath>
                      </m:oMathPara>
                    </a14:m>
                    <a:endParaRPr lang="en-US" altLang="zh-CN" dirty="0">
                      <a:ea typeface="微软雅黑" panose="020B0503020204020204" pitchFamily="34" charset="-122"/>
                      <a:sym typeface="Times New Roman" panose="02020603050405020304" pitchFamily="18" charset="0"/>
                    </a:endParaRPr>
                  </a:p>
                </p:txBody>
              </p:sp>
            </mc:Choice>
            <mc:Fallback xmlns="">
              <p:sp>
                <p:nvSpPr>
                  <p:cNvPr id="89" name="Text Box 3099"/>
                  <p:cNvSpPr txBox="1">
                    <a:spLocks noRot="1" noChangeAspect="1" noMove="1" noResize="1" noEditPoints="1" noAdjustHandles="1" noChangeArrowheads="1" noChangeShapeType="1" noTextEdit="1"/>
                  </p:cNvSpPr>
                  <p:nvPr/>
                </p:nvSpPr>
                <p:spPr bwMode="auto">
                  <a:xfrm>
                    <a:off x="1976" y="736"/>
                    <a:ext cx="385" cy="446"/>
                  </a:xfrm>
                  <a:prstGeom prst="rect">
                    <a:avLst/>
                  </a:prstGeom>
                  <a:blipFill>
                    <a:blip r:embed="rId12"/>
                    <a:stretch>
                      <a:fillRect l="-10769" b="-105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p>
                    <a:r>
                      <a:rPr lang="zh-CN" altLang="en-US">
                        <a:noFill/>
                      </a:rPr>
                      <a:t> </a:t>
                    </a:r>
                  </a:p>
                </p:txBody>
              </p:sp>
            </mc:Fallback>
          </mc:AlternateContent>
          <p:sp>
            <p:nvSpPr>
              <p:cNvPr id="90" name="Line 3100"/>
              <p:cNvSpPr>
                <a:spLocks noChangeShapeType="1"/>
              </p:cNvSpPr>
              <p:nvPr/>
            </p:nvSpPr>
            <p:spPr bwMode="auto">
              <a:xfrm flipV="1">
                <a:off x="1968" y="1056"/>
                <a:ext cx="96"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5" name="Line 3127"/>
            <p:cNvSpPr>
              <a:spLocks noChangeShapeType="1"/>
            </p:cNvSpPr>
            <p:nvPr/>
          </p:nvSpPr>
          <p:spPr bwMode="auto">
            <a:xfrm flipH="1" flipV="1">
              <a:off x="5656548" y="2411237"/>
              <a:ext cx="215900" cy="144463"/>
            </a:xfrm>
            <a:prstGeom prst="line">
              <a:avLst/>
            </a:prstGeom>
            <a:noFill/>
            <a:ln w="25400">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6" name="对象 85"/>
                <p:cNvGraphicFramePr>
                  <a:graphicFrameLocks noChangeAspect="1"/>
                </p:cNvGraphicFramePr>
                <p:nvPr>
                  <p:extLst/>
                </p:nvPr>
              </p:nvGraphicFramePr>
              <p:xfrm>
                <a:off x="3873537" y="2047625"/>
                <a:ext cx="114300" cy="177800"/>
              </p:xfrm>
              <a:graphic>
                <a:graphicData uri="http://schemas.openxmlformats.org/presentationml/2006/ole">
                  <mc:AlternateContent>
                    <mc:Choice xmlns:v="urn:schemas-microsoft-com:vml" Requires="v">
                      <p:oleObj spid="_x0000_s75384" name="Equation" r:id="rId13" imgW="114120" imgH="177480" progId="Equation.DSMT4">
                        <p:embed/>
                      </p:oleObj>
                    </mc:Choice>
                    <mc:Fallback>
                      <p:oleObj name="Equation" r:id="rId13" imgW="114120" imgH="177480" progId="Equation.DSMT4">
                        <p:embed/>
                        <p:pic>
                          <p:nvPicPr>
                            <p:cNvPr id="86" name="对象 85"/>
                            <p:cNvPicPr/>
                            <p:nvPr/>
                          </p:nvPicPr>
                          <p:blipFill>
                            <a:blip r:embed="rId14"/>
                            <a:stretch>
                              <a:fillRect/>
                            </a:stretch>
                          </p:blipFill>
                          <p:spPr>
                            <a:xfrm>
                              <a:off x="3873537" y="2047625"/>
                              <a:ext cx="114300" cy="177800"/>
                            </a:xfrm>
                            <a:prstGeom prst="rect">
                              <a:avLst/>
                            </a:prstGeom>
                          </p:spPr>
                        </p:pic>
                      </p:oleObj>
                    </mc:Fallback>
                  </mc:AlternateContent>
                </a:graphicData>
              </a:graphic>
            </p:graphicFrame>
          </mc:Choice>
          <mc:Fallback xmlns="">
            <p:graphicFrame>
              <p:nvGraphicFramePr>
                <p:cNvPr id="86" name="对象 85"/>
                <p:cNvGraphicFramePr>
                  <a:graphicFrameLocks noChangeAspect="1"/>
                </p:cNvGraphicFramePr>
                <p:nvPr>
                  <p:extLst/>
                </p:nvPr>
              </p:nvGraphicFramePr>
              <p:xfrm>
                <a:off x="3873537" y="2047625"/>
                <a:ext cx="114300" cy="177800"/>
              </p:xfrm>
              <a:graphic>
                <a:graphicData uri="http://schemas.openxmlformats.org/presentationml/2006/ole">
                  <mc:AlternateContent>
                    <mc:Choice xmlns:v="urn:schemas-microsoft-com:vml" Requires="v">
                      <p:oleObj spid="_x0000_s74900" name="Equation" r:id="rId15" imgW="114120" imgH="177480" progId="Equation.DSMT4">
                        <p:embed/>
                      </p:oleObj>
                    </mc:Choice>
                    <mc:Fallback>
                      <p:oleObj name="Equation" r:id="rId15" imgW="114120" imgH="177480" progId="Equation.DSMT4">
                        <p:embed/>
                        <p:pic>
                          <p:nvPicPr>
                            <p:cNvPr id="86" name="对象 85"/>
                            <p:cNvPicPr/>
                            <p:nvPr/>
                          </p:nvPicPr>
                          <p:blipFill>
                            <a:blip r:embed="rId16"/>
                            <a:stretch>
                              <a:fillRect/>
                            </a:stretch>
                          </p:blipFill>
                          <p:spPr>
                            <a:xfrm>
                              <a:off x="3873537" y="2047625"/>
                              <a:ext cx="114300" cy="177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7" name="对象 86"/>
                <p:cNvGraphicFramePr>
                  <a:graphicFrameLocks noChangeAspect="1"/>
                </p:cNvGraphicFramePr>
                <p:nvPr>
                  <p:extLst/>
                </p:nvPr>
              </p:nvGraphicFramePr>
              <p:xfrm>
                <a:off x="6082150" y="1997599"/>
                <a:ext cx="709769" cy="555394"/>
              </p:xfrm>
              <a:graphic>
                <a:graphicData uri="http://schemas.openxmlformats.org/presentationml/2006/ole">
                  <mc:AlternateContent>
                    <mc:Choice xmlns:v="urn:schemas-microsoft-com:vml" Requires="v">
                      <p:oleObj spid="_x0000_s75385" name="Equation" r:id="rId17" imgW="291960" imgH="228600" progId="Equation.DSMT4">
                        <p:embed/>
                      </p:oleObj>
                    </mc:Choice>
                    <mc:Fallback>
                      <p:oleObj name="Equation" r:id="rId17" imgW="291960" imgH="228600" progId="Equation.DSMT4">
                        <p:embed/>
                        <p:pic>
                          <p:nvPicPr>
                            <p:cNvPr id="87" name="对象 86"/>
                            <p:cNvPicPr/>
                            <p:nvPr/>
                          </p:nvPicPr>
                          <p:blipFill>
                            <a:blip r:embed="rId18"/>
                            <a:stretch>
                              <a:fillRect/>
                            </a:stretch>
                          </p:blipFill>
                          <p:spPr>
                            <a:xfrm>
                              <a:off x="6082150" y="1997599"/>
                              <a:ext cx="709769" cy="555394"/>
                            </a:xfrm>
                            <a:prstGeom prst="rect">
                              <a:avLst/>
                            </a:prstGeom>
                          </p:spPr>
                        </p:pic>
                      </p:oleObj>
                    </mc:Fallback>
                  </mc:AlternateContent>
                </a:graphicData>
              </a:graphic>
            </p:graphicFrame>
          </mc:Choice>
          <mc:Fallback xmlns="">
            <p:graphicFrame>
              <p:nvGraphicFramePr>
                <p:cNvPr id="87" name="对象 86"/>
                <p:cNvGraphicFramePr>
                  <a:graphicFrameLocks noChangeAspect="1"/>
                </p:cNvGraphicFramePr>
                <p:nvPr>
                  <p:extLst/>
                </p:nvPr>
              </p:nvGraphicFramePr>
              <p:xfrm>
                <a:off x="6082150" y="1997599"/>
                <a:ext cx="709769" cy="555394"/>
              </p:xfrm>
              <a:graphic>
                <a:graphicData uri="http://schemas.openxmlformats.org/presentationml/2006/ole">
                  <mc:AlternateContent>
                    <mc:Choice xmlns:v="urn:schemas-microsoft-com:vml" Requires="v">
                      <p:oleObj spid="_x0000_s74901" name="Equation" r:id="rId19" imgW="291960" imgH="228600" progId="Equation.DSMT4">
                        <p:embed/>
                      </p:oleObj>
                    </mc:Choice>
                    <mc:Fallback>
                      <p:oleObj name="Equation" r:id="rId19" imgW="291960" imgH="228600" progId="Equation.DSMT4">
                        <p:embed/>
                        <p:pic>
                          <p:nvPicPr>
                            <p:cNvPr id="87" name="对象 86"/>
                            <p:cNvPicPr/>
                            <p:nvPr/>
                          </p:nvPicPr>
                          <p:blipFill>
                            <a:blip r:embed="rId20"/>
                            <a:stretch>
                              <a:fillRect/>
                            </a:stretch>
                          </p:blipFill>
                          <p:spPr>
                            <a:xfrm>
                              <a:off x="6082150" y="1997599"/>
                              <a:ext cx="709769" cy="555394"/>
                            </a:xfrm>
                            <a:prstGeom prst="rect">
                              <a:avLst/>
                            </a:prstGeom>
                          </p:spPr>
                        </p:pic>
                      </p:oleObj>
                    </mc:Fallback>
                  </mc:AlternateContent>
                </a:graphicData>
              </a:graphic>
            </p:graphicFrame>
          </mc:Fallback>
        </mc:AlternateContent>
      </p:grpSp>
      <p:sp>
        <p:nvSpPr>
          <p:cNvPr id="101" name="文本框 100"/>
          <p:cNvSpPr txBox="1"/>
          <p:nvPr/>
        </p:nvSpPr>
        <p:spPr>
          <a:xfrm>
            <a:off x="1101108" y="5541730"/>
            <a:ext cx="2376264" cy="369332"/>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图</a:t>
            </a:r>
            <a:r>
              <a:rPr lang="en-US" altLang="zh-CN" dirty="0" smtClean="0">
                <a:latin typeface="Times New Roman" panose="02020603050405020304" pitchFamily="18" charset="0"/>
                <a:ea typeface="微软雅黑" panose="020B0503020204020204" pitchFamily="34" charset="-122"/>
                <a:sym typeface="Times New Roman" panose="02020603050405020304" pitchFamily="18" charset="0"/>
              </a:rPr>
              <a:t>2 </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扭转变形示意图</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3" name="Freeform 28"/>
          <p:cNvSpPr>
            <a:spLocks/>
          </p:cNvSpPr>
          <p:nvPr/>
        </p:nvSpPr>
        <p:spPr bwMode="auto">
          <a:xfrm rot="12085897">
            <a:off x="3016319" y="2426900"/>
            <a:ext cx="891166" cy="45719"/>
          </a:xfrm>
          <a:custGeom>
            <a:avLst/>
            <a:gdLst>
              <a:gd name="T0" fmla="*/ 0 w 1632"/>
              <a:gd name="T1" fmla="*/ 0 h 144"/>
              <a:gd name="T2" fmla="*/ 2147483647 w 1632"/>
              <a:gd name="T3" fmla="*/ 2147483647 h 144"/>
              <a:gd name="T4" fmla="*/ 2147483647 w 1632"/>
              <a:gd name="T5" fmla="*/ 0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0"/>
                </a:moveTo>
                <a:cubicBezTo>
                  <a:pt x="224" y="72"/>
                  <a:pt x="448" y="144"/>
                  <a:pt x="720" y="144"/>
                </a:cubicBezTo>
                <a:cubicBezTo>
                  <a:pt x="992" y="144"/>
                  <a:pt x="1480" y="24"/>
                  <a:pt x="1632" y="0"/>
                </a:cubicBezTo>
              </a:path>
            </a:pathLst>
          </a:custGeom>
          <a:noFill/>
          <a:ln w="28575" cap="flat" cmpd="sng">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06" name="组合 105"/>
          <p:cNvGrpSpPr/>
          <p:nvPr/>
        </p:nvGrpSpPr>
        <p:grpSpPr>
          <a:xfrm>
            <a:off x="2867326" y="2496172"/>
            <a:ext cx="323850" cy="515529"/>
            <a:chOff x="3534313" y="3383833"/>
            <a:chExt cx="323850" cy="515529"/>
          </a:xfrm>
        </p:grpSpPr>
        <p:sp>
          <p:nvSpPr>
            <p:cNvPr id="75" name="Line 16"/>
            <p:cNvSpPr>
              <a:spLocks noChangeShapeType="1"/>
            </p:cNvSpPr>
            <p:nvPr/>
          </p:nvSpPr>
          <p:spPr bwMode="auto">
            <a:xfrm flipH="1">
              <a:off x="3629563" y="3452095"/>
              <a:ext cx="76200" cy="200025"/>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6" name="Line 17"/>
            <p:cNvSpPr>
              <a:spLocks noChangeShapeType="1"/>
            </p:cNvSpPr>
            <p:nvPr/>
          </p:nvSpPr>
          <p:spPr bwMode="auto">
            <a:xfrm>
              <a:off x="3705763" y="3461620"/>
              <a:ext cx="76200" cy="19050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7" name="Line 18"/>
            <p:cNvSpPr>
              <a:spLocks noChangeShapeType="1"/>
            </p:cNvSpPr>
            <p:nvPr/>
          </p:nvSpPr>
          <p:spPr bwMode="auto">
            <a:xfrm flipH="1">
              <a:off x="3553363" y="3762240"/>
              <a:ext cx="304800"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 name="Oval 19"/>
            <p:cNvSpPr>
              <a:spLocks noChangeArrowheads="1"/>
            </p:cNvSpPr>
            <p:nvPr/>
          </p:nvSpPr>
          <p:spPr bwMode="auto">
            <a:xfrm>
              <a:off x="3667663" y="3383833"/>
              <a:ext cx="76200" cy="76200"/>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nvGrpSpPr>
            <p:cNvPr id="69" name="Group 20"/>
            <p:cNvGrpSpPr>
              <a:grpSpLocks/>
            </p:cNvGrpSpPr>
            <p:nvPr/>
          </p:nvGrpSpPr>
          <p:grpSpPr bwMode="auto">
            <a:xfrm>
              <a:off x="3534313" y="3766012"/>
              <a:ext cx="285750" cy="133350"/>
              <a:chOff x="3588" y="1920"/>
              <a:chExt cx="180" cy="84"/>
            </a:xfrm>
          </p:grpSpPr>
          <p:sp>
            <p:nvSpPr>
              <p:cNvPr id="70" name="Line 21"/>
              <p:cNvSpPr>
                <a:spLocks noChangeShapeType="1"/>
              </p:cNvSpPr>
              <p:nvPr/>
            </p:nvSpPr>
            <p:spPr bwMode="auto">
              <a:xfrm rot="1200000" flipH="1">
                <a:off x="3740"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Line 22"/>
              <p:cNvSpPr>
                <a:spLocks noChangeShapeType="1"/>
              </p:cNvSpPr>
              <p:nvPr/>
            </p:nvSpPr>
            <p:spPr bwMode="auto">
              <a:xfrm rot="1200000" flipH="1">
                <a:off x="3664"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Line 23"/>
              <p:cNvSpPr>
                <a:spLocks noChangeShapeType="1"/>
              </p:cNvSpPr>
              <p:nvPr/>
            </p:nvSpPr>
            <p:spPr bwMode="auto">
              <a:xfrm rot="1200000" flipH="1">
                <a:off x="3588" y="1920"/>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4" name="Line 18"/>
            <p:cNvSpPr>
              <a:spLocks noChangeShapeType="1"/>
            </p:cNvSpPr>
            <p:nvPr/>
          </p:nvSpPr>
          <p:spPr bwMode="auto">
            <a:xfrm flipH="1">
              <a:off x="3620576" y="3646640"/>
              <a:ext cx="166428"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5" name="Oval 19"/>
            <p:cNvSpPr>
              <a:spLocks noChangeArrowheads="1"/>
            </p:cNvSpPr>
            <p:nvPr/>
          </p:nvSpPr>
          <p:spPr bwMode="auto">
            <a:xfrm>
              <a:off x="3667663" y="3659040"/>
              <a:ext cx="76200" cy="76200"/>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cxnSp>
        <p:nvCxnSpPr>
          <p:cNvPr id="109" name="直接连接符 108"/>
          <p:cNvCxnSpPr/>
          <p:nvPr/>
        </p:nvCxnSpPr>
        <p:spPr>
          <a:xfrm>
            <a:off x="845803" y="1528093"/>
            <a:ext cx="0" cy="337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021714" y="1528093"/>
            <a:ext cx="0" cy="337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a:off x="948622" y="1716838"/>
            <a:ext cx="198353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箭头连接符 114"/>
          <p:cNvCxnSpPr/>
          <p:nvPr/>
        </p:nvCxnSpPr>
        <p:spPr>
          <a:xfrm>
            <a:off x="3072125" y="1716838"/>
            <a:ext cx="775234"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9" name="对象 118"/>
          <p:cNvGraphicFramePr>
            <a:graphicFrameLocks noChangeAspect="1"/>
          </p:cNvGraphicFramePr>
          <p:nvPr/>
        </p:nvGraphicFramePr>
        <p:xfrm>
          <a:off x="1955232" y="1315281"/>
          <a:ext cx="174585" cy="349169"/>
        </p:xfrm>
        <a:graphic>
          <a:graphicData uri="http://schemas.openxmlformats.org/presentationml/2006/ole">
            <mc:AlternateContent xmlns:mc="http://schemas.openxmlformats.org/markup-compatibility/2006">
              <mc:Choice xmlns:v="urn:schemas-microsoft-com:vml" Requires="v">
                <p:oleObj spid="_x0000_s75386" name="Equation" r:id="rId21" imgW="88560" imgH="177480" progId="Equation.DSMT4">
                  <p:embed/>
                </p:oleObj>
              </mc:Choice>
              <mc:Fallback>
                <p:oleObj name="Equation" r:id="rId21" imgW="88560" imgH="177480" progId="Equation.DSMT4">
                  <p:embed/>
                  <p:pic>
                    <p:nvPicPr>
                      <p:cNvPr id="119" name="对象 118"/>
                      <p:cNvPicPr/>
                      <p:nvPr/>
                    </p:nvPicPr>
                    <p:blipFill>
                      <a:blip r:embed="rId22"/>
                      <a:stretch>
                        <a:fillRect/>
                      </a:stretch>
                    </p:blipFill>
                    <p:spPr>
                      <a:xfrm>
                        <a:off x="1955232" y="1315281"/>
                        <a:ext cx="174585" cy="349169"/>
                      </a:xfrm>
                      <a:prstGeom prst="rect">
                        <a:avLst/>
                      </a:prstGeom>
                    </p:spPr>
                  </p:pic>
                </p:oleObj>
              </mc:Fallback>
            </mc:AlternateContent>
          </a:graphicData>
        </a:graphic>
      </p:graphicFrame>
      <p:graphicFrame>
        <p:nvGraphicFramePr>
          <p:cNvPr id="120" name="对象 119"/>
          <p:cNvGraphicFramePr>
            <a:graphicFrameLocks noChangeAspect="1"/>
          </p:cNvGraphicFramePr>
          <p:nvPr/>
        </p:nvGraphicFramePr>
        <p:xfrm>
          <a:off x="3383309" y="1403264"/>
          <a:ext cx="212568" cy="233825"/>
        </p:xfrm>
        <a:graphic>
          <a:graphicData uri="http://schemas.openxmlformats.org/presentationml/2006/ole">
            <mc:AlternateContent xmlns:mc="http://schemas.openxmlformats.org/markup-compatibility/2006">
              <mc:Choice xmlns:v="urn:schemas-microsoft-com:vml" Requires="v">
                <p:oleObj spid="_x0000_s75387" name="Equation" r:id="rId23" imgW="126720" imgH="139680" progId="Equation.DSMT4">
                  <p:embed/>
                </p:oleObj>
              </mc:Choice>
              <mc:Fallback>
                <p:oleObj name="Equation" r:id="rId23" imgW="126720" imgH="139680" progId="Equation.DSMT4">
                  <p:embed/>
                  <p:pic>
                    <p:nvPicPr>
                      <p:cNvPr id="120" name="对象 119"/>
                      <p:cNvPicPr/>
                      <p:nvPr/>
                    </p:nvPicPr>
                    <p:blipFill>
                      <a:blip r:embed="rId24"/>
                      <a:stretch>
                        <a:fillRect/>
                      </a:stretch>
                    </p:blipFill>
                    <p:spPr>
                      <a:xfrm>
                        <a:off x="3383309" y="1403264"/>
                        <a:ext cx="212568" cy="2338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p:cNvSpPr txBox="1"/>
              <p:nvPr/>
            </p:nvSpPr>
            <p:spPr>
              <a:xfrm>
                <a:off x="4917206" y="952029"/>
                <a:ext cx="7709769" cy="5301259"/>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）扭转变形：</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考虑大能量机关在变速过程中的峰值角加速度给转轴转动带来的惯性扭矩，考察该情况下扭转角度的差别，已知大能量机关的转动角速度为</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求导可知角加速度</a:t>
                </a:r>
                <a14:m>
                  <m:oMath xmlns:m="http://schemas.openxmlformats.org/officeDocument/2006/math">
                    <m:r>
                      <a:rPr lang="zh-CN" altLang="en-US" sz="2400" i="1" smtClean="0">
                        <a:latin typeface="Cambria Math" panose="02040503050406030204" pitchFamily="18" charset="0"/>
                        <a:ea typeface="微软雅黑" panose="020B0503020204020204" pitchFamily="34" charset="-122"/>
                        <a:sym typeface="Times New Roman" panose="02020603050405020304" pitchFamily="18" charset="0"/>
                      </a:rPr>
                      <m:t>𝛼</m:t>
                    </m:r>
                  </m:oMath>
                </a14:m>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可以</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看到峰值加速度</a:t>
                </a:r>
                <a14:m>
                  <m:oMath xmlns:m="http://schemas.openxmlformats.org/officeDocument/2006/math">
                    <m:r>
                      <a:rPr lang="zh-CN" altLang="en-US" sz="2400" i="1" smtClean="0">
                        <a:latin typeface="Cambria Math" panose="02040503050406030204" pitchFamily="18" charset="0"/>
                        <a:ea typeface="微软雅黑" panose="020B0503020204020204" pitchFamily="34" charset="-122"/>
                        <a:sym typeface="Times New Roman" panose="02020603050405020304" pitchFamily="18" charset="0"/>
                      </a:rPr>
                      <m:t>𝛼</m:t>
                    </m:r>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=1.4789</m:t>
                    </m:r>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𝑟𝑎𝑑</m:t>
                    </m:r>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m:t>
                    </m:r>
                    <m:sSup>
                      <m:sSupPr>
                        <m:ctrlP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ctrlPr>
                      </m:sSupPr>
                      <m:e>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𝑠</m:t>
                        </m:r>
                      </m:e>
                      <m:sup>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2</m:t>
                        </m:r>
                      </m:sup>
                    </m:sSup>
                    <m:r>
                      <a:rPr lang="zh-CN" altLang="en-US" sz="2400" i="1">
                        <a:latin typeface="Cambria Math" panose="02040503050406030204" pitchFamily="18" charset="0"/>
                        <a:ea typeface="微软雅黑" panose="020B0503020204020204" pitchFamily="34" charset="-122"/>
                        <a:sym typeface="Times New Roman" panose="02020603050405020304" pitchFamily="18" charset="0"/>
                      </a:rPr>
                      <m:t>，</m:t>
                    </m:r>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由</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SolidWorks</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估算能量机关的传动惯量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sym typeface="Times New Roman" panose="02020603050405020304" pitchFamily="18" charset="0"/>
                      </a:rPr>
                      <m:t>𝐽</m:t>
                    </m:r>
                    <m:r>
                      <a:rPr lang="en-US" altLang="zh-CN" sz="2400" i="1" dirty="0" smtClean="0">
                        <a:latin typeface="Cambria Math" panose="02040503050406030204" pitchFamily="18" charset="0"/>
                        <a:ea typeface="微软雅黑" panose="020B0503020204020204" pitchFamily="34" charset="-122"/>
                        <a:sym typeface="Times New Roman" panose="02020603050405020304" pitchFamily="18" charset="0"/>
                      </a:rPr>
                      <m:t>=0.7553</m:t>
                    </m:r>
                    <m:r>
                      <a:rPr lang="en-US" altLang="zh-CN" sz="2400" i="1" dirty="0" smtClean="0">
                        <a:latin typeface="Cambria Math" panose="02040503050406030204" pitchFamily="18" charset="0"/>
                        <a:ea typeface="微软雅黑" panose="020B0503020204020204" pitchFamily="34" charset="-122"/>
                        <a:sym typeface="Times New Roman" panose="02020603050405020304" pitchFamily="18" charset="0"/>
                      </a:rPr>
                      <m:t>𝑘𝑔</m:t>
                    </m:r>
                    <m:r>
                      <a:rPr lang="en-US" altLang="zh-CN" sz="2400" i="1" dirty="0" smtClean="0">
                        <a:latin typeface="Cambria Math" panose="02040503050406030204" pitchFamily="18" charset="0"/>
                        <a:ea typeface="Cambria Math" panose="02040503050406030204" pitchFamily="18" charset="0"/>
                        <a:sym typeface="Times New Roman" panose="02020603050405020304" pitchFamily="18" charset="0"/>
                      </a:rPr>
                      <m:t>∙</m:t>
                    </m:r>
                    <m:sSup>
                      <m:sSupPr>
                        <m:ctrlPr>
                          <a:rPr lang="en-US" altLang="zh-CN" sz="2400" i="1" dirty="0" smtClean="0">
                            <a:latin typeface="Cambria Math" panose="02040503050406030204" pitchFamily="18" charset="0"/>
                            <a:ea typeface="Cambria Math" panose="02040503050406030204" pitchFamily="18" charset="0"/>
                            <a:sym typeface="Times New Roman" panose="02020603050405020304" pitchFamily="18" charset="0"/>
                          </a:rPr>
                        </m:ctrlPr>
                      </m:sSupPr>
                      <m:e>
                        <m:r>
                          <a:rPr lang="en-US" altLang="zh-CN" sz="2400" b="0" i="1" dirty="0" smtClean="0">
                            <a:latin typeface="Cambria Math" panose="02040503050406030204" pitchFamily="18" charset="0"/>
                            <a:ea typeface="Cambria Math" panose="02040503050406030204" pitchFamily="18" charset="0"/>
                            <a:sym typeface="Times New Roman" panose="02020603050405020304" pitchFamily="18" charset="0"/>
                          </a:rPr>
                          <m:t>𝑚𝑚</m:t>
                        </m:r>
                      </m:e>
                      <m:sup>
                        <m:r>
                          <a:rPr lang="en-US" altLang="zh-CN" sz="2400" b="0" i="1" dirty="0" smtClean="0">
                            <a:latin typeface="Cambria Math" panose="02040503050406030204" pitchFamily="18" charset="0"/>
                            <a:ea typeface="Cambria Math" panose="02040503050406030204" pitchFamily="18" charset="0"/>
                            <a:sym typeface="Times New Roman" panose="02020603050405020304" pitchFamily="18" charset="0"/>
                          </a:rPr>
                          <m:t>2</m:t>
                        </m:r>
                      </m:sup>
                    </m:sSup>
                    <m:r>
                      <a:rPr lang="zh-CN" altLang="en-US" sz="2400" i="1" dirty="0">
                        <a:latin typeface="Cambria Math" panose="02040503050406030204" pitchFamily="18" charset="0"/>
                        <a:ea typeface="Cambria Math" panose="02040503050406030204" pitchFamily="18" charset="0"/>
                        <a:sym typeface="Times New Roman" panose="02020603050405020304" pitchFamily="18" charset="0"/>
                      </a:rPr>
                      <m:t>，</m:t>
                    </m:r>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极惯性矩</a:t>
                </a:r>
                <a14:m>
                  <m:oMath xmlns:m="http://schemas.openxmlformats.org/officeDocument/2006/math">
                    <m:sSub>
                      <m:sSubPr>
                        <m:ctrlPr>
                          <a:rPr lang="en-US" altLang="zh-CN" sz="2400" b="0" i="1" dirty="0" smtClean="0">
                            <a:latin typeface="Cambria Math" panose="02040503050406030204" pitchFamily="18" charset="0"/>
                            <a:ea typeface="微软雅黑" panose="020B0503020204020204" pitchFamily="34" charset="-122"/>
                            <a:sym typeface="Times New Roman" panose="02020603050405020304" pitchFamily="18" charset="0"/>
                          </a:rPr>
                        </m:ctrlPr>
                      </m:sSubPr>
                      <m:e>
                        <m:r>
                          <a:rPr lang="en-US" altLang="zh-CN" sz="2400" b="0" i="1" dirty="0" smtClean="0">
                            <a:latin typeface="Cambria Math" panose="02040503050406030204" pitchFamily="18" charset="0"/>
                            <a:ea typeface="微软雅黑" panose="020B0503020204020204" pitchFamily="34" charset="-122"/>
                            <a:sym typeface="Times New Roman" panose="02020603050405020304" pitchFamily="18" charset="0"/>
                          </a:rPr>
                          <m:t>𝐼</m:t>
                        </m:r>
                      </m:e>
                      <m:sub>
                        <m:r>
                          <a:rPr lang="en-US" altLang="zh-CN" sz="2400" b="0" i="1" dirty="0" smtClean="0">
                            <a:latin typeface="Cambria Math" panose="02040503050406030204" pitchFamily="18" charset="0"/>
                            <a:ea typeface="微软雅黑" panose="020B0503020204020204" pitchFamily="34" charset="-122"/>
                            <a:sym typeface="Times New Roman" panose="02020603050405020304" pitchFamily="18" charset="0"/>
                          </a:rPr>
                          <m:t>𝑝</m:t>
                        </m:r>
                      </m:sub>
                    </m:sSub>
                    <m:r>
                      <a:rPr lang="zh-CN" altLang="en-US" sz="2400" i="1" dirty="0">
                        <a:latin typeface="Cambria Math" panose="02040503050406030204" pitchFamily="18" charset="0"/>
                        <a:ea typeface="微软雅黑" panose="020B0503020204020204" pitchFamily="34" charset="-122"/>
                        <a:sym typeface="Times New Roman" panose="02020603050405020304" pitchFamily="18" charset="0"/>
                      </a:rPr>
                      <m:t>计算</m:t>
                    </m:r>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如下（极惯性矩</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ctrlPr>
                      </m:sSubPr>
                      <m:e>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𝐼</m:t>
                        </m:r>
                      </m:e>
                      <m:sub>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𝑝</m:t>
                        </m:r>
                      </m:sub>
                    </m:sSub>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和上一页的惯性矩不同，弯曲变形中的</a:t>
                </a:r>
                <a14:m>
                  <m:oMath xmlns:m="http://schemas.openxmlformats.org/officeDocument/2006/math">
                    <m:sSub>
                      <m:sSubPr>
                        <m:ctrlPr>
                          <a:rPr lang="en-US" altLang="zh-CN" sz="2400" b="0" i="1" dirty="0" smtClean="0">
                            <a:latin typeface="Cambria Math" panose="02040503050406030204" pitchFamily="18" charset="0"/>
                            <a:ea typeface="微软雅黑" panose="020B0503020204020204" pitchFamily="34" charset="-122"/>
                            <a:sym typeface="Times New Roman" panose="02020603050405020304" pitchFamily="18" charset="0"/>
                          </a:rPr>
                        </m:ctrlPr>
                      </m:sSubPr>
                      <m:e>
                        <m:r>
                          <a:rPr lang="en-US" altLang="zh-CN" sz="2400" i="1" dirty="0" smtClean="0">
                            <a:latin typeface="Cambria Math" panose="02040503050406030204" pitchFamily="18" charset="0"/>
                            <a:ea typeface="微软雅黑" panose="020B0503020204020204" pitchFamily="34" charset="-122"/>
                            <a:sym typeface="Times New Roman" panose="02020603050405020304" pitchFamily="18" charset="0"/>
                          </a:rPr>
                          <m:t>𝐼</m:t>
                        </m:r>
                      </m:e>
                      <m:sub>
                        <m:r>
                          <a:rPr lang="en-US" altLang="zh-CN" sz="2400" b="0" i="1" dirty="0" smtClean="0">
                            <a:latin typeface="Cambria Math" panose="02040503050406030204" pitchFamily="18" charset="0"/>
                            <a:ea typeface="微软雅黑" panose="020B0503020204020204" pitchFamily="34" charset="-122"/>
                            <a:sym typeface="Times New Roman" panose="02020603050405020304" pitchFamily="18" charset="0"/>
                          </a:rPr>
                          <m:t>𝑧</m:t>
                        </m:r>
                      </m:sub>
                    </m:sSub>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为横截面对中性轴</a:t>
                </a:r>
                <a:r>
                  <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z</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的惯性矩，</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sym typeface="Times New Roman" panose="02020603050405020304" pitchFamily="18" charset="0"/>
                          </a:rPr>
                        </m:ctrlPr>
                      </m:sSubPr>
                      <m:e>
                        <m:r>
                          <a:rPr lang="en-US" altLang="zh-CN" sz="2400" i="1">
                            <a:latin typeface="Cambria Math" panose="02040503050406030204" pitchFamily="18" charset="0"/>
                            <a:ea typeface="微软雅黑" panose="020B0503020204020204" pitchFamily="34" charset="-122"/>
                            <a:sym typeface="Times New Roman" panose="02020603050405020304" pitchFamily="18" charset="0"/>
                          </a:rPr>
                          <m:t>𝐼</m:t>
                        </m:r>
                      </m:e>
                      <m:sub>
                        <m:r>
                          <a:rPr lang="en-US" altLang="zh-CN" sz="2400" i="1">
                            <a:latin typeface="Cambria Math" panose="02040503050406030204" pitchFamily="18" charset="0"/>
                            <a:ea typeface="微软雅黑" panose="020B0503020204020204" pitchFamily="34" charset="-122"/>
                            <a:sym typeface="Times New Roman" panose="02020603050405020304" pitchFamily="18" charset="0"/>
                          </a:rPr>
                          <m:t>𝑝</m:t>
                        </m:r>
                      </m:sub>
                    </m:sSub>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是横截面对中心点的惯性矩）</a:t>
                </a:r>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917206" y="952029"/>
                <a:ext cx="7709769" cy="5301259"/>
              </a:xfrm>
              <a:prstGeom prst="rect">
                <a:avLst/>
              </a:prstGeom>
              <a:blipFill>
                <a:blip r:embed="rId25"/>
                <a:stretch>
                  <a:fillRect l="-1266" t="-920" r="-1187" b="-2184"/>
                </a:stretch>
              </a:blipFill>
            </p:spPr>
            <p:txBody>
              <a:bodyPr/>
              <a:lstStyle/>
              <a:p>
                <a:r>
                  <a:rPr lang="zh-CN" altLang="en-US">
                    <a:noFill/>
                  </a:rPr>
                  <a:t> </a:t>
                </a:r>
              </a:p>
            </p:txBody>
          </p:sp>
        </mc:Fallback>
      </mc:AlternateContent>
      <p:cxnSp>
        <p:nvCxnSpPr>
          <p:cNvPr id="12" name="直接连接符 11"/>
          <p:cNvCxnSpPr/>
          <p:nvPr/>
        </p:nvCxnSpPr>
        <p:spPr>
          <a:xfrm>
            <a:off x="3945099" y="2334295"/>
            <a:ext cx="2160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945099" y="2680221"/>
            <a:ext cx="2160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3111" y="2378745"/>
            <a:ext cx="0" cy="260188"/>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8" name="对象 27"/>
          <p:cNvGraphicFramePr>
            <a:graphicFrameLocks noChangeAspect="1"/>
          </p:cNvGraphicFramePr>
          <p:nvPr/>
        </p:nvGraphicFramePr>
        <p:xfrm>
          <a:off x="4133195" y="2311362"/>
          <a:ext cx="403128" cy="315491"/>
        </p:xfrm>
        <a:graphic>
          <a:graphicData uri="http://schemas.openxmlformats.org/presentationml/2006/ole">
            <mc:AlternateContent xmlns:mc="http://schemas.openxmlformats.org/markup-compatibility/2006">
              <mc:Choice xmlns:v="urn:schemas-microsoft-com:vml" Requires="v">
                <p:oleObj spid="_x0000_s75388" name="Equation" r:id="rId26" imgW="291960" imgH="228600" progId="Equation.DSMT4">
                  <p:embed/>
                </p:oleObj>
              </mc:Choice>
              <mc:Fallback>
                <p:oleObj name="Equation" r:id="rId26" imgW="291960" imgH="228600" progId="Equation.DSMT4">
                  <p:embed/>
                  <p:pic>
                    <p:nvPicPr>
                      <p:cNvPr id="28" name="对象 27"/>
                      <p:cNvPicPr/>
                      <p:nvPr/>
                    </p:nvPicPr>
                    <p:blipFill>
                      <a:blip r:embed="rId27"/>
                      <a:stretch>
                        <a:fillRect/>
                      </a:stretch>
                    </p:blipFill>
                    <p:spPr>
                      <a:xfrm>
                        <a:off x="4133195" y="2311362"/>
                        <a:ext cx="403128" cy="315491"/>
                      </a:xfrm>
                      <a:prstGeom prst="rect">
                        <a:avLst/>
                      </a:prstGeom>
                    </p:spPr>
                  </p:pic>
                </p:oleObj>
              </mc:Fallback>
            </mc:AlternateContent>
          </a:graphicData>
        </a:graphic>
      </p:graphicFrame>
      <p:sp>
        <p:nvSpPr>
          <p:cNvPr id="56" name="Rectangle 26"/>
          <p:cNvSpPr>
            <a:spLocks noChangeArrowheads="1"/>
          </p:cNvSpPr>
          <p:nvPr/>
        </p:nvSpPr>
        <p:spPr bwMode="auto">
          <a:xfrm>
            <a:off x="817932" y="998940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052647603"/>
              </p:ext>
            </p:extLst>
          </p:nvPr>
        </p:nvGraphicFramePr>
        <p:xfrm>
          <a:off x="6001453" y="2633851"/>
          <a:ext cx="5219649" cy="427122"/>
        </p:xfrm>
        <a:graphic>
          <a:graphicData uri="http://schemas.openxmlformats.org/presentationml/2006/ole">
            <mc:AlternateContent xmlns:mc="http://schemas.openxmlformats.org/markup-compatibility/2006">
              <mc:Choice xmlns:v="urn:schemas-microsoft-com:vml" Requires="v">
                <p:oleObj spid="_x0000_s75389" name="Equation" r:id="rId28" imgW="2489040" imgH="203040" progId="Equation.DSMT4">
                  <p:embed/>
                </p:oleObj>
              </mc:Choice>
              <mc:Fallback>
                <p:oleObj name="Equation" r:id="rId28" imgW="2489040" imgH="203040" progId="Equation.DSMT4">
                  <p:embed/>
                  <p:pic>
                    <p:nvPicPr>
                      <p:cNvPr id="0" name=""/>
                      <p:cNvPicPr/>
                      <p:nvPr/>
                    </p:nvPicPr>
                    <p:blipFill>
                      <a:blip r:embed="rId29"/>
                      <a:stretch>
                        <a:fillRect/>
                      </a:stretch>
                    </p:blipFill>
                    <p:spPr>
                      <a:xfrm>
                        <a:off x="6001453" y="2633851"/>
                        <a:ext cx="5219649" cy="42712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0479786"/>
              </p:ext>
            </p:extLst>
          </p:nvPr>
        </p:nvGraphicFramePr>
        <p:xfrm>
          <a:off x="6615684" y="3678911"/>
          <a:ext cx="3991186" cy="427122"/>
        </p:xfrm>
        <a:graphic>
          <a:graphicData uri="http://schemas.openxmlformats.org/presentationml/2006/ole">
            <mc:AlternateContent xmlns:mc="http://schemas.openxmlformats.org/markup-compatibility/2006">
              <mc:Choice xmlns:v="urn:schemas-microsoft-com:vml" Requires="v">
                <p:oleObj spid="_x0000_s75390" name="Equation" r:id="rId30" imgW="2133360" imgH="228600" progId="Equation.DSMT4">
                  <p:embed/>
                </p:oleObj>
              </mc:Choice>
              <mc:Fallback>
                <p:oleObj name="Equation" r:id="rId30" imgW="2133360" imgH="228600" progId="Equation.DSMT4">
                  <p:embed/>
                  <p:pic>
                    <p:nvPicPr>
                      <p:cNvPr id="0" name=""/>
                      <p:cNvPicPr/>
                      <p:nvPr/>
                    </p:nvPicPr>
                    <p:blipFill>
                      <a:blip r:embed="rId31"/>
                      <a:stretch>
                        <a:fillRect/>
                      </a:stretch>
                    </p:blipFill>
                    <p:spPr>
                      <a:xfrm>
                        <a:off x="6615684" y="3678911"/>
                        <a:ext cx="3991186" cy="42712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76666227"/>
              </p:ext>
            </p:extLst>
          </p:nvPr>
        </p:nvGraphicFramePr>
        <p:xfrm>
          <a:off x="5233661" y="6253288"/>
          <a:ext cx="7076858" cy="828143"/>
        </p:xfrm>
        <a:graphic>
          <a:graphicData uri="http://schemas.openxmlformats.org/presentationml/2006/ole">
            <mc:AlternateContent xmlns:mc="http://schemas.openxmlformats.org/markup-compatibility/2006">
              <mc:Choice xmlns:v="urn:schemas-microsoft-com:vml" Requires="v">
                <p:oleObj spid="_x0000_s75391" name="Equation" r:id="rId32" imgW="3581280" imgH="419040" progId="Equation.DSMT4">
                  <p:embed/>
                </p:oleObj>
              </mc:Choice>
              <mc:Fallback>
                <p:oleObj name="Equation" r:id="rId32" imgW="3581280" imgH="419040" progId="Equation.DSMT4">
                  <p:embed/>
                  <p:pic>
                    <p:nvPicPr>
                      <p:cNvPr id="0" name=""/>
                      <p:cNvPicPr/>
                      <p:nvPr/>
                    </p:nvPicPr>
                    <p:blipFill>
                      <a:blip r:embed="rId33"/>
                      <a:stretch>
                        <a:fillRect/>
                      </a:stretch>
                    </p:blipFill>
                    <p:spPr>
                      <a:xfrm>
                        <a:off x="5233661" y="6253288"/>
                        <a:ext cx="7076858" cy="828143"/>
                      </a:xfrm>
                      <a:prstGeom prst="rect">
                        <a:avLst/>
                      </a:prstGeom>
                    </p:spPr>
                  </p:pic>
                </p:oleObj>
              </mc:Fallback>
            </mc:AlternateContent>
          </a:graphicData>
        </a:graphic>
      </p:graphicFrame>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34"/>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648440956"/>
      </p:ext>
    </p:extLst>
  </p:cSld>
  <p:clrMapOvr>
    <a:masterClrMapping/>
  </p:clrMapOvr>
  <mc:AlternateContent xmlns:mc="http://schemas.openxmlformats.org/markup-compatibility/2006">
    <mc:Choice xmlns:p14="http://schemas.microsoft.com/office/powerpoint/2010/main" Requires="p14">
      <p:transition p14:dur="0" advTm="8025"/>
    </mc:Choice>
    <mc:Fallback>
      <p:transition advTm="8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0" name="文本框 29"/>
          <p:cNvSpPr txBox="1"/>
          <p:nvPr/>
        </p:nvSpPr>
        <p:spPr>
          <a:xfrm>
            <a:off x="986727" y="177377"/>
            <a:ext cx="1826141" cy="584904"/>
          </a:xfrm>
          <a:prstGeom prst="rect">
            <a:avLst/>
          </a:prstGeom>
          <a:noFill/>
        </p:spPr>
        <p:txBody>
          <a:bodyPr wrap="none" rtlCol="0">
            <a:spAutoFit/>
          </a:bodyPr>
          <a:lstStyle/>
          <a:p>
            <a:pPr algn="ctr" defTabSz="457385">
              <a:defRPr/>
            </a:pPr>
            <a:r>
              <a:rPr lang="zh-CN" altLang="en-US" sz="3201"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计算实例</a:t>
            </a:r>
            <a:endParaRPr lang="zh-CN" altLang="en-US" sz="3201"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1" name="图片 30"/>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sp>
        <p:nvSpPr>
          <p:cNvPr id="37" name="Rectangle 9"/>
          <p:cNvSpPr>
            <a:spLocks noChangeArrowheads="1"/>
          </p:cNvSpPr>
          <p:nvPr/>
        </p:nvSpPr>
        <p:spPr bwMode="auto">
          <a:xfrm>
            <a:off x="856547" y="2118395"/>
            <a:ext cx="3048000" cy="381000"/>
          </a:xfrm>
          <a:prstGeom prst="rect">
            <a:avLst/>
          </a:prstGeom>
          <a:gradFill rotWithShape="1">
            <a:gsLst>
              <a:gs pos="0">
                <a:schemeClr val="tx2"/>
              </a:gs>
              <a:gs pos="50000">
                <a:srgbClr val="FFFFFF"/>
              </a:gs>
              <a:gs pos="100000">
                <a:schemeClr val="tx2"/>
              </a:gs>
            </a:gsLst>
            <a:lin ang="5400000" scaled="1"/>
          </a:gradFill>
          <a:ln w="19050">
            <a:solidFill>
              <a:schemeClr val="tx1"/>
            </a:solidFill>
            <a:miter lim="800000"/>
            <a:headEnd/>
            <a:tailEnd/>
          </a:ln>
          <a:effectLst/>
          <a:extLst/>
        </p:spPr>
        <p:txBody>
          <a:bodyPr wrap="none" anchor="ctr"/>
          <a:lstStyle/>
          <a:p>
            <a:pPr>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 name="组合 2"/>
          <p:cNvGrpSpPr/>
          <p:nvPr/>
        </p:nvGrpSpPr>
        <p:grpSpPr>
          <a:xfrm>
            <a:off x="685097" y="2483520"/>
            <a:ext cx="323850" cy="377825"/>
            <a:chOff x="685097" y="2483520"/>
            <a:chExt cx="323850" cy="377825"/>
          </a:xfrm>
        </p:grpSpPr>
        <p:grpSp>
          <p:nvGrpSpPr>
            <p:cNvPr id="42" name="Group 14"/>
            <p:cNvGrpSpPr>
              <a:grpSpLocks/>
            </p:cNvGrpSpPr>
            <p:nvPr/>
          </p:nvGrpSpPr>
          <p:grpSpPr bwMode="auto">
            <a:xfrm>
              <a:off x="704147" y="2483520"/>
              <a:ext cx="304800" cy="268287"/>
              <a:chOff x="3600" y="1766"/>
              <a:chExt cx="192" cy="169"/>
            </a:xfrm>
          </p:grpSpPr>
          <p:grpSp>
            <p:nvGrpSpPr>
              <p:cNvPr id="51" name="Group 15"/>
              <p:cNvGrpSpPr>
                <a:grpSpLocks/>
              </p:cNvGrpSpPr>
              <p:nvPr/>
            </p:nvGrpSpPr>
            <p:grpSpPr bwMode="auto">
              <a:xfrm>
                <a:off x="3600" y="1809"/>
                <a:ext cx="192" cy="126"/>
                <a:chOff x="3600" y="1794"/>
                <a:chExt cx="192" cy="126"/>
              </a:xfrm>
            </p:grpSpPr>
            <p:sp>
              <p:nvSpPr>
                <p:cNvPr id="53" name="Line 16"/>
                <p:cNvSpPr>
                  <a:spLocks noChangeShapeType="1"/>
                </p:cNvSpPr>
                <p:nvPr/>
              </p:nvSpPr>
              <p:spPr bwMode="auto">
                <a:xfrm flipH="1">
                  <a:off x="3648" y="1794"/>
                  <a:ext cx="48" cy="126"/>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4" name="Line 17"/>
                <p:cNvSpPr>
                  <a:spLocks noChangeShapeType="1"/>
                </p:cNvSpPr>
                <p:nvPr/>
              </p:nvSpPr>
              <p:spPr bwMode="auto">
                <a:xfrm>
                  <a:off x="3696" y="1800"/>
                  <a:ext cx="48" cy="12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5" name="Line 18"/>
                <p:cNvSpPr>
                  <a:spLocks noChangeShapeType="1"/>
                </p:cNvSpPr>
                <p:nvPr/>
              </p:nvSpPr>
              <p:spPr bwMode="auto">
                <a:xfrm flipH="1">
                  <a:off x="3600" y="1920"/>
                  <a:ext cx="192"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2" name="Oval 19"/>
              <p:cNvSpPr>
                <a:spLocks noChangeArrowheads="1"/>
              </p:cNvSpPr>
              <p:nvPr/>
            </p:nvSpPr>
            <p:spPr bwMode="auto">
              <a:xfrm>
                <a:off x="3672" y="1766"/>
                <a:ext cx="48" cy="48"/>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grpSp>
          <p:nvGrpSpPr>
            <p:cNvPr id="43" name="Group 20"/>
            <p:cNvGrpSpPr>
              <a:grpSpLocks/>
            </p:cNvGrpSpPr>
            <p:nvPr/>
          </p:nvGrpSpPr>
          <p:grpSpPr bwMode="auto">
            <a:xfrm>
              <a:off x="685097" y="2727995"/>
              <a:ext cx="285750" cy="133350"/>
              <a:chOff x="3588" y="1920"/>
              <a:chExt cx="180" cy="84"/>
            </a:xfrm>
          </p:grpSpPr>
          <p:sp>
            <p:nvSpPr>
              <p:cNvPr id="48" name="Line 21"/>
              <p:cNvSpPr>
                <a:spLocks noChangeShapeType="1"/>
              </p:cNvSpPr>
              <p:nvPr/>
            </p:nvSpPr>
            <p:spPr bwMode="auto">
              <a:xfrm rot="1200000" flipH="1">
                <a:off x="3740"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Line 22"/>
              <p:cNvSpPr>
                <a:spLocks noChangeShapeType="1"/>
              </p:cNvSpPr>
              <p:nvPr/>
            </p:nvSpPr>
            <p:spPr bwMode="auto">
              <a:xfrm rot="1200000" flipH="1">
                <a:off x="3664"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Line 23"/>
              <p:cNvSpPr>
                <a:spLocks noChangeShapeType="1"/>
              </p:cNvSpPr>
              <p:nvPr/>
            </p:nvSpPr>
            <p:spPr bwMode="auto">
              <a:xfrm rot="1200000" flipH="1">
                <a:off x="3588" y="1920"/>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9" name="Freeform 28"/>
          <p:cNvSpPr>
            <a:spLocks/>
          </p:cNvSpPr>
          <p:nvPr/>
        </p:nvSpPr>
        <p:spPr bwMode="auto">
          <a:xfrm rot="10800000">
            <a:off x="853372" y="2227336"/>
            <a:ext cx="2168342" cy="78436"/>
          </a:xfrm>
          <a:custGeom>
            <a:avLst/>
            <a:gdLst>
              <a:gd name="T0" fmla="*/ 0 w 1632"/>
              <a:gd name="T1" fmla="*/ 0 h 144"/>
              <a:gd name="T2" fmla="*/ 2147483647 w 1632"/>
              <a:gd name="T3" fmla="*/ 2147483647 h 144"/>
              <a:gd name="T4" fmla="*/ 2147483647 w 1632"/>
              <a:gd name="T5" fmla="*/ 0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0"/>
                </a:moveTo>
                <a:cubicBezTo>
                  <a:pt x="224" y="72"/>
                  <a:pt x="448" y="144"/>
                  <a:pt x="720" y="144"/>
                </a:cubicBezTo>
                <a:cubicBezTo>
                  <a:pt x="992" y="144"/>
                  <a:pt x="1480" y="24"/>
                  <a:pt x="1632" y="0"/>
                </a:cubicBezTo>
              </a:path>
            </a:pathLst>
          </a:custGeom>
          <a:noFill/>
          <a:ln w="28575" cap="flat" cmpd="sng">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1" name="Group 36"/>
          <p:cNvGrpSpPr>
            <a:grpSpLocks/>
          </p:cNvGrpSpPr>
          <p:nvPr/>
        </p:nvGrpSpPr>
        <p:grpSpPr bwMode="auto">
          <a:xfrm>
            <a:off x="3736794" y="1118270"/>
            <a:ext cx="311149" cy="1009650"/>
            <a:chOff x="4724" y="1044"/>
            <a:chExt cx="196" cy="636"/>
          </a:xfrm>
        </p:grpSpPr>
        <p:sp>
          <p:nvSpPr>
            <p:cNvPr id="26" name="Line 37"/>
            <p:cNvSpPr>
              <a:spLocks noChangeShapeType="1"/>
            </p:cNvSpPr>
            <p:nvPr/>
          </p:nvSpPr>
          <p:spPr bwMode="auto">
            <a:xfrm>
              <a:off x="4818" y="1248"/>
              <a:ext cx="0" cy="432"/>
            </a:xfrm>
            <a:prstGeom prst="line">
              <a:avLst/>
            </a:prstGeom>
            <a:noFill/>
            <a:ln w="31750">
              <a:solidFill>
                <a:srgbClr val="4BC1DD"/>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7" name="Object 38"/>
            <p:cNvGraphicFramePr>
              <a:graphicFrameLocks noChangeAspect="1"/>
            </p:cNvGraphicFramePr>
            <p:nvPr/>
          </p:nvGraphicFramePr>
          <p:xfrm>
            <a:off x="4724" y="1044"/>
            <a:ext cx="196" cy="196"/>
          </p:xfrm>
          <a:graphic>
            <a:graphicData uri="http://schemas.openxmlformats.org/presentationml/2006/ole">
              <mc:AlternateContent xmlns:mc="http://schemas.openxmlformats.org/markup-compatibility/2006">
                <mc:Choice xmlns:v="urn:schemas-microsoft-com:vml" Requires="v">
                  <p:oleObj spid="_x0000_s76267" name="Equation" r:id="rId6" imgW="164880" imgH="164880" progId="Equation.DSMT4">
                    <p:embed/>
                  </p:oleObj>
                </mc:Choice>
                <mc:Fallback>
                  <p:oleObj name="Equation" r:id="rId6" imgW="164880" imgH="164880" progId="Equation.DSMT4">
                    <p:embed/>
                    <p:pic>
                      <p:nvPicPr>
                        <p:cNvPr id="27" name="Object 38"/>
                        <p:cNvPicPr>
                          <a:picLocks noChangeAspect="1" noChangeArrowheads="1"/>
                        </p:cNvPicPr>
                        <p:nvPr/>
                      </p:nvPicPr>
                      <p:blipFill>
                        <a:blip r:embed="rId7"/>
                        <a:srcRect/>
                        <a:stretch>
                          <a:fillRect/>
                        </a:stretch>
                      </p:blipFill>
                      <p:spPr bwMode="auto">
                        <a:xfrm>
                          <a:off x="4724" y="1044"/>
                          <a:ext cx="196"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44"/>
          <p:cNvGrpSpPr>
            <a:grpSpLocks/>
          </p:cNvGrpSpPr>
          <p:nvPr/>
        </p:nvGrpSpPr>
        <p:grpSpPr bwMode="auto">
          <a:xfrm>
            <a:off x="323147" y="1877095"/>
            <a:ext cx="533400" cy="609600"/>
            <a:chOff x="3360" y="1536"/>
            <a:chExt cx="336" cy="384"/>
          </a:xfrm>
        </p:grpSpPr>
        <p:sp>
          <p:nvSpPr>
            <p:cNvPr id="18" name="Line 45"/>
            <p:cNvSpPr>
              <a:spLocks noChangeShapeType="1"/>
            </p:cNvSpPr>
            <p:nvPr/>
          </p:nvSpPr>
          <p:spPr bwMode="auto">
            <a:xfrm flipH="1" flipV="1">
              <a:off x="3696" y="1536"/>
              <a:ext cx="0"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9" name="Object 46"/>
            <p:cNvGraphicFramePr>
              <a:graphicFrameLocks noChangeAspect="1"/>
            </p:cNvGraphicFramePr>
            <p:nvPr/>
          </p:nvGraphicFramePr>
          <p:xfrm>
            <a:off x="3360" y="1576"/>
            <a:ext cx="245" cy="276"/>
          </p:xfrm>
          <a:graphic>
            <a:graphicData uri="http://schemas.openxmlformats.org/presentationml/2006/ole">
              <mc:AlternateContent xmlns:mc="http://schemas.openxmlformats.org/markup-compatibility/2006">
                <mc:Choice xmlns:v="urn:schemas-microsoft-com:vml" Requires="v">
                  <p:oleObj spid="_x0000_s76268" name="Equation" r:id="rId8" imgW="203040" imgH="228600" progId="Equation.DSMT4">
                    <p:embed/>
                  </p:oleObj>
                </mc:Choice>
                <mc:Fallback>
                  <p:oleObj name="Equation" r:id="rId8" imgW="203040" imgH="228600" progId="Equation.DSMT4">
                    <p:embed/>
                    <p:pic>
                      <p:nvPicPr>
                        <p:cNvPr id="19" name="Object 46"/>
                        <p:cNvPicPr>
                          <a:picLocks noChangeAspect="1" noChangeArrowheads="1"/>
                        </p:cNvPicPr>
                        <p:nvPr/>
                      </p:nvPicPr>
                      <p:blipFill>
                        <a:blip r:embed="rId9"/>
                        <a:srcRect/>
                        <a:stretch>
                          <a:fillRect/>
                        </a:stretch>
                      </p:blipFill>
                      <p:spPr bwMode="auto">
                        <a:xfrm>
                          <a:off x="3360" y="1576"/>
                          <a:ext cx="245"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Line 48"/>
          <p:cNvSpPr>
            <a:spLocks noChangeShapeType="1"/>
          </p:cNvSpPr>
          <p:nvPr/>
        </p:nvSpPr>
        <p:spPr bwMode="auto">
          <a:xfrm flipV="1">
            <a:off x="3037772" y="1865982"/>
            <a:ext cx="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17" name="Object 49"/>
          <p:cNvGraphicFramePr>
            <a:graphicFrameLocks noChangeAspect="1"/>
          </p:cNvGraphicFramePr>
          <p:nvPr/>
        </p:nvGraphicFramePr>
        <p:xfrm>
          <a:off x="3072964" y="1716838"/>
          <a:ext cx="388937" cy="436563"/>
        </p:xfrm>
        <a:graphic>
          <a:graphicData uri="http://schemas.openxmlformats.org/presentationml/2006/ole">
            <mc:AlternateContent xmlns:mc="http://schemas.openxmlformats.org/markup-compatibility/2006">
              <mc:Choice xmlns:v="urn:schemas-microsoft-com:vml" Requires="v">
                <p:oleObj spid="_x0000_s76269" name="Equation" r:id="rId10" imgW="203040" imgH="228600" progId="Equation.DSMT4">
                  <p:embed/>
                </p:oleObj>
              </mc:Choice>
              <mc:Fallback>
                <p:oleObj name="Equation" r:id="rId10" imgW="203040" imgH="228600" progId="Equation.DSMT4">
                  <p:embed/>
                  <p:pic>
                    <p:nvPicPr>
                      <p:cNvPr id="17" name="Object 49"/>
                      <p:cNvPicPr>
                        <a:picLocks noChangeAspect="1" noChangeArrowheads="1"/>
                      </p:cNvPicPr>
                      <p:nvPr/>
                    </p:nvPicPr>
                    <p:blipFill>
                      <a:blip r:embed="rId11"/>
                      <a:srcRect/>
                      <a:stretch>
                        <a:fillRect/>
                      </a:stretch>
                    </p:blipFill>
                    <p:spPr bwMode="auto">
                      <a:xfrm>
                        <a:off x="3072964" y="1716838"/>
                        <a:ext cx="388937"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50"/>
          <p:cNvSpPr>
            <a:spLocks noChangeShapeType="1"/>
          </p:cNvSpPr>
          <p:nvPr/>
        </p:nvSpPr>
        <p:spPr bwMode="auto">
          <a:xfrm>
            <a:off x="853372" y="2334295"/>
            <a:ext cx="3048000" cy="0"/>
          </a:xfrm>
          <a:prstGeom prst="line">
            <a:avLst/>
          </a:prstGeom>
          <a:noFill/>
          <a:ln w="19050">
            <a:solidFill>
              <a:srgbClr val="339966"/>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1101108" y="3004360"/>
            <a:ext cx="2376264" cy="369332"/>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图</a:t>
            </a:r>
            <a:r>
              <a:rPr lang="en-US" altLang="zh-CN" dirty="0" smtClean="0">
                <a:latin typeface="Times New Roman" panose="02020603050405020304" pitchFamily="18" charset="0"/>
                <a:ea typeface="微软雅黑" panose="020B0503020204020204" pitchFamily="34" charset="-122"/>
                <a:sym typeface="Times New Roman" panose="02020603050405020304" pitchFamily="18" charset="0"/>
              </a:rPr>
              <a:t>1 </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弯曲变形示意图</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78" name="组合 77"/>
          <p:cNvGrpSpPr/>
          <p:nvPr/>
        </p:nvGrpSpPr>
        <p:grpSpPr>
          <a:xfrm>
            <a:off x="333105" y="3989436"/>
            <a:ext cx="3656818" cy="1327447"/>
            <a:chOff x="1185835" y="1241384"/>
            <a:chExt cx="5606084" cy="2035041"/>
          </a:xfrm>
        </p:grpSpPr>
        <p:sp>
          <p:nvSpPr>
            <p:cNvPr id="79" name="Text Box 3074"/>
            <p:cNvSpPr txBox="1">
              <a:spLocks noChangeArrowheads="1"/>
            </p:cNvSpPr>
            <p:nvPr/>
          </p:nvSpPr>
          <p:spPr bwMode="auto">
            <a:xfrm>
              <a:off x="1185835" y="1241384"/>
              <a:ext cx="283202" cy="70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endParaRPr lang="zh-CN" altLang="zh-CN" b="0">
                <a:ea typeface="微软雅黑" panose="020B0503020204020204" pitchFamily="34" charset="-122"/>
                <a:sym typeface="Times New Roman" panose="02020603050405020304" pitchFamily="18" charset="0"/>
              </a:endParaRPr>
            </a:p>
          </p:txBody>
        </p:sp>
        <p:grpSp>
          <p:nvGrpSpPr>
            <p:cNvPr id="80" name="Group 3112"/>
            <p:cNvGrpSpPr>
              <a:grpSpLocks/>
            </p:cNvGrpSpPr>
            <p:nvPr/>
          </p:nvGrpSpPr>
          <p:grpSpPr bwMode="auto">
            <a:xfrm>
              <a:off x="1479835" y="1331737"/>
              <a:ext cx="5249863" cy="1944688"/>
              <a:chOff x="1247" y="799"/>
              <a:chExt cx="3307" cy="1056"/>
            </a:xfrm>
          </p:grpSpPr>
          <p:grpSp>
            <p:nvGrpSpPr>
              <p:cNvPr id="94" name="Group 3113"/>
              <p:cNvGrpSpPr>
                <a:grpSpLocks/>
              </p:cNvGrpSpPr>
              <p:nvPr/>
            </p:nvGrpSpPr>
            <p:grpSpPr bwMode="auto">
              <a:xfrm>
                <a:off x="1338" y="799"/>
                <a:ext cx="3216" cy="1056"/>
                <a:chOff x="1344" y="480"/>
                <a:chExt cx="3216" cy="1056"/>
              </a:xfrm>
            </p:grpSpPr>
            <p:sp>
              <p:nvSpPr>
                <p:cNvPr id="96" name="AutoShape 3114"/>
                <p:cNvSpPr>
                  <a:spLocks noChangeArrowheads="1"/>
                </p:cNvSpPr>
                <p:nvPr/>
              </p:nvSpPr>
              <p:spPr bwMode="auto">
                <a:xfrm rot="5372580">
                  <a:off x="2448" y="-240"/>
                  <a:ext cx="576" cy="2784"/>
                </a:xfrm>
                <a:prstGeom prst="can">
                  <a:avLst>
                    <a:gd name="adj" fmla="val 41688"/>
                  </a:avLst>
                </a:prstGeom>
                <a:gradFill rotWithShape="0">
                  <a:gsLst>
                    <a:gs pos="0">
                      <a:srgbClr val="6C6C6C"/>
                    </a:gs>
                    <a:gs pos="50000">
                      <a:srgbClr val="EAEAEA"/>
                    </a:gs>
                    <a:gs pos="100000">
                      <a:srgbClr val="6C6C6C"/>
                    </a:gs>
                  </a:gsLst>
                  <a:lin ang="5400000" scaled="1"/>
                </a:gradFill>
                <a:ln w="12700" cap="sq">
                  <a:solidFill>
                    <a:schemeClr val="tx1"/>
                  </a:solidFill>
                  <a:miter lim="800000"/>
                  <a:headEnd type="none" w="sm" len="sm"/>
                  <a:tailEnd type="none" w="sm" len="sm"/>
                </a:ln>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endParaRPr lang="zh-CN" altLang="en-US">
                    <a:ea typeface="微软雅黑" panose="020B0503020204020204" pitchFamily="34" charset="-122"/>
                    <a:sym typeface="Times New Roman" panose="02020603050405020304" pitchFamily="18" charset="0"/>
                  </a:endParaRPr>
                </a:p>
              </p:txBody>
            </p:sp>
            <p:sp>
              <p:nvSpPr>
                <p:cNvPr id="97" name="Freeform 3115"/>
                <p:cNvSpPr>
                  <a:spLocks/>
                </p:cNvSpPr>
                <p:nvPr/>
              </p:nvSpPr>
              <p:spPr bwMode="auto">
                <a:xfrm>
                  <a:off x="1440" y="720"/>
                  <a:ext cx="96" cy="816"/>
                </a:xfrm>
                <a:custGeom>
                  <a:avLst/>
                  <a:gdLst>
                    <a:gd name="T0" fmla="*/ 13 w 264"/>
                    <a:gd name="T1" fmla="*/ 728 h 864"/>
                    <a:gd name="T2" fmla="*/ 1 w 264"/>
                    <a:gd name="T3" fmla="*/ 404 h 864"/>
                    <a:gd name="T4" fmla="*/ 6 w 264"/>
                    <a:gd name="T5" fmla="*/ 0 h 864"/>
                    <a:gd name="T6" fmla="*/ 0 60000 65536"/>
                    <a:gd name="T7" fmla="*/ 0 60000 65536"/>
                    <a:gd name="T8" fmla="*/ 0 60000 65536"/>
                    <a:gd name="T9" fmla="*/ 0 w 264"/>
                    <a:gd name="T10" fmla="*/ 0 h 864"/>
                    <a:gd name="T11" fmla="*/ 264 w 264"/>
                    <a:gd name="T12" fmla="*/ 864 h 864"/>
                  </a:gdLst>
                  <a:ahLst/>
                  <a:cxnLst>
                    <a:cxn ang="T6">
                      <a:pos x="T0" y="T1"/>
                    </a:cxn>
                    <a:cxn ang="T7">
                      <a:pos x="T2" y="T3"/>
                    </a:cxn>
                    <a:cxn ang="T8">
                      <a:pos x="T4" y="T5"/>
                    </a:cxn>
                  </a:cxnLst>
                  <a:rect l="T9" t="T10" r="T11" b="T12"/>
                  <a:pathLst>
                    <a:path w="264" h="864">
                      <a:moveTo>
                        <a:pt x="264" y="864"/>
                      </a:moveTo>
                      <a:cubicBezTo>
                        <a:pt x="156" y="744"/>
                        <a:pt x="48" y="624"/>
                        <a:pt x="24" y="480"/>
                      </a:cubicBezTo>
                      <a:cubicBezTo>
                        <a:pt x="0" y="336"/>
                        <a:pt x="60" y="168"/>
                        <a:pt x="120" y="0"/>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8" name="Freeform 3116"/>
                <p:cNvSpPr>
                  <a:spLocks/>
                </p:cNvSpPr>
                <p:nvPr/>
              </p:nvSpPr>
              <p:spPr bwMode="auto">
                <a:xfrm>
                  <a:off x="3784" y="720"/>
                  <a:ext cx="152" cy="816"/>
                </a:xfrm>
                <a:custGeom>
                  <a:avLst/>
                  <a:gdLst>
                    <a:gd name="T0" fmla="*/ 152 w 152"/>
                    <a:gd name="T1" fmla="*/ 0 h 816"/>
                    <a:gd name="T2" fmla="*/ 8 w 152"/>
                    <a:gd name="T3" fmla="*/ 384 h 816"/>
                    <a:gd name="T4" fmla="*/ 104 w 152"/>
                    <a:gd name="T5" fmla="*/ 816 h 816"/>
                    <a:gd name="T6" fmla="*/ 0 60000 65536"/>
                    <a:gd name="T7" fmla="*/ 0 60000 65536"/>
                    <a:gd name="T8" fmla="*/ 0 60000 65536"/>
                    <a:gd name="T9" fmla="*/ 0 w 152"/>
                    <a:gd name="T10" fmla="*/ 0 h 816"/>
                    <a:gd name="T11" fmla="*/ 152 w 152"/>
                    <a:gd name="T12" fmla="*/ 816 h 816"/>
                  </a:gdLst>
                  <a:ahLst/>
                  <a:cxnLst>
                    <a:cxn ang="T6">
                      <a:pos x="T0" y="T1"/>
                    </a:cxn>
                    <a:cxn ang="T7">
                      <a:pos x="T2" y="T3"/>
                    </a:cxn>
                    <a:cxn ang="T8">
                      <a:pos x="T4" y="T5"/>
                    </a:cxn>
                  </a:cxnLst>
                  <a:rect l="T9" t="T10" r="T11" b="T12"/>
                  <a:pathLst>
                    <a:path w="152" h="816">
                      <a:moveTo>
                        <a:pt x="152" y="0"/>
                      </a:moveTo>
                      <a:cubicBezTo>
                        <a:pt x="84" y="124"/>
                        <a:pt x="16" y="248"/>
                        <a:pt x="8" y="384"/>
                      </a:cubicBezTo>
                      <a:cubicBezTo>
                        <a:pt x="0" y="520"/>
                        <a:pt x="52" y="668"/>
                        <a:pt x="104" y="816"/>
                      </a:cubicBezTo>
                    </a:path>
                  </a:pathLst>
                </a:custGeom>
                <a:noFill/>
                <a:ln w="57150" cap="sq">
                  <a:solidFill>
                    <a:srgbClr val="FF0000"/>
                  </a:solidFill>
                  <a:miter lim="800000"/>
                  <a:headEnd type="none" w="sm" len="sm"/>
                  <a:tailEnd type="stealth" w="sm" len="lg"/>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9" name="Text Box 3117"/>
                <p:cNvSpPr txBox="1">
                  <a:spLocks noChangeArrowheads="1"/>
                </p:cNvSpPr>
                <p:nvPr/>
              </p:nvSpPr>
              <p:spPr bwMode="auto">
                <a:xfrm>
                  <a:off x="1488" y="480"/>
                  <a:ext cx="62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a:solidFill>
                        <a:schemeClr val="tx2"/>
                      </a:solidFill>
                      <a:ea typeface="微软雅黑" panose="020B0503020204020204" pitchFamily="34" charset="-122"/>
                      <a:cs typeface="ˎ̥"/>
                      <a:sym typeface="Times New Roman" panose="02020603050405020304" pitchFamily="18" charset="0"/>
                    </a:rPr>
                    <a:t>m</a:t>
                  </a:r>
                  <a:r>
                    <a:rPr lang="en-US" altLang="zh-CN" sz="2800" baseline="-25000">
                      <a:solidFill>
                        <a:schemeClr val="tx2"/>
                      </a:solidFill>
                      <a:ea typeface="微软雅黑" panose="020B0503020204020204" pitchFamily="34" charset="-122"/>
                      <a:cs typeface="ˎ̥"/>
                      <a:sym typeface="Times New Roman" panose="02020603050405020304" pitchFamily="18" charset="0"/>
                    </a:rPr>
                    <a:t>A</a:t>
                  </a:r>
                  <a:r>
                    <a:rPr lang="en-US" altLang="zh-CN" sz="2800">
                      <a:solidFill>
                        <a:srgbClr val="FFFF00"/>
                      </a:solidFill>
                      <a:ea typeface="微软雅黑" panose="020B0503020204020204" pitchFamily="34" charset="-122"/>
                      <a:cs typeface="ˎ̥"/>
                      <a:sym typeface="Times New Roman" panose="02020603050405020304" pitchFamily="18" charset="0"/>
                    </a:rPr>
                    <a:t> </a:t>
                  </a:r>
                  <a:endParaRPr kumimoji="0" lang="en-US" altLang="zh-CN" sz="1800" b="0">
                    <a:solidFill>
                      <a:srgbClr val="FFFF00"/>
                    </a:solidFill>
                    <a:ea typeface="微软雅黑" panose="020B0503020204020204" pitchFamily="34" charset="-122"/>
                    <a:sym typeface="Times New Roman" panose="02020603050405020304" pitchFamily="18" charset="0"/>
                  </a:endParaRPr>
                </a:p>
              </p:txBody>
            </p:sp>
            <p:sp>
              <p:nvSpPr>
                <p:cNvPr id="100" name="Text Box 3118"/>
                <p:cNvSpPr txBox="1">
                  <a:spLocks noChangeArrowheads="1"/>
                </p:cNvSpPr>
                <p:nvPr/>
              </p:nvSpPr>
              <p:spPr bwMode="auto">
                <a:xfrm>
                  <a:off x="3936" y="528"/>
                  <a:ext cx="624"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eaLnBrk="1" hangingPunct="1">
                    <a:lnSpc>
                      <a:spcPct val="100000"/>
                    </a:lnSpc>
                    <a:spcBef>
                      <a:spcPct val="50000"/>
                    </a:spcBef>
                  </a:pPr>
                  <a:r>
                    <a:rPr lang="en-US" altLang="zh-CN" sz="2800" dirty="0" err="1">
                      <a:solidFill>
                        <a:schemeClr val="tx2"/>
                      </a:solidFill>
                      <a:ea typeface="微软雅黑" panose="020B0503020204020204" pitchFamily="34" charset="-122"/>
                      <a:cs typeface="ˎ̥"/>
                      <a:sym typeface="Times New Roman" panose="02020603050405020304" pitchFamily="18" charset="0"/>
                    </a:rPr>
                    <a:t>m</a:t>
                  </a:r>
                  <a:r>
                    <a:rPr lang="en-US" altLang="zh-CN" sz="2800" baseline="-25000" dirty="0" err="1">
                      <a:solidFill>
                        <a:schemeClr val="tx2"/>
                      </a:solidFill>
                      <a:ea typeface="微软雅黑" panose="020B0503020204020204" pitchFamily="34" charset="-122"/>
                      <a:cs typeface="ˎ̥"/>
                      <a:sym typeface="Times New Roman" panose="02020603050405020304" pitchFamily="18" charset="0"/>
                    </a:rPr>
                    <a:t>B</a:t>
                  </a:r>
                  <a:r>
                    <a:rPr lang="en-US" altLang="zh-CN" sz="2800" dirty="0">
                      <a:solidFill>
                        <a:schemeClr val="tx2"/>
                      </a:solidFill>
                      <a:ea typeface="微软雅黑" panose="020B0503020204020204" pitchFamily="34" charset="-122"/>
                      <a:cs typeface="ˎ̥"/>
                      <a:sym typeface="Times New Roman" panose="02020603050405020304" pitchFamily="18" charset="0"/>
                    </a:rPr>
                    <a:t> </a:t>
                  </a:r>
                  <a:endParaRPr kumimoji="0" lang="en-US" altLang="zh-CN" sz="1800" b="0" dirty="0">
                    <a:solidFill>
                      <a:schemeClr val="tx2"/>
                    </a:solidFill>
                    <a:ea typeface="微软雅黑" panose="020B0503020204020204" pitchFamily="34" charset="-122"/>
                    <a:sym typeface="Times New Roman" panose="02020603050405020304" pitchFamily="18" charset="0"/>
                  </a:endParaRPr>
                </a:p>
              </p:txBody>
            </p:sp>
          </p:grpSp>
          <p:sp>
            <p:nvSpPr>
              <p:cNvPr id="95" name="Line 3119"/>
              <p:cNvSpPr>
                <a:spLocks noChangeShapeType="1"/>
              </p:cNvSpPr>
              <p:nvPr/>
            </p:nvSpPr>
            <p:spPr bwMode="auto">
              <a:xfrm flipH="1">
                <a:off x="1247" y="1480"/>
                <a:ext cx="2994" cy="0"/>
              </a:xfrm>
              <a:prstGeom prst="line">
                <a:avLst/>
              </a:prstGeom>
              <a:noFill/>
              <a:ln w="19050">
                <a:solidFill>
                  <a:srgbClr val="4BC1DD"/>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1" name="Line 3120"/>
            <p:cNvSpPr>
              <a:spLocks noChangeShapeType="1"/>
            </p:cNvSpPr>
            <p:nvPr/>
          </p:nvSpPr>
          <p:spPr bwMode="auto">
            <a:xfrm>
              <a:off x="1624298" y="2411237"/>
              <a:ext cx="4038600" cy="0"/>
            </a:xfrm>
            <a:prstGeom prst="line">
              <a:avLst/>
            </a:prstGeom>
            <a:noFill/>
            <a:ln w="38100" cap="sq">
              <a:solidFill>
                <a:srgbClr val="9966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2" name="Line 3121"/>
            <p:cNvSpPr>
              <a:spLocks noChangeShapeType="1"/>
            </p:cNvSpPr>
            <p:nvPr/>
          </p:nvSpPr>
          <p:spPr bwMode="auto">
            <a:xfrm>
              <a:off x="1867185" y="2505747"/>
              <a:ext cx="4038600" cy="304800"/>
            </a:xfrm>
            <a:prstGeom prst="line">
              <a:avLst/>
            </a:prstGeom>
            <a:noFill/>
            <a:ln w="38100" cap="sq">
              <a:solidFill>
                <a:schemeClr val="bg1"/>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83" name="Group 3122"/>
            <p:cNvGrpSpPr>
              <a:grpSpLocks/>
            </p:cNvGrpSpPr>
            <p:nvPr/>
          </p:nvGrpSpPr>
          <p:grpSpPr bwMode="auto">
            <a:xfrm>
              <a:off x="5656548" y="2076273"/>
              <a:ext cx="292100" cy="838200"/>
              <a:chOff x="3878" y="1314"/>
              <a:chExt cx="184" cy="528"/>
            </a:xfrm>
          </p:grpSpPr>
          <p:sp>
            <p:nvSpPr>
              <p:cNvPr id="91" name="Freeform 3123"/>
              <p:cNvSpPr>
                <a:spLocks/>
              </p:cNvSpPr>
              <p:nvPr/>
            </p:nvSpPr>
            <p:spPr bwMode="auto">
              <a:xfrm>
                <a:off x="3918" y="1314"/>
                <a:ext cx="96" cy="240"/>
              </a:xfrm>
              <a:custGeom>
                <a:avLst/>
                <a:gdLst>
                  <a:gd name="T0" fmla="*/ 96 w 96"/>
                  <a:gd name="T1" fmla="*/ 0 h 144"/>
                  <a:gd name="T2" fmla="*/ 48 w 96"/>
                  <a:gd name="T3" fmla="*/ 222 h 144"/>
                  <a:gd name="T4" fmla="*/ 0 w 96"/>
                  <a:gd name="T5" fmla="*/ 667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0"/>
                    </a:moveTo>
                    <a:cubicBezTo>
                      <a:pt x="80" y="12"/>
                      <a:pt x="64" y="24"/>
                      <a:pt x="48" y="48"/>
                    </a:cubicBezTo>
                    <a:cubicBezTo>
                      <a:pt x="32" y="72"/>
                      <a:pt x="16" y="108"/>
                      <a:pt x="0" y="144"/>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2" name="Freeform 3124"/>
              <p:cNvSpPr>
                <a:spLocks/>
              </p:cNvSpPr>
              <p:nvPr/>
            </p:nvSpPr>
            <p:spPr bwMode="auto">
              <a:xfrm>
                <a:off x="3918" y="1650"/>
                <a:ext cx="144" cy="192"/>
              </a:xfrm>
              <a:custGeom>
                <a:avLst/>
                <a:gdLst>
                  <a:gd name="T0" fmla="*/ 324 w 96"/>
                  <a:gd name="T1" fmla="*/ 341 h 144"/>
                  <a:gd name="T2" fmla="*/ 162 w 96"/>
                  <a:gd name="T3" fmla="*/ 228 h 144"/>
                  <a:gd name="T4" fmla="*/ 0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144"/>
                    </a:moveTo>
                    <a:cubicBezTo>
                      <a:pt x="80" y="132"/>
                      <a:pt x="64" y="120"/>
                      <a:pt x="48" y="96"/>
                    </a:cubicBezTo>
                    <a:cubicBezTo>
                      <a:pt x="32" y="72"/>
                      <a:pt x="16" y="36"/>
                      <a:pt x="0" y="0"/>
                    </a:cubicBezTo>
                  </a:path>
                </a:pathLst>
              </a:custGeom>
              <a:noFill/>
              <a:ln w="19050" cap="sq">
                <a:solidFill>
                  <a:srgbClr val="4BC1DD"/>
                </a:solidFill>
                <a:miter lim="800000"/>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3" name="Line 3126"/>
              <p:cNvSpPr>
                <a:spLocks noChangeShapeType="1"/>
              </p:cNvSpPr>
              <p:nvPr/>
            </p:nvSpPr>
            <p:spPr bwMode="auto">
              <a:xfrm flipH="1">
                <a:off x="3878" y="1616"/>
                <a:ext cx="144" cy="96"/>
              </a:xfrm>
              <a:prstGeom prst="line">
                <a:avLst/>
              </a:prstGeom>
              <a:noFill/>
              <a:ln w="38100" cap="sq">
                <a:solidFill>
                  <a:srgbClr val="4BC1DD"/>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4" name="Group 3097"/>
            <p:cNvGrpSpPr>
              <a:grpSpLocks/>
            </p:cNvGrpSpPr>
            <p:nvPr/>
          </p:nvGrpSpPr>
          <p:grpSpPr bwMode="auto">
            <a:xfrm>
              <a:off x="3137185" y="1633363"/>
              <a:ext cx="708025" cy="887414"/>
              <a:chOff x="1915" y="736"/>
              <a:chExt cx="446" cy="559"/>
            </a:xfrm>
          </p:grpSpPr>
          <p:sp>
            <p:nvSpPr>
              <p:cNvPr id="88" name="Arc 3098"/>
              <p:cNvSpPr>
                <a:spLocks/>
              </p:cNvSpPr>
              <p:nvPr/>
            </p:nvSpPr>
            <p:spPr bwMode="auto">
              <a:xfrm rot="598795">
                <a:off x="1915" y="1204"/>
                <a:ext cx="48" cy="91"/>
              </a:xfrm>
              <a:custGeom>
                <a:avLst/>
                <a:gdLst>
                  <a:gd name="T0" fmla="*/ 0 w 21600"/>
                  <a:gd name="T1" fmla="*/ 0 h 13613"/>
                  <a:gd name="T2" fmla="*/ 0 w 21600"/>
                  <a:gd name="T3" fmla="*/ 0 h 13613"/>
                  <a:gd name="T4" fmla="*/ 0 w 21600"/>
                  <a:gd name="T5" fmla="*/ 0 h 13613"/>
                  <a:gd name="T6" fmla="*/ 0 60000 65536"/>
                  <a:gd name="T7" fmla="*/ 0 60000 65536"/>
                  <a:gd name="T8" fmla="*/ 0 60000 65536"/>
                  <a:gd name="T9" fmla="*/ 0 w 21600"/>
                  <a:gd name="T10" fmla="*/ 0 h 13613"/>
                  <a:gd name="T11" fmla="*/ 21600 w 21600"/>
                  <a:gd name="T12" fmla="*/ 13613 h 13613"/>
                </a:gdLst>
                <a:ahLst/>
                <a:cxnLst>
                  <a:cxn ang="T6">
                    <a:pos x="T0" y="T1"/>
                  </a:cxn>
                  <a:cxn ang="T7">
                    <a:pos x="T2" y="T3"/>
                  </a:cxn>
                  <a:cxn ang="T8">
                    <a:pos x="T4" y="T5"/>
                  </a:cxn>
                </a:cxnLst>
                <a:rect l="T9" t="T10" r="T11" b="T12"/>
                <a:pathLst>
                  <a:path w="21600" h="13613" fill="none" extrusionOk="0">
                    <a:moveTo>
                      <a:pt x="16770" y="-1"/>
                    </a:moveTo>
                    <a:cubicBezTo>
                      <a:pt x="19894" y="3848"/>
                      <a:pt x="21600" y="8655"/>
                      <a:pt x="21600" y="13613"/>
                    </a:cubicBezTo>
                  </a:path>
                  <a:path w="21600" h="13613" stroke="0" extrusionOk="0">
                    <a:moveTo>
                      <a:pt x="16770" y="-1"/>
                    </a:moveTo>
                    <a:cubicBezTo>
                      <a:pt x="19894" y="3848"/>
                      <a:pt x="21600" y="8655"/>
                      <a:pt x="21600" y="13613"/>
                    </a:cubicBezTo>
                    <a:lnTo>
                      <a:pt x="0" y="13613"/>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89" name="Text Box 3099"/>
                  <p:cNvSpPr txBox="1">
                    <a:spLocks noChangeArrowheads="1"/>
                  </p:cNvSpPr>
                  <p:nvPr/>
                </p:nvSpPr>
                <p:spPr bwMode="auto">
                  <a:xfrm>
                    <a:off x="1976" y="736"/>
                    <a:ext cx="385" cy="446"/>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1pPr>
                    <a:lvl2pPr marL="742950" indent="-28575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2pPr>
                    <a:lvl3pPr marL="11430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3pPr>
                    <a:lvl4pPr marL="16002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4pPr>
                    <a:lvl5pPr marL="2057400" indent="-228600" eaLnBrk="0" hangingPunct="0">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5pPr>
                    <a:lvl6pPr marL="25146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6pPr>
                    <a:lvl7pPr marL="29718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7pPr>
                    <a:lvl8pPr marL="34290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8pPr>
                    <a:lvl9pPr marL="3886200" indent="-228600" eaLnBrk="0" fontAlgn="base" hangingPunct="0">
                      <a:lnSpc>
                        <a:spcPct val="160000"/>
                      </a:lnSpc>
                      <a:spcBef>
                        <a:spcPct val="0"/>
                      </a:spcBef>
                      <a:spcAft>
                        <a:spcPct val="0"/>
                      </a:spcAft>
                      <a:defRPr kumimoji="1" sz="2400" b="1">
                        <a:solidFill>
                          <a:schemeClr val="tx1"/>
                        </a:solidFill>
                        <a:latin typeface="Times New Roman" panose="02020603050405020304" pitchFamily="18" charset="0"/>
                        <a:ea typeface="楷体_GB2312" pitchFamily="49" charset="-122"/>
                        <a:sym typeface="Symbol" panose="05050102010706020507" pitchFamily="18" charset="2"/>
                      </a:defRPr>
                    </a:lvl9pPr>
                  </a:lstStyle>
                  <a:p>
                    <a:pPr algn="ctr" eaLnBrk="1" hangingPunct="1">
                      <a:lnSpc>
                        <a:spcPct val="100000"/>
                      </a:lnSpc>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微软雅黑" panose="020B0503020204020204" pitchFamily="34" charset="-122"/>
                              <a:sym typeface="Times New Roman" panose="02020603050405020304" pitchFamily="18" charset="0"/>
                            </a:rPr>
                            <m:t>𝜸</m:t>
                          </m:r>
                        </m:oMath>
                      </m:oMathPara>
                    </a14:m>
                    <a:endParaRPr lang="en-US" altLang="zh-CN" dirty="0">
                      <a:ea typeface="微软雅黑" panose="020B0503020204020204" pitchFamily="34" charset="-122"/>
                      <a:sym typeface="Times New Roman" panose="02020603050405020304" pitchFamily="18" charset="0"/>
                    </a:endParaRPr>
                  </a:p>
                </p:txBody>
              </p:sp>
            </mc:Choice>
            <mc:Fallback xmlns="">
              <p:sp>
                <p:nvSpPr>
                  <p:cNvPr id="89" name="Text Box 3099"/>
                  <p:cNvSpPr txBox="1">
                    <a:spLocks noRot="1" noChangeAspect="1" noMove="1" noResize="1" noEditPoints="1" noAdjustHandles="1" noChangeArrowheads="1" noChangeShapeType="1" noTextEdit="1"/>
                  </p:cNvSpPr>
                  <p:nvPr/>
                </p:nvSpPr>
                <p:spPr bwMode="auto">
                  <a:xfrm>
                    <a:off x="1976" y="736"/>
                    <a:ext cx="385" cy="446"/>
                  </a:xfrm>
                  <a:prstGeom prst="rect">
                    <a:avLst/>
                  </a:prstGeom>
                  <a:blipFill>
                    <a:blip r:embed="rId12"/>
                    <a:stretch>
                      <a:fillRect l="-10769" b="-105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p>
                    <a:r>
                      <a:rPr lang="zh-CN" altLang="en-US">
                        <a:noFill/>
                      </a:rPr>
                      <a:t> </a:t>
                    </a:r>
                  </a:p>
                </p:txBody>
              </p:sp>
            </mc:Fallback>
          </mc:AlternateContent>
          <p:sp>
            <p:nvSpPr>
              <p:cNvPr id="90" name="Line 3100"/>
              <p:cNvSpPr>
                <a:spLocks noChangeShapeType="1"/>
              </p:cNvSpPr>
              <p:nvPr/>
            </p:nvSpPr>
            <p:spPr bwMode="auto">
              <a:xfrm flipV="1">
                <a:off x="1968" y="1056"/>
                <a:ext cx="96"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5" name="Line 3127"/>
            <p:cNvSpPr>
              <a:spLocks noChangeShapeType="1"/>
            </p:cNvSpPr>
            <p:nvPr/>
          </p:nvSpPr>
          <p:spPr bwMode="auto">
            <a:xfrm flipH="1" flipV="1">
              <a:off x="5656548" y="2411237"/>
              <a:ext cx="215900" cy="144463"/>
            </a:xfrm>
            <a:prstGeom prst="line">
              <a:avLst/>
            </a:prstGeom>
            <a:noFill/>
            <a:ln w="25400">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6" name="对象 85"/>
                <p:cNvGraphicFramePr>
                  <a:graphicFrameLocks noChangeAspect="1"/>
                </p:cNvGraphicFramePr>
                <p:nvPr>
                  <p:extLst/>
                </p:nvPr>
              </p:nvGraphicFramePr>
              <p:xfrm>
                <a:off x="3873537" y="2047625"/>
                <a:ext cx="114300" cy="177800"/>
              </p:xfrm>
              <a:graphic>
                <a:graphicData uri="http://schemas.openxmlformats.org/presentationml/2006/ole">
                  <mc:AlternateContent>
                    <mc:Choice xmlns:v="urn:schemas-microsoft-com:vml" Requires="v">
                      <p:oleObj spid="_x0000_s76270" name="Equation" r:id="rId13" imgW="114120" imgH="177480" progId="Equation.DSMT4">
                        <p:embed/>
                      </p:oleObj>
                    </mc:Choice>
                    <mc:Fallback>
                      <p:oleObj name="Equation" r:id="rId13" imgW="114120" imgH="177480" progId="Equation.DSMT4">
                        <p:embed/>
                        <p:pic>
                          <p:nvPicPr>
                            <p:cNvPr id="86" name="对象 85"/>
                            <p:cNvPicPr/>
                            <p:nvPr/>
                          </p:nvPicPr>
                          <p:blipFill>
                            <a:blip r:embed="rId14"/>
                            <a:stretch>
                              <a:fillRect/>
                            </a:stretch>
                          </p:blipFill>
                          <p:spPr>
                            <a:xfrm>
                              <a:off x="3873537" y="2047625"/>
                              <a:ext cx="114300" cy="177800"/>
                            </a:xfrm>
                            <a:prstGeom prst="rect">
                              <a:avLst/>
                            </a:prstGeom>
                          </p:spPr>
                        </p:pic>
                      </p:oleObj>
                    </mc:Fallback>
                  </mc:AlternateContent>
                </a:graphicData>
              </a:graphic>
            </p:graphicFrame>
          </mc:Choice>
          <mc:Fallback xmlns="">
            <p:graphicFrame>
              <p:nvGraphicFramePr>
                <p:cNvPr id="86" name="对象 85"/>
                <p:cNvGraphicFramePr>
                  <a:graphicFrameLocks noChangeAspect="1"/>
                </p:cNvGraphicFramePr>
                <p:nvPr>
                  <p:extLst/>
                </p:nvPr>
              </p:nvGraphicFramePr>
              <p:xfrm>
                <a:off x="3873537" y="2047625"/>
                <a:ext cx="114300" cy="177800"/>
              </p:xfrm>
              <a:graphic>
                <a:graphicData uri="http://schemas.openxmlformats.org/presentationml/2006/ole">
                  <mc:AlternateContent>
                    <mc:Choice xmlns:v="urn:schemas-microsoft-com:vml" Requires="v">
                      <p:oleObj spid="_x0000_s75830" name="Equation" r:id="rId15" imgW="114120" imgH="177480" progId="Equation.DSMT4">
                        <p:embed/>
                      </p:oleObj>
                    </mc:Choice>
                    <mc:Fallback>
                      <p:oleObj name="Equation" r:id="rId15" imgW="114120" imgH="177480" progId="Equation.DSMT4">
                        <p:embed/>
                        <p:pic>
                          <p:nvPicPr>
                            <p:cNvPr id="86" name="对象 85"/>
                            <p:cNvPicPr/>
                            <p:nvPr/>
                          </p:nvPicPr>
                          <p:blipFill>
                            <a:blip r:embed="rId16"/>
                            <a:stretch>
                              <a:fillRect/>
                            </a:stretch>
                          </p:blipFill>
                          <p:spPr>
                            <a:xfrm>
                              <a:off x="3873537" y="2047625"/>
                              <a:ext cx="114300" cy="177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7" name="对象 86"/>
                <p:cNvGraphicFramePr>
                  <a:graphicFrameLocks noChangeAspect="1"/>
                </p:cNvGraphicFramePr>
                <p:nvPr>
                  <p:extLst/>
                </p:nvPr>
              </p:nvGraphicFramePr>
              <p:xfrm>
                <a:off x="6082150" y="1997599"/>
                <a:ext cx="709769" cy="555394"/>
              </p:xfrm>
              <a:graphic>
                <a:graphicData uri="http://schemas.openxmlformats.org/presentationml/2006/ole">
                  <mc:AlternateContent>
                    <mc:Choice xmlns:v="urn:schemas-microsoft-com:vml" Requires="v">
                      <p:oleObj spid="_x0000_s76271" name="Equation" r:id="rId17" imgW="291960" imgH="228600" progId="Equation.DSMT4">
                        <p:embed/>
                      </p:oleObj>
                    </mc:Choice>
                    <mc:Fallback>
                      <p:oleObj name="Equation" r:id="rId17" imgW="291960" imgH="228600" progId="Equation.DSMT4">
                        <p:embed/>
                        <p:pic>
                          <p:nvPicPr>
                            <p:cNvPr id="87" name="对象 86"/>
                            <p:cNvPicPr/>
                            <p:nvPr/>
                          </p:nvPicPr>
                          <p:blipFill>
                            <a:blip r:embed="rId18"/>
                            <a:stretch>
                              <a:fillRect/>
                            </a:stretch>
                          </p:blipFill>
                          <p:spPr>
                            <a:xfrm>
                              <a:off x="6082150" y="1997599"/>
                              <a:ext cx="709769" cy="555394"/>
                            </a:xfrm>
                            <a:prstGeom prst="rect">
                              <a:avLst/>
                            </a:prstGeom>
                          </p:spPr>
                        </p:pic>
                      </p:oleObj>
                    </mc:Fallback>
                  </mc:AlternateContent>
                </a:graphicData>
              </a:graphic>
            </p:graphicFrame>
          </mc:Choice>
          <mc:Fallback xmlns="">
            <p:graphicFrame>
              <p:nvGraphicFramePr>
                <p:cNvPr id="87" name="对象 86"/>
                <p:cNvGraphicFramePr>
                  <a:graphicFrameLocks noChangeAspect="1"/>
                </p:cNvGraphicFramePr>
                <p:nvPr>
                  <p:extLst/>
                </p:nvPr>
              </p:nvGraphicFramePr>
              <p:xfrm>
                <a:off x="6082150" y="1997599"/>
                <a:ext cx="709769" cy="555394"/>
              </p:xfrm>
              <a:graphic>
                <a:graphicData uri="http://schemas.openxmlformats.org/presentationml/2006/ole">
                  <mc:AlternateContent>
                    <mc:Choice xmlns:v="urn:schemas-microsoft-com:vml" Requires="v">
                      <p:oleObj spid="_x0000_s75831" name="Equation" r:id="rId19" imgW="291960" imgH="228600" progId="Equation.DSMT4">
                        <p:embed/>
                      </p:oleObj>
                    </mc:Choice>
                    <mc:Fallback>
                      <p:oleObj name="Equation" r:id="rId19" imgW="291960" imgH="228600" progId="Equation.DSMT4">
                        <p:embed/>
                        <p:pic>
                          <p:nvPicPr>
                            <p:cNvPr id="87" name="对象 86"/>
                            <p:cNvPicPr/>
                            <p:nvPr/>
                          </p:nvPicPr>
                          <p:blipFill>
                            <a:blip r:embed="rId20"/>
                            <a:stretch>
                              <a:fillRect/>
                            </a:stretch>
                          </p:blipFill>
                          <p:spPr>
                            <a:xfrm>
                              <a:off x="6082150" y="1997599"/>
                              <a:ext cx="709769" cy="555394"/>
                            </a:xfrm>
                            <a:prstGeom prst="rect">
                              <a:avLst/>
                            </a:prstGeom>
                          </p:spPr>
                        </p:pic>
                      </p:oleObj>
                    </mc:Fallback>
                  </mc:AlternateContent>
                </a:graphicData>
              </a:graphic>
            </p:graphicFrame>
          </mc:Fallback>
        </mc:AlternateContent>
      </p:grpSp>
      <p:sp>
        <p:nvSpPr>
          <p:cNvPr id="101" name="文本框 100"/>
          <p:cNvSpPr txBox="1"/>
          <p:nvPr/>
        </p:nvSpPr>
        <p:spPr>
          <a:xfrm>
            <a:off x="1101108" y="5541730"/>
            <a:ext cx="2376264" cy="369332"/>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图</a:t>
            </a:r>
            <a:r>
              <a:rPr lang="en-US" altLang="zh-CN" dirty="0" smtClean="0">
                <a:latin typeface="Times New Roman" panose="02020603050405020304" pitchFamily="18" charset="0"/>
                <a:ea typeface="微软雅黑" panose="020B0503020204020204" pitchFamily="34" charset="-122"/>
                <a:sym typeface="Times New Roman" panose="02020603050405020304" pitchFamily="18" charset="0"/>
              </a:rPr>
              <a:t>2 </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扭转变形示意图</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3" name="Freeform 28"/>
          <p:cNvSpPr>
            <a:spLocks/>
          </p:cNvSpPr>
          <p:nvPr/>
        </p:nvSpPr>
        <p:spPr bwMode="auto">
          <a:xfrm rot="12085897">
            <a:off x="3016319" y="2426900"/>
            <a:ext cx="891166" cy="45719"/>
          </a:xfrm>
          <a:custGeom>
            <a:avLst/>
            <a:gdLst>
              <a:gd name="T0" fmla="*/ 0 w 1632"/>
              <a:gd name="T1" fmla="*/ 0 h 144"/>
              <a:gd name="T2" fmla="*/ 2147483647 w 1632"/>
              <a:gd name="T3" fmla="*/ 2147483647 h 144"/>
              <a:gd name="T4" fmla="*/ 2147483647 w 1632"/>
              <a:gd name="T5" fmla="*/ 0 h 144"/>
              <a:gd name="T6" fmla="*/ 0 60000 65536"/>
              <a:gd name="T7" fmla="*/ 0 60000 65536"/>
              <a:gd name="T8" fmla="*/ 0 60000 65536"/>
              <a:gd name="T9" fmla="*/ 0 w 1632"/>
              <a:gd name="T10" fmla="*/ 0 h 144"/>
              <a:gd name="T11" fmla="*/ 1632 w 1632"/>
              <a:gd name="T12" fmla="*/ 144 h 144"/>
            </a:gdLst>
            <a:ahLst/>
            <a:cxnLst>
              <a:cxn ang="T6">
                <a:pos x="T0" y="T1"/>
              </a:cxn>
              <a:cxn ang="T7">
                <a:pos x="T2" y="T3"/>
              </a:cxn>
              <a:cxn ang="T8">
                <a:pos x="T4" y="T5"/>
              </a:cxn>
            </a:cxnLst>
            <a:rect l="T9" t="T10" r="T11" b="T12"/>
            <a:pathLst>
              <a:path w="1632" h="144">
                <a:moveTo>
                  <a:pt x="0" y="0"/>
                </a:moveTo>
                <a:cubicBezTo>
                  <a:pt x="224" y="72"/>
                  <a:pt x="448" y="144"/>
                  <a:pt x="720" y="144"/>
                </a:cubicBezTo>
                <a:cubicBezTo>
                  <a:pt x="992" y="144"/>
                  <a:pt x="1480" y="24"/>
                  <a:pt x="1632" y="0"/>
                </a:cubicBezTo>
              </a:path>
            </a:pathLst>
          </a:custGeom>
          <a:noFill/>
          <a:ln w="28575" cap="flat" cmpd="sng">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06" name="组合 105"/>
          <p:cNvGrpSpPr/>
          <p:nvPr/>
        </p:nvGrpSpPr>
        <p:grpSpPr>
          <a:xfrm>
            <a:off x="2867326" y="2496172"/>
            <a:ext cx="323850" cy="515529"/>
            <a:chOff x="3534313" y="3383833"/>
            <a:chExt cx="323850" cy="515529"/>
          </a:xfrm>
        </p:grpSpPr>
        <p:sp>
          <p:nvSpPr>
            <p:cNvPr id="75" name="Line 16"/>
            <p:cNvSpPr>
              <a:spLocks noChangeShapeType="1"/>
            </p:cNvSpPr>
            <p:nvPr/>
          </p:nvSpPr>
          <p:spPr bwMode="auto">
            <a:xfrm flipH="1">
              <a:off x="3629563" y="3452095"/>
              <a:ext cx="76200" cy="200025"/>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6" name="Line 17"/>
            <p:cNvSpPr>
              <a:spLocks noChangeShapeType="1"/>
            </p:cNvSpPr>
            <p:nvPr/>
          </p:nvSpPr>
          <p:spPr bwMode="auto">
            <a:xfrm>
              <a:off x="3705763" y="3461620"/>
              <a:ext cx="76200" cy="19050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7" name="Line 18"/>
            <p:cNvSpPr>
              <a:spLocks noChangeShapeType="1"/>
            </p:cNvSpPr>
            <p:nvPr/>
          </p:nvSpPr>
          <p:spPr bwMode="auto">
            <a:xfrm flipH="1">
              <a:off x="3553363" y="3762240"/>
              <a:ext cx="304800"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 name="Oval 19"/>
            <p:cNvSpPr>
              <a:spLocks noChangeArrowheads="1"/>
            </p:cNvSpPr>
            <p:nvPr/>
          </p:nvSpPr>
          <p:spPr bwMode="auto">
            <a:xfrm>
              <a:off x="3667663" y="3383833"/>
              <a:ext cx="76200" cy="76200"/>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nvGrpSpPr>
            <p:cNvPr id="69" name="Group 20"/>
            <p:cNvGrpSpPr>
              <a:grpSpLocks/>
            </p:cNvGrpSpPr>
            <p:nvPr/>
          </p:nvGrpSpPr>
          <p:grpSpPr bwMode="auto">
            <a:xfrm>
              <a:off x="3534313" y="3766012"/>
              <a:ext cx="285750" cy="133350"/>
              <a:chOff x="3588" y="1920"/>
              <a:chExt cx="180" cy="84"/>
            </a:xfrm>
          </p:grpSpPr>
          <p:sp>
            <p:nvSpPr>
              <p:cNvPr id="70" name="Line 21"/>
              <p:cNvSpPr>
                <a:spLocks noChangeShapeType="1"/>
              </p:cNvSpPr>
              <p:nvPr/>
            </p:nvSpPr>
            <p:spPr bwMode="auto">
              <a:xfrm rot="1200000" flipH="1">
                <a:off x="3740"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Line 22"/>
              <p:cNvSpPr>
                <a:spLocks noChangeShapeType="1"/>
              </p:cNvSpPr>
              <p:nvPr/>
            </p:nvSpPr>
            <p:spPr bwMode="auto">
              <a:xfrm rot="1200000" flipH="1">
                <a:off x="3664" y="1924"/>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Line 23"/>
              <p:cNvSpPr>
                <a:spLocks noChangeShapeType="1"/>
              </p:cNvSpPr>
              <p:nvPr/>
            </p:nvSpPr>
            <p:spPr bwMode="auto">
              <a:xfrm rot="1200000" flipH="1">
                <a:off x="3588" y="1920"/>
                <a:ext cx="28" cy="8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4" name="Line 18"/>
            <p:cNvSpPr>
              <a:spLocks noChangeShapeType="1"/>
            </p:cNvSpPr>
            <p:nvPr/>
          </p:nvSpPr>
          <p:spPr bwMode="auto">
            <a:xfrm flipH="1">
              <a:off x="3620576" y="3646640"/>
              <a:ext cx="166428" cy="0"/>
            </a:xfrm>
            <a:prstGeom prst="line">
              <a:avLst/>
            </a:prstGeom>
            <a:noFill/>
            <a:ln w="28575">
              <a:solidFill>
                <a:srgbClr val="4BC1D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5" name="Oval 19"/>
            <p:cNvSpPr>
              <a:spLocks noChangeArrowheads="1"/>
            </p:cNvSpPr>
            <p:nvPr/>
          </p:nvSpPr>
          <p:spPr bwMode="auto">
            <a:xfrm>
              <a:off x="3667663" y="3659040"/>
              <a:ext cx="76200" cy="76200"/>
            </a:xfrm>
            <a:prstGeom prst="ellipse">
              <a:avLst/>
            </a:prstGeom>
            <a:noFill/>
            <a:ln w="28575">
              <a:solidFill>
                <a:srgbClr val="4BC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ea typeface="微软雅黑" panose="020B0503020204020204" pitchFamily="34" charset="-122"/>
                <a:sym typeface="Times New Roman" panose="02020603050405020304" pitchFamily="18" charset="0"/>
              </a:endParaRPr>
            </a:p>
          </p:txBody>
        </p:sp>
      </p:grpSp>
      <p:cxnSp>
        <p:nvCxnSpPr>
          <p:cNvPr id="109" name="直接连接符 108"/>
          <p:cNvCxnSpPr/>
          <p:nvPr/>
        </p:nvCxnSpPr>
        <p:spPr>
          <a:xfrm>
            <a:off x="845803" y="1528093"/>
            <a:ext cx="0" cy="337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021714" y="1528093"/>
            <a:ext cx="0" cy="337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a:off x="948622" y="1716838"/>
            <a:ext cx="198353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箭头连接符 114"/>
          <p:cNvCxnSpPr/>
          <p:nvPr/>
        </p:nvCxnSpPr>
        <p:spPr>
          <a:xfrm>
            <a:off x="3072125" y="1716838"/>
            <a:ext cx="775234"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9" name="对象 118"/>
          <p:cNvGraphicFramePr>
            <a:graphicFrameLocks noChangeAspect="1"/>
          </p:cNvGraphicFramePr>
          <p:nvPr/>
        </p:nvGraphicFramePr>
        <p:xfrm>
          <a:off x="1955232" y="1315281"/>
          <a:ext cx="174585" cy="349169"/>
        </p:xfrm>
        <a:graphic>
          <a:graphicData uri="http://schemas.openxmlformats.org/presentationml/2006/ole">
            <mc:AlternateContent xmlns:mc="http://schemas.openxmlformats.org/markup-compatibility/2006">
              <mc:Choice xmlns:v="urn:schemas-microsoft-com:vml" Requires="v">
                <p:oleObj spid="_x0000_s76272" name="Equation" r:id="rId21" imgW="88560" imgH="177480" progId="Equation.DSMT4">
                  <p:embed/>
                </p:oleObj>
              </mc:Choice>
              <mc:Fallback>
                <p:oleObj name="Equation" r:id="rId21" imgW="88560" imgH="177480" progId="Equation.DSMT4">
                  <p:embed/>
                  <p:pic>
                    <p:nvPicPr>
                      <p:cNvPr id="119" name="对象 118"/>
                      <p:cNvPicPr/>
                      <p:nvPr/>
                    </p:nvPicPr>
                    <p:blipFill>
                      <a:blip r:embed="rId22"/>
                      <a:stretch>
                        <a:fillRect/>
                      </a:stretch>
                    </p:blipFill>
                    <p:spPr>
                      <a:xfrm>
                        <a:off x="1955232" y="1315281"/>
                        <a:ext cx="174585" cy="349169"/>
                      </a:xfrm>
                      <a:prstGeom prst="rect">
                        <a:avLst/>
                      </a:prstGeom>
                    </p:spPr>
                  </p:pic>
                </p:oleObj>
              </mc:Fallback>
            </mc:AlternateContent>
          </a:graphicData>
        </a:graphic>
      </p:graphicFrame>
      <p:graphicFrame>
        <p:nvGraphicFramePr>
          <p:cNvPr id="120" name="对象 119"/>
          <p:cNvGraphicFramePr>
            <a:graphicFrameLocks noChangeAspect="1"/>
          </p:cNvGraphicFramePr>
          <p:nvPr/>
        </p:nvGraphicFramePr>
        <p:xfrm>
          <a:off x="3383309" y="1403264"/>
          <a:ext cx="212568" cy="233825"/>
        </p:xfrm>
        <a:graphic>
          <a:graphicData uri="http://schemas.openxmlformats.org/presentationml/2006/ole">
            <mc:AlternateContent xmlns:mc="http://schemas.openxmlformats.org/markup-compatibility/2006">
              <mc:Choice xmlns:v="urn:schemas-microsoft-com:vml" Requires="v">
                <p:oleObj spid="_x0000_s76273" name="Equation" r:id="rId23" imgW="126720" imgH="139680" progId="Equation.DSMT4">
                  <p:embed/>
                </p:oleObj>
              </mc:Choice>
              <mc:Fallback>
                <p:oleObj name="Equation" r:id="rId23" imgW="126720" imgH="139680" progId="Equation.DSMT4">
                  <p:embed/>
                  <p:pic>
                    <p:nvPicPr>
                      <p:cNvPr id="120" name="对象 119"/>
                      <p:cNvPicPr/>
                      <p:nvPr/>
                    </p:nvPicPr>
                    <p:blipFill>
                      <a:blip r:embed="rId24"/>
                      <a:stretch>
                        <a:fillRect/>
                      </a:stretch>
                    </p:blipFill>
                    <p:spPr>
                      <a:xfrm>
                        <a:off x="3383309" y="1403264"/>
                        <a:ext cx="212568" cy="2338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p:cNvSpPr txBox="1"/>
              <p:nvPr/>
            </p:nvSpPr>
            <p:spPr>
              <a:xfrm>
                <a:off x="4917206" y="952029"/>
                <a:ext cx="7709769" cy="5262979"/>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计算惯性阻力矩</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ctrlPr>
                      </m:sSubPr>
                      <m:e>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𝑀</m:t>
                        </m:r>
                      </m:e>
                      <m:sub>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𝑥</m:t>
                        </m:r>
                      </m:sub>
                    </m:sSub>
                  </m:oMath>
                </a14:m>
                <a:endParaRPr lang="en-US" altLang="zh-CN" sz="2400" b="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已知该材料切变模量</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𝐺</m:t>
                    </m:r>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=80</m:t>
                    </m:r>
                    <m:r>
                      <a:rPr lang="en-US" altLang="zh-CN" sz="2400" b="0" i="1" smtClean="0">
                        <a:latin typeface="Cambria Math" panose="02040503050406030204" pitchFamily="18" charset="0"/>
                        <a:ea typeface="微软雅黑" panose="020B0503020204020204" pitchFamily="34" charset="-122"/>
                        <a:sym typeface="Times New Roman" panose="02020603050405020304" pitchFamily="18" charset="0"/>
                      </a:rPr>
                      <m:t>𝐺𝑃𝑎</m:t>
                    </m:r>
                    <m:r>
                      <a:rPr lang="zh-CN" altLang="en-US" sz="2400" i="1">
                        <a:latin typeface="Cambria Math" panose="02040503050406030204" pitchFamily="18" charset="0"/>
                        <a:ea typeface="微软雅黑" panose="020B0503020204020204" pitchFamily="34" charset="-122"/>
                        <a:sym typeface="Times New Roman" panose="02020603050405020304" pitchFamily="18" charset="0"/>
                      </a:rPr>
                      <m:t>，</m:t>
                    </m:r>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根据扭转计算公式可知</a:t>
                </a:r>
                <a:r>
                  <a:rPr lang="zh-CN" altLang="en-US"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相对扭转角</a:t>
                </a:r>
                <a14:m>
                  <m:oMath xmlns:m="http://schemas.openxmlformats.org/officeDocument/2006/math">
                    <m:r>
                      <a:rPr lang="zh-CN" altLang="en-US" sz="2400" i="1" smtClean="0">
                        <a:solidFill>
                          <a:srgbClr val="FFC000"/>
                        </a:solidFill>
                        <a:latin typeface="Cambria Math" panose="02040503050406030204" pitchFamily="18" charset="0"/>
                        <a:ea typeface="微软雅黑" panose="020B0503020204020204" pitchFamily="34" charset="-122"/>
                        <a:sym typeface="Times New Roman" panose="02020603050405020304" pitchFamily="18" charset="0"/>
                      </a:rPr>
                      <m:t>𝜑</m:t>
                    </m:r>
                  </m:oMath>
                </a14:m>
                <a:endParaRPr lang="en-US" altLang="zh-CN" sz="2400" dirty="0" smtClean="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sym typeface="Times New Roman" panose="02020603050405020304" pitchFamily="18" charset="0"/>
                </a:endParaRPr>
              </a:p>
              <a:p>
                <a:pPr lvl="0"/>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pPr lvl="0"/>
                <a:endParaRPr lang="en-US" altLang="zh-CN" sz="2400" dirty="0" smtClean="0">
                  <a:latin typeface="Times New Roman" panose="02020603050405020304" pitchFamily="18" charset="0"/>
                  <a:ea typeface="微软雅黑" panose="020B0503020204020204" pitchFamily="34" charset="-122"/>
                  <a:sym typeface="Times New Roman" panose="02020603050405020304" pitchFamily="18" charset="0"/>
                </a:endParaRPr>
              </a:p>
              <a:p>
                <a:pPr lvl="0"/>
                <a:r>
                  <a:rPr lang="zh-CN" altLang="zh-CN" sz="2400" dirty="0" smtClean="0">
                    <a:latin typeface="Times New Roman" panose="02020603050405020304" pitchFamily="18" charset="0"/>
                    <a:ea typeface="微软雅黑" panose="020B0503020204020204" pitchFamily="34" charset="-122"/>
                    <a:sym typeface="Times New Roman" panose="02020603050405020304" pitchFamily="18" charset="0"/>
                  </a:rPr>
                  <a:t>相对</a:t>
                </a:r>
                <a:r>
                  <a:rPr lang="zh-CN" altLang="zh-CN" sz="2400" dirty="0">
                    <a:latin typeface="Times New Roman" panose="02020603050405020304" pitchFamily="18" charset="0"/>
                    <a:ea typeface="微软雅黑" panose="020B0503020204020204" pitchFamily="34" charset="-122"/>
                    <a:sym typeface="Times New Roman" panose="02020603050405020304" pitchFamily="18" charset="0"/>
                  </a:rPr>
                  <a:t>于最大包围直径约</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1.6m</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的能量机关主体而言</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，下坠高度</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sym typeface="Times New Roman" panose="02020603050405020304" pitchFamily="18" charset="0"/>
                      </a:rPr>
                      <m:t>4.0980</m:t>
                    </m:r>
                    <m:r>
                      <a:rPr lang="en-US" altLang="zh-CN" sz="2400" i="1" dirty="0" smtClean="0">
                        <a:latin typeface="Cambria Math" panose="02040503050406030204" pitchFamily="18" charset="0"/>
                        <a:ea typeface="Cambria Math" panose="02040503050406030204" pitchFamily="18" charset="0"/>
                        <a:sym typeface="Times New Roman" panose="02020603050405020304" pitchFamily="18" charset="0"/>
                      </a:rPr>
                      <m:t>×</m:t>
                    </m:r>
                    <m:sSup>
                      <m:sSupPr>
                        <m:ctrlPr>
                          <a:rPr lang="en-US" altLang="zh-CN" sz="2400" i="1" dirty="0" smtClean="0">
                            <a:latin typeface="Cambria Math" panose="02040503050406030204" pitchFamily="18" charset="0"/>
                            <a:ea typeface="Cambria Math" panose="02040503050406030204" pitchFamily="18" charset="0"/>
                            <a:sym typeface="Times New Roman" panose="02020603050405020304" pitchFamily="18" charset="0"/>
                          </a:rPr>
                        </m:ctrlPr>
                      </m:sSupPr>
                      <m:e>
                        <m:r>
                          <a:rPr lang="en-US" altLang="zh-CN" sz="2400" b="0" i="1" dirty="0" smtClean="0">
                            <a:latin typeface="Cambria Math" panose="02040503050406030204" pitchFamily="18" charset="0"/>
                            <a:ea typeface="Cambria Math" panose="02040503050406030204" pitchFamily="18" charset="0"/>
                            <a:sym typeface="Times New Roman" panose="02020603050405020304" pitchFamily="18" charset="0"/>
                          </a:rPr>
                          <m:t>10</m:t>
                        </m:r>
                      </m:e>
                      <m:sup>
                        <m:r>
                          <a:rPr lang="en-US" altLang="zh-CN" sz="2400" b="0" i="1" dirty="0" smtClean="0">
                            <a:latin typeface="Cambria Math" panose="02040503050406030204" pitchFamily="18" charset="0"/>
                            <a:ea typeface="Cambria Math" panose="02040503050406030204" pitchFamily="18" charset="0"/>
                            <a:sym typeface="Times New Roman" panose="02020603050405020304" pitchFamily="18" charset="0"/>
                          </a:rPr>
                          <m:t>−4</m:t>
                        </m:r>
                      </m:sup>
                    </m:sSup>
                    <m:r>
                      <a:rPr lang="zh-CN" altLang="en-US" sz="2400" i="1" dirty="0">
                        <a:latin typeface="Cambria Math" panose="02040503050406030204" pitchFamily="18" charset="0"/>
                        <a:ea typeface="Cambria Math" panose="02040503050406030204" pitchFamily="18" charset="0"/>
                        <a:sym typeface="Times New Roman" panose="02020603050405020304" pitchFamily="18" charset="0"/>
                      </a:rPr>
                      <m:t>，</m:t>
                    </m:r>
                  </m:oMath>
                </a14:m>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该下坠量基本可</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忽略不计</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，就扭转变形而言计算得到的数量级基本可以忽略，因此</a:t>
                </a:r>
                <a:r>
                  <a:rPr lang="zh-CN" altLang="en-US" sz="2400" dirty="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选用镀铬</a:t>
                </a:r>
                <a:r>
                  <a:rPr lang="en-US" altLang="zh-CN" sz="2400" dirty="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45</a:t>
                </a:r>
                <a:r>
                  <a:rPr lang="zh-CN" altLang="en-US" sz="2400" dirty="0">
                    <a:solidFill>
                      <a:srgbClr val="FFC000"/>
                    </a:solidFill>
                    <a:latin typeface="Times New Roman" panose="02020603050405020304" pitchFamily="18" charset="0"/>
                    <a:ea typeface="微软雅黑" panose="020B0503020204020204" pitchFamily="34" charset="-122"/>
                    <a:sym typeface="Times New Roman" panose="02020603050405020304" pitchFamily="18" charset="0"/>
                  </a:rPr>
                  <a:t>钢能满足使用需求</a:t>
                </a:r>
                <a:r>
                  <a:rPr lang="zh-CN" altLang="en-US" sz="2400" dirty="0" smtClean="0">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sym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917206" y="952029"/>
                <a:ext cx="7709769" cy="5262979"/>
              </a:xfrm>
              <a:prstGeom prst="rect">
                <a:avLst/>
              </a:prstGeom>
              <a:blipFill>
                <a:blip r:embed="rId25"/>
                <a:stretch>
                  <a:fillRect l="-1266" t="-926" b="-1620"/>
                </a:stretch>
              </a:blipFill>
            </p:spPr>
            <p:txBody>
              <a:bodyPr/>
              <a:lstStyle/>
              <a:p>
                <a:r>
                  <a:rPr lang="zh-CN" altLang="en-US">
                    <a:noFill/>
                  </a:rPr>
                  <a:t> </a:t>
                </a:r>
              </a:p>
            </p:txBody>
          </p:sp>
        </mc:Fallback>
      </mc:AlternateContent>
      <p:cxnSp>
        <p:nvCxnSpPr>
          <p:cNvPr id="12" name="直接连接符 11"/>
          <p:cNvCxnSpPr/>
          <p:nvPr/>
        </p:nvCxnSpPr>
        <p:spPr>
          <a:xfrm>
            <a:off x="3945099" y="2334295"/>
            <a:ext cx="2160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945099" y="2680221"/>
            <a:ext cx="2160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3111" y="2378745"/>
            <a:ext cx="0" cy="260188"/>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28" name="对象 27"/>
          <p:cNvGraphicFramePr>
            <a:graphicFrameLocks noChangeAspect="1"/>
          </p:cNvGraphicFramePr>
          <p:nvPr/>
        </p:nvGraphicFramePr>
        <p:xfrm>
          <a:off x="4133195" y="2311362"/>
          <a:ext cx="403128" cy="315491"/>
        </p:xfrm>
        <a:graphic>
          <a:graphicData uri="http://schemas.openxmlformats.org/presentationml/2006/ole">
            <mc:AlternateContent xmlns:mc="http://schemas.openxmlformats.org/markup-compatibility/2006">
              <mc:Choice xmlns:v="urn:schemas-microsoft-com:vml" Requires="v">
                <p:oleObj spid="_x0000_s76274" name="Equation" r:id="rId26" imgW="291960" imgH="228600" progId="Equation.DSMT4">
                  <p:embed/>
                </p:oleObj>
              </mc:Choice>
              <mc:Fallback>
                <p:oleObj name="Equation" r:id="rId26" imgW="291960" imgH="228600" progId="Equation.DSMT4">
                  <p:embed/>
                  <p:pic>
                    <p:nvPicPr>
                      <p:cNvPr id="28" name="对象 27"/>
                      <p:cNvPicPr/>
                      <p:nvPr/>
                    </p:nvPicPr>
                    <p:blipFill>
                      <a:blip r:embed="rId27"/>
                      <a:stretch>
                        <a:fillRect/>
                      </a:stretch>
                    </p:blipFill>
                    <p:spPr>
                      <a:xfrm>
                        <a:off x="4133195" y="2311362"/>
                        <a:ext cx="403128" cy="315491"/>
                      </a:xfrm>
                      <a:prstGeom prst="rect">
                        <a:avLst/>
                      </a:prstGeom>
                    </p:spPr>
                  </p:pic>
                </p:oleObj>
              </mc:Fallback>
            </mc:AlternateContent>
          </a:graphicData>
        </a:graphic>
      </p:graphicFrame>
      <p:sp>
        <p:nvSpPr>
          <p:cNvPr id="56" name="Rectangle 26"/>
          <p:cNvSpPr>
            <a:spLocks noChangeArrowheads="1"/>
          </p:cNvSpPr>
          <p:nvPr/>
        </p:nvSpPr>
        <p:spPr bwMode="auto">
          <a:xfrm>
            <a:off x="817932" y="998940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52018463"/>
              </p:ext>
            </p:extLst>
          </p:nvPr>
        </p:nvGraphicFramePr>
        <p:xfrm>
          <a:off x="5958482" y="1639301"/>
          <a:ext cx="5904656" cy="528775"/>
        </p:xfrm>
        <a:graphic>
          <a:graphicData uri="http://schemas.openxmlformats.org/presentationml/2006/ole">
            <mc:AlternateContent xmlns:mc="http://schemas.openxmlformats.org/markup-compatibility/2006">
              <mc:Choice xmlns:v="urn:schemas-microsoft-com:vml" Requires="v">
                <p:oleObj spid="_x0000_s76275" name="Equation" r:id="rId28" imgW="2552400" imgH="228600" progId="Equation.DSMT4">
                  <p:embed/>
                </p:oleObj>
              </mc:Choice>
              <mc:Fallback>
                <p:oleObj name="Equation" r:id="rId28" imgW="2552400" imgH="228600" progId="Equation.DSMT4">
                  <p:embed/>
                  <p:pic>
                    <p:nvPicPr>
                      <p:cNvPr id="0" name=""/>
                      <p:cNvPicPr/>
                      <p:nvPr/>
                    </p:nvPicPr>
                    <p:blipFill>
                      <a:blip r:embed="rId29"/>
                      <a:stretch>
                        <a:fillRect/>
                      </a:stretch>
                    </p:blipFill>
                    <p:spPr>
                      <a:xfrm>
                        <a:off x="5958482" y="1639301"/>
                        <a:ext cx="5904656" cy="52877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029804049"/>
              </p:ext>
            </p:extLst>
          </p:nvPr>
        </p:nvGraphicFramePr>
        <p:xfrm>
          <a:off x="5924085" y="3373692"/>
          <a:ext cx="5973450" cy="807223"/>
        </p:xfrm>
        <a:graphic>
          <a:graphicData uri="http://schemas.openxmlformats.org/presentationml/2006/ole">
            <mc:AlternateContent xmlns:mc="http://schemas.openxmlformats.org/markup-compatibility/2006">
              <mc:Choice xmlns:v="urn:schemas-microsoft-com:vml" Requires="v">
                <p:oleObj spid="_x0000_s76276" name="Equation" r:id="rId30" imgW="3288960" imgH="444240" progId="Equation.DSMT4">
                  <p:embed/>
                </p:oleObj>
              </mc:Choice>
              <mc:Fallback>
                <p:oleObj name="Equation" r:id="rId30" imgW="3288960" imgH="444240" progId="Equation.DSMT4">
                  <p:embed/>
                  <p:pic>
                    <p:nvPicPr>
                      <p:cNvPr id="0" name=""/>
                      <p:cNvPicPr/>
                      <p:nvPr/>
                    </p:nvPicPr>
                    <p:blipFill>
                      <a:blip r:embed="rId31"/>
                      <a:stretch>
                        <a:fillRect/>
                      </a:stretch>
                    </p:blipFill>
                    <p:spPr>
                      <a:xfrm>
                        <a:off x="5924085" y="3373692"/>
                        <a:ext cx="5973450" cy="807223"/>
                      </a:xfrm>
                      <a:prstGeom prst="rect">
                        <a:avLst/>
                      </a:prstGeom>
                    </p:spPr>
                  </p:pic>
                </p:oleObj>
              </mc:Fallback>
            </mc:AlternateContent>
          </a:graphicData>
        </a:graphic>
      </p:graphicFrame>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32"/>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734582641"/>
      </p:ext>
    </p:extLst>
  </p:cSld>
  <p:clrMapOvr>
    <a:masterClrMapping/>
  </p:clrMapOvr>
  <mc:AlternateContent xmlns:mc="http://schemas.openxmlformats.org/markup-compatibility/2006">
    <mc:Choice xmlns:p14="http://schemas.microsoft.com/office/powerpoint/2010/main" Requires="p14">
      <p:transition p14:dur="0" advTm="14330"/>
    </mc:Choice>
    <mc:Fallback>
      <p:transition advTm="14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3" y="0"/>
            <a:ext cx="12858044" cy="7232650"/>
          </a:xfrm>
          <a:custGeom>
            <a:avLst/>
            <a:gdLst/>
            <a:ahLst/>
            <a:cxnLst/>
            <a:rect l="l" t="t" r="r" b="b"/>
            <a:pathLst>
              <a:path w="12192000" h="6858000">
                <a:moveTo>
                  <a:pt x="0" y="0"/>
                </a:moveTo>
                <a:lnTo>
                  <a:pt x="12192000" y="0"/>
                </a:lnTo>
                <a:lnTo>
                  <a:pt x="12192000" y="6858000"/>
                </a:lnTo>
                <a:lnTo>
                  <a:pt x="0" y="6858000"/>
                </a:lnTo>
                <a:lnTo>
                  <a:pt x="0" y="0"/>
                </a:lnTo>
                <a:close/>
              </a:path>
            </a:pathLst>
          </a:custGeom>
          <a:solidFill>
            <a:srgbClr val="20232D"/>
          </a:solidFill>
        </p:spPr>
        <p:txBody>
          <a:bodyPr wrap="square" lIns="0" tIns="0" rIns="0" bIns="0" rtlCol="0"/>
          <a:lstStyle/>
          <a:p>
            <a:endParaRPr sz="19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object 3"/>
          <p:cNvSpPr/>
          <p:nvPr/>
        </p:nvSpPr>
        <p:spPr>
          <a:xfrm>
            <a:off x="353" y="0"/>
            <a:ext cx="12858044" cy="7232650"/>
          </a:xfrm>
          <a:prstGeom prst="rect">
            <a:avLst/>
          </a:prstGeom>
          <a:blipFill>
            <a:blip r:embed="rId3" cstate="print">
              <a:alphaModFix amt="21000"/>
            </a:blip>
            <a:stretch>
              <a:fillRect/>
            </a:stretch>
          </a:blipFill>
        </p:spPr>
        <p:txBody>
          <a:bodyPr wrap="square" lIns="0" tIns="0" rIns="0" bIns="0" rtlCol="0"/>
          <a:lstStyle/>
          <a:p>
            <a:endParaRPr sz="19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 name="object 4"/>
          <p:cNvSpPr/>
          <p:nvPr/>
        </p:nvSpPr>
        <p:spPr>
          <a:xfrm>
            <a:off x="4912127" y="2102290"/>
            <a:ext cx="3034497" cy="2573216"/>
          </a:xfrm>
          <a:prstGeom prst="rect">
            <a:avLst/>
          </a:prstGeom>
          <a:blipFill>
            <a:blip r:embed="rId4" cstate="print"/>
            <a:stretch>
              <a:fillRect/>
            </a:stretch>
          </a:blipFill>
        </p:spPr>
        <p:txBody>
          <a:bodyPr wrap="square" lIns="0" tIns="0" rIns="0" bIns="0" rtlCol="0"/>
          <a:lstStyle/>
          <a:p>
            <a:endParaRPr sz="190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Text Box 4"/>
          <p:cNvSpPr txBox="1">
            <a:spLocks noChangeArrowheads="1"/>
          </p:cNvSpPr>
          <p:nvPr/>
        </p:nvSpPr>
        <p:spPr bwMode="auto">
          <a:xfrm>
            <a:off x="524719" y="879748"/>
            <a:ext cx="2827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平衡方程</a:t>
            </a:r>
            <a:endParaRPr lang="zh-CN" altLang="en-US" sz="3200" b="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8" name="Rectangle 5"/>
          <p:cNvSpPr>
            <a:spLocks noChangeArrowheads="1"/>
          </p:cNvSpPr>
          <p:nvPr/>
        </p:nvSpPr>
        <p:spPr bwMode="auto">
          <a:xfrm>
            <a:off x="1685858" y="1382134"/>
            <a:ext cx="6694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任意空间力系作用下物体的平衡条件与平衡方程 </a:t>
            </a:r>
          </a:p>
        </p:txBody>
      </p:sp>
      <p:sp>
        <p:nvSpPr>
          <p:cNvPr id="9" name="Rectangle 6"/>
          <p:cNvSpPr>
            <a:spLocks noChangeArrowheads="1"/>
          </p:cNvSpPr>
          <p:nvPr/>
        </p:nvSpPr>
        <p:spPr bwMode="auto">
          <a:xfrm>
            <a:off x="524719" y="1816373"/>
            <a:ext cx="2195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r>
              <a:rPr lang="zh-CN" altLang="en-US"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）平衡条件</a:t>
            </a:r>
          </a:p>
        </p:txBody>
      </p:sp>
      <p:sp>
        <p:nvSpPr>
          <p:cNvPr id="11" name="Rectangle 7"/>
          <p:cNvSpPr>
            <a:spLocks noChangeArrowheads="1"/>
          </p:cNvSpPr>
          <p:nvPr/>
        </p:nvSpPr>
        <p:spPr bwMode="auto">
          <a:xfrm>
            <a:off x="524719" y="2248173"/>
            <a:ext cx="118093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据任意空间力系的简化结果，得出空间力系平衡的必要和充分条件是：力系的主矢和力系对任选点的主矩分别等于零，即</a:t>
            </a:r>
          </a:p>
        </p:txBody>
      </p:sp>
      <p:sp>
        <p:nvSpPr>
          <p:cNvPr id="13" name="Rectangle 10"/>
          <p:cNvSpPr>
            <a:spLocks noChangeArrowheads="1"/>
          </p:cNvSpPr>
          <p:nvPr/>
        </p:nvSpPr>
        <p:spPr bwMode="auto">
          <a:xfrm>
            <a:off x="524719" y="4624660"/>
            <a:ext cx="343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r>
              <a:rPr lang="zh-CN" altLang="en-US"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）平衡方程的基本形式</a:t>
            </a:r>
          </a:p>
        </p:txBody>
      </p:sp>
      <p:grpSp>
        <p:nvGrpSpPr>
          <p:cNvPr id="14" name="Group 11"/>
          <p:cNvGrpSpPr>
            <a:grpSpLocks/>
          </p:cNvGrpSpPr>
          <p:nvPr/>
        </p:nvGrpSpPr>
        <p:grpSpPr bwMode="auto">
          <a:xfrm>
            <a:off x="2550369" y="5343798"/>
            <a:ext cx="4843463" cy="533400"/>
            <a:chOff x="207" y="720"/>
            <a:chExt cx="2963" cy="336"/>
          </a:xfrm>
        </p:grpSpPr>
        <p:graphicFrame>
          <p:nvGraphicFramePr>
            <p:cNvPr id="15" name="Object 12"/>
            <p:cNvGraphicFramePr>
              <a:graphicFrameLocks noChangeAspect="1"/>
            </p:cNvGraphicFramePr>
            <p:nvPr>
              <p:extLst>
                <p:ext uri="{D42A27DB-BD31-4B8C-83A1-F6EECF244321}">
                  <p14:modId xmlns:p14="http://schemas.microsoft.com/office/powerpoint/2010/main" val="1632314070"/>
                </p:ext>
              </p:extLst>
            </p:nvPr>
          </p:nvGraphicFramePr>
          <p:xfrm>
            <a:off x="207" y="720"/>
            <a:ext cx="825" cy="336"/>
          </p:xfrm>
          <a:graphic>
            <a:graphicData uri="http://schemas.openxmlformats.org/presentationml/2006/ole">
              <mc:AlternateContent xmlns:mc="http://schemas.openxmlformats.org/markup-compatibility/2006">
                <mc:Choice xmlns:v="urn:schemas-microsoft-com:vml" Requires="v">
                  <p:oleObj spid="_x0000_s60132" name="Equation" r:id="rId7" imgW="634680" imgH="253800" progId="Equation.DSMT4">
                    <p:embed/>
                  </p:oleObj>
                </mc:Choice>
                <mc:Fallback>
                  <p:oleObj name="Equation" r:id="rId7" imgW="634680" imgH="253800" progId="Equation.DSMT4">
                    <p:embed/>
                    <p:pic>
                      <p:nvPicPr>
                        <p:cNvPr id="16389" name="Object 12"/>
                        <p:cNvPicPr>
                          <a:picLocks noChangeAspect="1" noChangeArrowheads="1"/>
                        </p:cNvPicPr>
                        <p:nvPr/>
                      </p:nvPicPr>
                      <p:blipFill>
                        <a:blip r:embed="rId8"/>
                        <a:srcRect/>
                        <a:stretch>
                          <a:fillRect/>
                        </a:stretch>
                      </p:blipFill>
                      <p:spPr bwMode="auto">
                        <a:xfrm>
                          <a:off x="207" y="720"/>
                          <a:ext cx="82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1787819851"/>
                </p:ext>
              </p:extLst>
            </p:nvPr>
          </p:nvGraphicFramePr>
          <p:xfrm>
            <a:off x="1255" y="720"/>
            <a:ext cx="792" cy="336"/>
          </p:xfrm>
          <a:graphic>
            <a:graphicData uri="http://schemas.openxmlformats.org/presentationml/2006/ole">
              <mc:AlternateContent xmlns:mc="http://schemas.openxmlformats.org/markup-compatibility/2006">
                <mc:Choice xmlns:v="urn:schemas-microsoft-com:vml" Requires="v">
                  <p:oleObj spid="_x0000_s60133" name="Equation" r:id="rId9" imgW="609480" imgH="253800" progId="Equation.DSMT4">
                    <p:embed/>
                  </p:oleObj>
                </mc:Choice>
                <mc:Fallback>
                  <p:oleObj name="Equation" r:id="rId9" imgW="609480" imgH="253800" progId="Equation.DSMT4">
                    <p:embed/>
                    <p:pic>
                      <p:nvPicPr>
                        <p:cNvPr id="16390" name="Object 13"/>
                        <p:cNvPicPr>
                          <a:picLocks noChangeAspect="1" noChangeArrowheads="1"/>
                        </p:cNvPicPr>
                        <p:nvPr/>
                      </p:nvPicPr>
                      <p:blipFill>
                        <a:blip r:embed="rId10"/>
                        <a:srcRect/>
                        <a:stretch>
                          <a:fillRect/>
                        </a:stretch>
                      </p:blipFill>
                      <p:spPr bwMode="auto">
                        <a:xfrm>
                          <a:off x="1255" y="720"/>
                          <a:ext cx="79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4"/>
            <p:cNvGraphicFramePr>
              <a:graphicFrameLocks noChangeAspect="1"/>
            </p:cNvGraphicFramePr>
            <p:nvPr>
              <p:extLst>
                <p:ext uri="{D42A27DB-BD31-4B8C-83A1-F6EECF244321}">
                  <p14:modId xmlns:p14="http://schemas.microsoft.com/office/powerpoint/2010/main" val="970620318"/>
                </p:ext>
              </p:extLst>
            </p:nvPr>
          </p:nvGraphicFramePr>
          <p:xfrm>
            <a:off x="2359" y="720"/>
            <a:ext cx="811" cy="336"/>
          </p:xfrm>
          <a:graphic>
            <a:graphicData uri="http://schemas.openxmlformats.org/presentationml/2006/ole">
              <mc:AlternateContent xmlns:mc="http://schemas.openxmlformats.org/markup-compatibility/2006">
                <mc:Choice xmlns:v="urn:schemas-microsoft-com:vml" Requires="v">
                  <p:oleObj spid="_x0000_s60134" name="Equation" r:id="rId11" imgW="622080" imgH="253800" progId="Equation.DSMT4">
                    <p:embed/>
                  </p:oleObj>
                </mc:Choice>
                <mc:Fallback>
                  <p:oleObj name="Equation" r:id="rId11" imgW="622080" imgH="253800" progId="Equation.DSMT4">
                    <p:embed/>
                    <p:pic>
                      <p:nvPicPr>
                        <p:cNvPr id="16391" name="Object 14"/>
                        <p:cNvPicPr>
                          <a:picLocks noChangeAspect="1" noChangeArrowheads="1"/>
                        </p:cNvPicPr>
                        <p:nvPr/>
                      </p:nvPicPr>
                      <p:blipFill>
                        <a:blip r:embed="rId12"/>
                        <a:srcRect/>
                        <a:stretch>
                          <a:fillRect/>
                        </a:stretch>
                      </p:blipFill>
                      <p:spPr bwMode="auto">
                        <a:xfrm>
                          <a:off x="2359" y="720"/>
                          <a:ext cx="81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8" name="Group 15"/>
          <p:cNvGrpSpPr>
            <a:grpSpLocks/>
          </p:cNvGrpSpPr>
          <p:nvPr/>
        </p:nvGrpSpPr>
        <p:grpSpPr bwMode="auto">
          <a:xfrm>
            <a:off x="2550369" y="6135960"/>
            <a:ext cx="4843463" cy="533400"/>
            <a:chOff x="368" y="2208"/>
            <a:chExt cx="3051" cy="336"/>
          </a:xfrm>
        </p:grpSpPr>
        <p:graphicFrame>
          <p:nvGraphicFramePr>
            <p:cNvPr id="19" name="Object 16"/>
            <p:cNvGraphicFramePr>
              <a:graphicFrameLocks noChangeAspect="1"/>
            </p:cNvGraphicFramePr>
            <p:nvPr>
              <p:extLst>
                <p:ext uri="{D42A27DB-BD31-4B8C-83A1-F6EECF244321}">
                  <p14:modId xmlns:p14="http://schemas.microsoft.com/office/powerpoint/2010/main" val="2344124404"/>
                </p:ext>
              </p:extLst>
            </p:nvPr>
          </p:nvGraphicFramePr>
          <p:xfrm>
            <a:off x="368" y="2208"/>
            <a:ext cx="908" cy="336"/>
          </p:xfrm>
          <a:graphic>
            <a:graphicData uri="http://schemas.openxmlformats.org/presentationml/2006/ole">
              <mc:AlternateContent xmlns:mc="http://schemas.openxmlformats.org/markup-compatibility/2006">
                <mc:Choice xmlns:v="urn:schemas-microsoft-com:vml" Requires="v">
                  <p:oleObj spid="_x0000_s60135" name="Equation" r:id="rId13" imgW="698400" imgH="253800" progId="Equation.DSMT4">
                    <p:embed/>
                  </p:oleObj>
                </mc:Choice>
                <mc:Fallback>
                  <p:oleObj name="Equation" r:id="rId13" imgW="698400" imgH="253800" progId="Equation.DSMT4">
                    <p:embed/>
                    <p:pic>
                      <p:nvPicPr>
                        <p:cNvPr id="16386" name="Object 16"/>
                        <p:cNvPicPr>
                          <a:picLocks noChangeAspect="1" noChangeArrowheads="1"/>
                        </p:cNvPicPr>
                        <p:nvPr/>
                      </p:nvPicPr>
                      <p:blipFill>
                        <a:blip r:embed="rId14"/>
                        <a:srcRect/>
                        <a:stretch>
                          <a:fillRect/>
                        </a:stretch>
                      </p:blipFill>
                      <p:spPr bwMode="auto">
                        <a:xfrm>
                          <a:off x="368" y="2208"/>
                          <a:ext cx="90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7"/>
            <p:cNvGraphicFramePr>
              <a:graphicFrameLocks noChangeAspect="1"/>
            </p:cNvGraphicFramePr>
            <p:nvPr>
              <p:extLst>
                <p:ext uri="{D42A27DB-BD31-4B8C-83A1-F6EECF244321}">
                  <p14:modId xmlns:p14="http://schemas.microsoft.com/office/powerpoint/2010/main" val="2132588088"/>
                </p:ext>
              </p:extLst>
            </p:nvPr>
          </p:nvGraphicFramePr>
          <p:xfrm>
            <a:off x="1440" y="2208"/>
            <a:ext cx="875" cy="336"/>
          </p:xfrm>
          <a:graphic>
            <a:graphicData uri="http://schemas.openxmlformats.org/presentationml/2006/ole">
              <mc:AlternateContent xmlns:mc="http://schemas.openxmlformats.org/markup-compatibility/2006">
                <mc:Choice xmlns:v="urn:schemas-microsoft-com:vml" Requires="v">
                  <p:oleObj spid="_x0000_s60136" name="Equation" r:id="rId15" imgW="672840" imgH="253800" progId="Equation.DSMT4">
                    <p:embed/>
                  </p:oleObj>
                </mc:Choice>
                <mc:Fallback>
                  <p:oleObj name="Equation" r:id="rId15" imgW="672840" imgH="253800" progId="Equation.DSMT4">
                    <p:embed/>
                    <p:pic>
                      <p:nvPicPr>
                        <p:cNvPr id="16387" name="Object 17"/>
                        <p:cNvPicPr>
                          <a:picLocks noChangeAspect="1" noChangeArrowheads="1"/>
                        </p:cNvPicPr>
                        <p:nvPr/>
                      </p:nvPicPr>
                      <p:blipFill>
                        <a:blip r:embed="rId16"/>
                        <a:srcRect/>
                        <a:stretch>
                          <a:fillRect/>
                        </a:stretch>
                      </p:blipFill>
                      <p:spPr bwMode="auto">
                        <a:xfrm>
                          <a:off x="1440" y="2208"/>
                          <a:ext cx="87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8"/>
            <p:cNvGraphicFramePr>
              <a:graphicFrameLocks noChangeAspect="1"/>
            </p:cNvGraphicFramePr>
            <p:nvPr>
              <p:extLst>
                <p:ext uri="{D42A27DB-BD31-4B8C-83A1-F6EECF244321}">
                  <p14:modId xmlns:p14="http://schemas.microsoft.com/office/powerpoint/2010/main" val="1125348620"/>
                </p:ext>
              </p:extLst>
            </p:nvPr>
          </p:nvGraphicFramePr>
          <p:xfrm>
            <a:off x="2544" y="2208"/>
            <a:ext cx="875" cy="336"/>
          </p:xfrm>
          <a:graphic>
            <a:graphicData uri="http://schemas.openxmlformats.org/presentationml/2006/ole">
              <mc:AlternateContent xmlns:mc="http://schemas.openxmlformats.org/markup-compatibility/2006">
                <mc:Choice xmlns:v="urn:schemas-microsoft-com:vml" Requires="v">
                  <p:oleObj spid="_x0000_s60137" name="Equation" r:id="rId17" imgW="672840" imgH="253800" progId="Equation.DSMT4">
                    <p:embed/>
                  </p:oleObj>
                </mc:Choice>
                <mc:Fallback>
                  <p:oleObj name="Equation" r:id="rId17" imgW="672840" imgH="253800" progId="Equation.DSMT4">
                    <p:embed/>
                    <p:pic>
                      <p:nvPicPr>
                        <p:cNvPr id="16388" name="Object 18"/>
                        <p:cNvPicPr>
                          <a:picLocks noChangeAspect="1" noChangeArrowheads="1"/>
                        </p:cNvPicPr>
                        <p:nvPr/>
                      </p:nvPicPr>
                      <p:blipFill>
                        <a:blip r:embed="rId18"/>
                        <a:srcRect/>
                        <a:stretch>
                          <a:fillRect/>
                        </a:stretch>
                      </p:blipFill>
                      <p:spPr bwMode="auto">
                        <a:xfrm>
                          <a:off x="2544" y="2208"/>
                          <a:ext cx="87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 name="对象 1"/>
          <p:cNvGraphicFramePr>
            <a:graphicFrameLocks noChangeAspect="1"/>
          </p:cNvGraphicFramePr>
          <p:nvPr>
            <p:extLst>
              <p:ext uri="{D42A27DB-BD31-4B8C-83A1-F6EECF244321}">
                <p14:modId xmlns:p14="http://schemas.microsoft.com/office/powerpoint/2010/main" val="2113067892"/>
              </p:ext>
            </p:extLst>
          </p:nvPr>
        </p:nvGraphicFramePr>
        <p:xfrm>
          <a:off x="4926211" y="3065818"/>
          <a:ext cx="1503164" cy="1387309"/>
        </p:xfrm>
        <a:graphic>
          <a:graphicData uri="http://schemas.openxmlformats.org/presentationml/2006/ole">
            <mc:AlternateContent xmlns:mc="http://schemas.openxmlformats.org/markup-compatibility/2006">
              <mc:Choice xmlns:v="urn:schemas-microsoft-com:vml" Requires="v">
                <p:oleObj spid="_x0000_s60138" name="Equation" r:id="rId19" imgW="495000" imgH="457200" progId="Equation.DSMT4">
                  <p:embed/>
                </p:oleObj>
              </mc:Choice>
              <mc:Fallback>
                <p:oleObj name="Equation" r:id="rId19" imgW="495000" imgH="457200" progId="Equation.DSMT4">
                  <p:embed/>
                  <p:pic>
                    <p:nvPicPr>
                      <p:cNvPr id="0" name=""/>
                      <p:cNvPicPr/>
                      <p:nvPr/>
                    </p:nvPicPr>
                    <p:blipFill>
                      <a:blip r:embed="rId20"/>
                      <a:stretch>
                        <a:fillRect/>
                      </a:stretch>
                    </p:blipFill>
                    <p:spPr>
                      <a:xfrm>
                        <a:off x="4926211" y="3065818"/>
                        <a:ext cx="1503164" cy="1387309"/>
                      </a:xfrm>
                      <a:prstGeom prst="rect">
                        <a:avLst/>
                      </a:prstGeom>
                    </p:spPr>
                  </p:pic>
                </p:oleObj>
              </mc:Fallback>
            </mc:AlternateContent>
          </a:graphicData>
        </a:graphic>
      </p:graphicFrame>
      <p:grpSp>
        <p:nvGrpSpPr>
          <p:cNvPr id="22" name="组合 21"/>
          <p:cNvGrpSpPr/>
          <p:nvPr/>
        </p:nvGrpSpPr>
        <p:grpSpPr>
          <a:xfrm>
            <a:off x="7725518" y="2834150"/>
            <a:ext cx="5007047" cy="2654384"/>
            <a:chOff x="7005439" y="4001046"/>
            <a:chExt cx="5545906" cy="2893089"/>
          </a:xfrm>
        </p:grpSpPr>
        <p:pic>
          <p:nvPicPr>
            <p:cNvPr id="23" name="Picture 2" descr="8-1"/>
            <p:cNvPicPr>
              <a:picLocks noChangeAspect="1" noChangeArrowheads="1"/>
            </p:cNvPicPr>
            <p:nvPr/>
          </p:nvPicPr>
          <p:blipFill>
            <a:blip r:embed="rId21" cstate="print">
              <a:extLst>
                <a:ext uri="{28A0092B-C50C-407E-A947-70E740481C1C}">
                  <a14:useLocalDpi xmlns:a14="http://schemas.microsoft.com/office/drawing/2010/main" val="0"/>
                </a:ext>
              </a:extLst>
            </a:blip>
            <a:srcRect l="1961" r="7843" b="20552"/>
            <a:stretch>
              <a:fillRect/>
            </a:stretch>
          </p:blipFill>
          <p:spPr bwMode="auto">
            <a:xfrm>
              <a:off x="7005439" y="4001046"/>
              <a:ext cx="5545906" cy="289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p:cNvSpPr/>
            <p:nvPr/>
          </p:nvSpPr>
          <p:spPr>
            <a:xfrm>
              <a:off x="7293471" y="6424637"/>
              <a:ext cx="469498" cy="46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5" name="椭圆 24"/>
            <p:cNvSpPr/>
            <p:nvPr/>
          </p:nvSpPr>
          <p:spPr>
            <a:xfrm>
              <a:off x="8517607" y="5364776"/>
              <a:ext cx="469498" cy="46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6" name="椭圆 25"/>
            <p:cNvSpPr/>
            <p:nvPr/>
          </p:nvSpPr>
          <p:spPr>
            <a:xfrm>
              <a:off x="10821863" y="5353018"/>
              <a:ext cx="469498" cy="46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7" name="椭圆 26"/>
            <p:cNvSpPr/>
            <p:nvPr/>
          </p:nvSpPr>
          <p:spPr>
            <a:xfrm>
              <a:off x="11685959" y="6424637"/>
              <a:ext cx="469498" cy="46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sp>
        <p:nvSpPr>
          <p:cNvPr id="28" name="文本框 27"/>
          <p:cNvSpPr txBox="1"/>
          <p:nvPr/>
        </p:nvSpPr>
        <p:spPr>
          <a:xfrm>
            <a:off x="7866139" y="5688485"/>
            <a:ext cx="650115" cy="461665"/>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9" name="文本框 28"/>
          <p:cNvSpPr txBox="1"/>
          <p:nvPr/>
        </p:nvSpPr>
        <p:spPr>
          <a:xfrm>
            <a:off x="9701850" y="5688485"/>
            <a:ext cx="650115" cy="461665"/>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b</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0" name="文本框 29"/>
          <p:cNvSpPr txBox="1"/>
          <p:nvPr/>
        </p:nvSpPr>
        <p:spPr>
          <a:xfrm>
            <a:off x="11740459" y="5688485"/>
            <a:ext cx="650115" cy="461665"/>
          </a:xfrm>
          <a:prstGeom prst="rect">
            <a:avLst/>
          </a:prstGeom>
          <a:noFill/>
        </p:spPr>
        <p:txBody>
          <a:bodyPr wrap="square" rtlCol="0">
            <a:spAutoFit/>
          </a:bodyPr>
          <a:lstStyle/>
          <a:p>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mn-ea"/>
                <a:sym typeface="Times New Roman" panose="02020603050405020304" pitchFamily="18" charset="0"/>
              </a:rPr>
              <a:t>c</a:t>
            </a:r>
            <a:r>
              <a:rPr lang="zh-CN" altLang="en-US" sz="2400" dirty="0" smtClean="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31" name="音频 3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2"/>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462275683"/>
      </p:ext>
    </p:extLst>
  </p:cSld>
  <p:clrMapOvr>
    <a:masterClrMapping/>
  </p:clrMapOvr>
  <mc:AlternateContent xmlns:mc="http://schemas.openxmlformats.org/markup-compatibility/2006" xmlns:p14="http://schemas.microsoft.com/office/powerpoint/2010/main">
    <mc:Choice Requires="p14">
      <p:transition p14:dur="0" advTm="27146"/>
    </mc:Choice>
    <mc:Fallback xmlns="">
      <p:transition advTm="27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30" name="Rectangle 2"/>
          <p:cNvSpPr>
            <a:spLocks noChangeArrowheads="1"/>
          </p:cNvSpPr>
          <p:nvPr/>
        </p:nvSpPr>
        <p:spPr bwMode="auto">
          <a:xfrm>
            <a:off x="491905" y="1352183"/>
            <a:ext cx="11842126" cy="1310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r>
              <a:rPr lang="en-US" altLang="zh-CN" b="0" dirty="0">
                <a:solidFill>
                  <a:schemeClr val="accent2"/>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b="0" dirty="0">
                <a:latin typeface="Times New Roman" panose="02020603050405020304" pitchFamily="18" charset="0"/>
                <a:ea typeface="微软雅黑" panose="020B0503020204020204" pitchFamily="34" charset="-122"/>
                <a:cs typeface="+mn-ea"/>
                <a:sym typeface="Times New Roman" panose="02020603050405020304" pitchFamily="18" charset="0"/>
              </a:rPr>
              <a:t>内力</a:t>
            </a:r>
            <a:r>
              <a:rPr lang="en-US" altLang="zh-CN" b="0"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b="0" dirty="0">
                <a:latin typeface="Times New Roman" panose="02020603050405020304" pitchFamily="18" charset="0"/>
                <a:ea typeface="微软雅黑" panose="020B0503020204020204" pitchFamily="34" charset="-122"/>
                <a:cs typeface="+mn-ea"/>
                <a:sym typeface="Times New Roman" panose="02020603050405020304" pitchFamily="18" charset="0"/>
              </a:rPr>
              <a:t>构件内部由于外力作用而引起的各质点之间的相互作用力的改变量，称为</a:t>
            </a:r>
            <a:r>
              <a:rPr lang="zh-CN" altLang="en-US" b="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附加内力</a:t>
            </a:r>
            <a:r>
              <a:rPr lang="zh-CN" altLang="en-US" b="0" dirty="0">
                <a:latin typeface="Times New Roman" panose="02020603050405020304" pitchFamily="18" charset="0"/>
                <a:ea typeface="微软雅黑" panose="020B0503020204020204" pitchFamily="34" charset="-122"/>
                <a:cs typeface="+mn-ea"/>
                <a:sym typeface="Times New Roman" panose="02020603050405020304" pitchFamily="18" charset="0"/>
              </a:rPr>
              <a:t>，简称</a:t>
            </a:r>
            <a:r>
              <a:rPr lang="zh-CN" altLang="en-US" b="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内力</a:t>
            </a:r>
            <a:r>
              <a:rPr lang="zh-CN" altLang="en-US" b="0" dirty="0">
                <a:latin typeface="Times New Roman" panose="02020603050405020304" pitchFamily="18" charset="0"/>
                <a:ea typeface="微软雅黑" panose="020B0503020204020204" pitchFamily="34" charset="-122"/>
                <a:cs typeface="+mn-ea"/>
                <a:sym typeface="Times New Roman" panose="02020603050405020304" pitchFamily="18" charset="0"/>
              </a:rPr>
              <a:t>。</a:t>
            </a:r>
          </a:p>
        </p:txBody>
      </p:sp>
      <p:grpSp>
        <p:nvGrpSpPr>
          <p:cNvPr id="2" name="组合 1"/>
          <p:cNvGrpSpPr/>
          <p:nvPr/>
        </p:nvGrpSpPr>
        <p:grpSpPr>
          <a:xfrm>
            <a:off x="1028775" y="2438624"/>
            <a:ext cx="8362950" cy="2900363"/>
            <a:chOff x="960218" y="2857393"/>
            <a:chExt cx="8362950" cy="2900363"/>
          </a:xfrm>
        </p:grpSpPr>
        <p:grpSp>
          <p:nvGrpSpPr>
            <p:cNvPr id="32" name="Group 5"/>
            <p:cNvGrpSpPr>
              <a:grpSpLocks/>
            </p:cNvGrpSpPr>
            <p:nvPr/>
          </p:nvGrpSpPr>
          <p:grpSpPr bwMode="auto">
            <a:xfrm>
              <a:off x="960218" y="2857393"/>
              <a:ext cx="4114800" cy="2900363"/>
              <a:chOff x="384" y="2064"/>
              <a:chExt cx="2448" cy="1683"/>
            </a:xfrm>
          </p:grpSpPr>
          <p:pic>
            <p:nvPicPr>
              <p:cNvPr id="33" name="Picture 6" descr="n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 y="2064"/>
                <a:ext cx="2448" cy="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7"/>
              <p:cNvSpPr txBox="1">
                <a:spLocks noChangeArrowheads="1"/>
              </p:cNvSpPr>
              <p:nvPr/>
            </p:nvSpPr>
            <p:spPr bwMode="auto">
              <a:xfrm>
                <a:off x="758" y="2121"/>
                <a:ext cx="26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7" name="Text Box 8"/>
              <p:cNvSpPr txBox="1">
                <a:spLocks noChangeArrowheads="1"/>
              </p:cNvSpPr>
              <p:nvPr/>
            </p:nvSpPr>
            <p:spPr bwMode="auto">
              <a:xfrm>
                <a:off x="2365" y="2208"/>
                <a:ext cx="26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8" name="Text Box 9"/>
              <p:cNvSpPr txBox="1">
                <a:spLocks noChangeArrowheads="1"/>
              </p:cNvSpPr>
              <p:nvPr/>
            </p:nvSpPr>
            <p:spPr bwMode="auto">
              <a:xfrm>
                <a:off x="624" y="321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9" name="Text Box 10"/>
              <p:cNvSpPr txBox="1">
                <a:spLocks noChangeArrowheads="1"/>
              </p:cNvSpPr>
              <p:nvPr/>
            </p:nvSpPr>
            <p:spPr bwMode="auto">
              <a:xfrm>
                <a:off x="2448" y="3168"/>
                <a:ext cx="26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i="1"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n</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40" name="Group 11"/>
            <p:cNvGrpSpPr>
              <a:grpSpLocks/>
            </p:cNvGrpSpPr>
            <p:nvPr/>
          </p:nvGrpSpPr>
          <p:grpSpPr bwMode="auto">
            <a:xfrm>
              <a:off x="3074768" y="4990993"/>
              <a:ext cx="996950" cy="515938"/>
              <a:chOff x="1248" y="2352"/>
              <a:chExt cx="628" cy="325"/>
            </a:xfrm>
          </p:grpSpPr>
          <p:sp>
            <p:nvSpPr>
              <p:cNvPr id="41" name="Text Box 12"/>
              <p:cNvSpPr txBox="1">
                <a:spLocks noChangeArrowheads="1"/>
              </p:cNvSpPr>
              <p:nvPr/>
            </p:nvSpPr>
            <p:spPr bwMode="auto">
              <a:xfrm>
                <a:off x="1248" y="2465"/>
                <a:ext cx="628" cy="212"/>
              </a:xfrm>
              <a:prstGeom prst="rect">
                <a:avLst/>
              </a:prstGeom>
              <a:noFill/>
              <a:ln w="12700">
                <a:noFill/>
                <a:miter lim="800000"/>
                <a:headEnd type="none" w="sm" len="sm"/>
                <a:tailEnd type="none" w="sm" len="sm"/>
              </a:ln>
              <a:effectLst/>
            </p:spPr>
            <p:txBody>
              <a:bodyPr wrap="none">
                <a:spAutoFit/>
              </a:bodyPr>
              <a:lstStyle/>
              <a:p>
                <a:pPr algn="l">
                  <a:lnSpc>
                    <a:spcPct val="100000"/>
                  </a:lnSpc>
                  <a:defRPr/>
                </a:pPr>
                <a:r>
                  <a:rPr lang="zh-CN" altLang="en-US" sz="1600" b="0">
                    <a:solidFill>
                      <a:srgbClr val="FF6600"/>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假想截面</a:t>
                </a:r>
                <a:endParaRPr lang="zh-CN" altLang="en-US" sz="1600" b="0">
                  <a:solidFill>
                    <a:srgbClr val="FF6600"/>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2" name="Line 13"/>
              <p:cNvSpPr>
                <a:spLocks noChangeShapeType="1"/>
              </p:cNvSpPr>
              <p:nvPr/>
            </p:nvSpPr>
            <p:spPr bwMode="auto">
              <a:xfrm>
                <a:off x="1344" y="2352"/>
                <a:ext cx="240" cy="144"/>
              </a:xfrm>
              <a:prstGeom prst="line">
                <a:avLst/>
              </a:prstGeom>
              <a:noFill/>
              <a:ln w="12700">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43" name="Group 14"/>
            <p:cNvGrpSpPr>
              <a:grpSpLocks/>
            </p:cNvGrpSpPr>
            <p:nvPr/>
          </p:nvGrpSpPr>
          <p:grpSpPr bwMode="auto">
            <a:xfrm>
              <a:off x="5208368" y="2870887"/>
              <a:ext cx="4114800" cy="2873375"/>
              <a:chOff x="2928" y="2064"/>
              <a:chExt cx="2448" cy="1666"/>
            </a:xfrm>
          </p:grpSpPr>
          <p:pic>
            <p:nvPicPr>
              <p:cNvPr id="44" name="Picture 15" descr="n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2064"/>
                <a:ext cx="2448" cy="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16"/>
              <p:cNvSpPr txBox="1">
                <a:spLocks noChangeArrowheads="1"/>
              </p:cNvSpPr>
              <p:nvPr/>
            </p:nvSpPr>
            <p:spPr bwMode="auto">
              <a:xfrm>
                <a:off x="3264" y="2198"/>
                <a:ext cx="26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6" name="Text Box 17"/>
              <p:cNvSpPr txBox="1">
                <a:spLocks noChangeArrowheads="1"/>
              </p:cNvSpPr>
              <p:nvPr/>
            </p:nvSpPr>
            <p:spPr bwMode="auto">
              <a:xfrm>
                <a:off x="3120" y="3312"/>
                <a:ext cx="26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2</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1" name="Text Box 18"/>
              <p:cNvSpPr txBox="1">
                <a:spLocks noChangeArrowheads="1"/>
              </p:cNvSpPr>
              <p:nvPr/>
            </p:nvSpPr>
            <p:spPr bwMode="auto">
              <a:xfrm>
                <a:off x="4896" y="2256"/>
                <a:ext cx="26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3</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3" name="Text Box 19"/>
              <p:cNvSpPr txBox="1">
                <a:spLocks noChangeArrowheads="1"/>
              </p:cNvSpPr>
              <p:nvPr/>
            </p:nvSpPr>
            <p:spPr bwMode="auto">
              <a:xfrm>
                <a:off x="4909" y="3408"/>
                <a:ext cx="26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2000" b="0" i="1" baseline="-25000">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rPr>
                  <a:t>n</a:t>
                </a:r>
                <a:endParaRPr lang="en-US" altLang="zh-CN" sz="2000" i="1">
                  <a:solidFill>
                    <a:schemeClr val="bg2"/>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nvGrpSpPr>
            <p:cNvPr id="54" name="Group 20"/>
            <p:cNvGrpSpPr>
              <a:grpSpLocks/>
            </p:cNvGrpSpPr>
            <p:nvPr/>
          </p:nvGrpSpPr>
          <p:grpSpPr bwMode="auto">
            <a:xfrm>
              <a:off x="6656168" y="4686193"/>
              <a:ext cx="1098550" cy="823913"/>
              <a:chOff x="3744" y="3168"/>
              <a:chExt cx="692" cy="519"/>
            </a:xfrm>
          </p:grpSpPr>
          <p:sp>
            <p:nvSpPr>
              <p:cNvPr id="55" name="Text Box 21"/>
              <p:cNvSpPr txBox="1">
                <a:spLocks noChangeArrowheads="1"/>
              </p:cNvSpPr>
              <p:nvPr/>
            </p:nvSpPr>
            <p:spPr bwMode="auto">
              <a:xfrm>
                <a:off x="3744" y="3456"/>
                <a:ext cx="692" cy="231"/>
              </a:xfrm>
              <a:prstGeom prst="rect">
                <a:avLst/>
              </a:prstGeom>
              <a:noFill/>
              <a:ln w="12700">
                <a:noFill/>
                <a:miter lim="800000"/>
                <a:headEnd type="none" w="sm" len="sm"/>
                <a:tailEnd type="none" w="sm" len="sm"/>
              </a:ln>
              <a:effectLst/>
            </p:spPr>
            <p:txBody>
              <a:bodyPr wrap="none">
                <a:spAutoFit/>
              </a:bodyPr>
              <a:lstStyle/>
              <a:p>
                <a:pPr algn="l">
                  <a:lnSpc>
                    <a:spcPct val="100000"/>
                  </a:lnSpc>
                  <a:defRPr/>
                </a:pPr>
                <a:r>
                  <a:rPr lang="zh-CN" altLang="en-US" sz="1800" b="0">
                    <a:solidFill>
                      <a:srgbClr val="FF6600"/>
                    </a:solidFill>
                    <a:effectLst>
                      <a:outerShdw blurRad="38100" dist="38100" dir="2700000" algn="tl">
                        <a:srgbClr val="000000"/>
                      </a:outerShdw>
                    </a:effectLst>
                    <a:latin typeface="Times New Roman" panose="02020603050405020304" pitchFamily="18" charset="0"/>
                    <a:ea typeface="微软雅黑" panose="020B0503020204020204" pitchFamily="34" charset="-122"/>
                    <a:cs typeface="+mn-ea"/>
                    <a:sym typeface="Times New Roman" panose="02020603050405020304" pitchFamily="18" charset="0"/>
                  </a:rPr>
                  <a:t>分布内力</a:t>
                </a:r>
              </a:p>
            </p:txBody>
          </p:sp>
          <p:sp>
            <p:nvSpPr>
              <p:cNvPr id="56" name="Line 22"/>
              <p:cNvSpPr>
                <a:spLocks noChangeShapeType="1"/>
              </p:cNvSpPr>
              <p:nvPr/>
            </p:nvSpPr>
            <p:spPr bwMode="auto">
              <a:xfrm>
                <a:off x="3792" y="3168"/>
                <a:ext cx="144" cy="336"/>
              </a:xfrm>
              <a:prstGeom prst="line">
                <a:avLst/>
              </a:prstGeom>
              <a:noFill/>
              <a:ln w="12700">
                <a:solidFill>
                  <a:srgbClr val="FF66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7" name="Line 23"/>
              <p:cNvSpPr>
                <a:spLocks noChangeShapeType="1"/>
              </p:cNvSpPr>
              <p:nvPr/>
            </p:nvSpPr>
            <p:spPr bwMode="auto">
              <a:xfrm flipH="1">
                <a:off x="4128" y="3216"/>
                <a:ext cx="96" cy="288"/>
              </a:xfrm>
              <a:prstGeom prst="line">
                <a:avLst/>
              </a:prstGeom>
              <a:noFill/>
              <a:ln w="12700">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grpSp>
      <p:sp>
        <p:nvSpPr>
          <p:cNvPr id="58" name="Rectangle 92"/>
          <p:cNvSpPr>
            <a:spLocks noChangeArrowheads="1"/>
          </p:cNvSpPr>
          <p:nvPr/>
        </p:nvSpPr>
        <p:spPr bwMode="auto">
          <a:xfrm>
            <a:off x="310930" y="768243"/>
            <a:ext cx="172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r>
              <a:rPr lang="en-US" altLang="zh-CN"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1</a:t>
            </a: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、内力</a:t>
            </a:r>
          </a:p>
        </p:txBody>
      </p:sp>
      <p:sp>
        <p:nvSpPr>
          <p:cNvPr id="59" name="Rectangle 93"/>
          <p:cNvSpPr>
            <a:spLocks noChangeArrowheads="1"/>
          </p:cNvSpPr>
          <p:nvPr/>
        </p:nvSpPr>
        <p:spPr bwMode="auto">
          <a:xfrm>
            <a:off x="491905" y="5616432"/>
            <a:ext cx="2336194" cy="5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lIns="90000" tIns="46800" rIns="90000" bIns="4680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10000"/>
              </a:lnSpc>
            </a:pPr>
            <a:r>
              <a:rPr lang="zh-CN" altLang="en-US" sz="2800"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内力的特点：</a:t>
            </a:r>
          </a:p>
        </p:txBody>
      </p:sp>
      <p:sp>
        <p:nvSpPr>
          <p:cNvPr id="60" name="Rectangle 94"/>
          <p:cNvSpPr>
            <a:spLocks noChangeArrowheads="1"/>
          </p:cNvSpPr>
          <p:nvPr/>
        </p:nvSpPr>
        <p:spPr bwMode="auto">
          <a:xfrm>
            <a:off x="1607918" y="6384818"/>
            <a:ext cx="41767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lIns="90000" tIns="46800" rIns="90000" bIns="4680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50000"/>
              </a:spcBef>
            </a:pP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①</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连续分布于物体内各处；</a:t>
            </a:r>
          </a:p>
        </p:txBody>
      </p:sp>
      <p:sp>
        <p:nvSpPr>
          <p:cNvPr id="61" name="Rectangle 95"/>
          <p:cNvSpPr>
            <a:spLocks noChangeArrowheads="1"/>
          </p:cNvSpPr>
          <p:nvPr/>
        </p:nvSpPr>
        <p:spPr bwMode="auto">
          <a:xfrm>
            <a:off x="5419505" y="6384818"/>
            <a:ext cx="358493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lIns="90000" tIns="46800" rIns="90000" bIns="46800">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eaLnBrk="1" hangingPunct="1">
              <a:lnSpc>
                <a:spcPct val="100000"/>
              </a:lnSpc>
              <a:spcBef>
                <a:spcPct val="50000"/>
              </a:spcBef>
            </a:pPr>
            <a:r>
              <a:rPr lang="en-US" altLang="zh-CN">
                <a:latin typeface="Times New Roman" panose="02020603050405020304" pitchFamily="18" charset="0"/>
                <a:ea typeface="微软雅黑" panose="020B0503020204020204" pitchFamily="34" charset="-122"/>
                <a:cs typeface="+mn-ea"/>
                <a:sym typeface="Times New Roman" panose="02020603050405020304" pitchFamily="18" charset="0"/>
              </a:rPr>
              <a:t>②</a:t>
            </a:r>
            <a:r>
              <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rPr>
              <a:t>随外力的变化而变化。</a:t>
            </a: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3365492590"/>
      </p:ext>
    </p:extLst>
  </p:cSld>
  <p:clrMapOvr>
    <a:masterClrMapping/>
  </p:clrMapOvr>
  <mc:AlternateContent xmlns:mc="http://schemas.openxmlformats.org/markup-compatibility/2006" xmlns:p14="http://schemas.microsoft.com/office/powerpoint/2010/main">
    <mc:Choice Requires="p14">
      <p:transition p14:dur="0" advTm="42809"/>
    </mc:Choice>
    <mc:Fallback xmlns="">
      <p:transition advTm="42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52" name="文本框 51"/>
          <p:cNvSpPr txBox="1"/>
          <p:nvPr/>
        </p:nvSpPr>
        <p:spPr>
          <a:xfrm>
            <a:off x="781298" y="177189"/>
            <a:ext cx="2236510" cy="584775"/>
          </a:xfrm>
          <a:prstGeom prst="rect">
            <a:avLst/>
          </a:prstGeom>
          <a:noFill/>
        </p:spPr>
        <p:txBody>
          <a:bodyPr wrap="none" rtlCol="0">
            <a:spAutoFit/>
          </a:bodyPr>
          <a:lstStyle/>
          <a:p>
            <a:pPr lvl="0" algn="ctr">
              <a:defRPr/>
            </a:pPr>
            <a:r>
              <a:rPr lang="zh-CN" altLang="en-US" sz="3200" b="1" dirty="0" smtClean="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静力学基础</a:t>
            </a:r>
            <a:endParaRPr lang="zh-CN" altLang="en-US" sz="3200"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7" name="Text Box 4"/>
          <p:cNvSpPr txBox="1">
            <a:spLocks noChangeArrowheads="1"/>
          </p:cNvSpPr>
          <p:nvPr/>
        </p:nvSpPr>
        <p:spPr bwMode="auto">
          <a:xfrm>
            <a:off x="2280601" y="5300375"/>
            <a:ext cx="29304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3200" i="1"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3200" baseline="-250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N</a:t>
            </a:r>
            <a:r>
              <a:rPr lang="en-US" altLang="zh-CN" sz="32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32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轴力</a:t>
            </a:r>
          </a:p>
        </p:txBody>
      </p:sp>
      <p:sp>
        <p:nvSpPr>
          <p:cNvPr id="8" name="Text Box 5"/>
          <p:cNvSpPr txBox="1">
            <a:spLocks noChangeArrowheads="1"/>
          </p:cNvSpPr>
          <p:nvPr/>
        </p:nvSpPr>
        <p:spPr bwMode="auto">
          <a:xfrm>
            <a:off x="5096397" y="5300375"/>
            <a:ext cx="4357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3200" i="1"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3200" baseline="-25000"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S</a:t>
            </a:r>
            <a:r>
              <a:rPr lang="en-US" altLang="zh-CN" sz="3200" i="1" baseline="-25000"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y</a:t>
            </a:r>
            <a:r>
              <a:rPr lang="en-US" altLang="zh-CN" sz="32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3200" i="1"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sz="3200" baseline="-25000"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S</a:t>
            </a:r>
            <a:r>
              <a:rPr lang="en-US" altLang="zh-CN" sz="3200" i="1" baseline="-25000"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z</a:t>
            </a:r>
            <a:r>
              <a:rPr lang="en-US" altLang="zh-CN" sz="32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32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剪力</a:t>
            </a:r>
          </a:p>
        </p:txBody>
      </p:sp>
      <p:sp>
        <p:nvSpPr>
          <p:cNvPr id="9" name="Text Box 6"/>
          <p:cNvSpPr txBox="1">
            <a:spLocks noChangeArrowheads="1"/>
          </p:cNvSpPr>
          <p:nvPr/>
        </p:nvSpPr>
        <p:spPr bwMode="auto">
          <a:xfrm>
            <a:off x="2280601" y="6021100"/>
            <a:ext cx="31586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3200" i="1"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M</a:t>
            </a:r>
            <a:r>
              <a:rPr lang="en-US" altLang="zh-CN" sz="3200" i="1" baseline="-25000"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x</a:t>
            </a:r>
            <a:r>
              <a:rPr lang="en-US" altLang="zh-CN" sz="3200" i="1"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32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扭矩</a:t>
            </a:r>
          </a:p>
        </p:txBody>
      </p:sp>
      <p:sp>
        <p:nvSpPr>
          <p:cNvPr id="11" name="Text Box 7"/>
          <p:cNvSpPr txBox="1">
            <a:spLocks noChangeArrowheads="1"/>
          </p:cNvSpPr>
          <p:nvPr/>
        </p:nvSpPr>
        <p:spPr bwMode="auto">
          <a:xfrm>
            <a:off x="5096396" y="6021100"/>
            <a:ext cx="3715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lnSpc>
                <a:spcPct val="100000"/>
              </a:lnSpc>
            </a:pPr>
            <a:r>
              <a:rPr lang="en-US" altLang="zh-CN" sz="3200" i="1"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M</a:t>
            </a:r>
            <a:r>
              <a:rPr lang="en-US" altLang="zh-CN" sz="3200" i="1" baseline="-250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y</a:t>
            </a:r>
            <a:r>
              <a:rPr lang="zh-CN" altLang="en-US" sz="3200" i="1" baseline="-250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en-US" altLang="zh-CN" sz="3200" i="1"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M</a:t>
            </a:r>
            <a:r>
              <a:rPr lang="en-US" altLang="zh-CN" sz="3200" i="1" baseline="-25000" dirty="0" err="1">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z</a:t>
            </a:r>
            <a:r>
              <a:rPr lang="en-US" altLang="zh-CN" sz="3200" i="1" baseline="-250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en-US" altLang="zh-CN" sz="3200" dirty="0">
                <a:solidFill>
                  <a:schemeClr val="tx2"/>
                </a:solidFill>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sz="3200" dirty="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弯矩</a:t>
            </a:r>
          </a:p>
        </p:txBody>
      </p:sp>
      <p:sp>
        <p:nvSpPr>
          <p:cNvPr id="13" name="Rectangle 11"/>
          <p:cNvSpPr>
            <a:spLocks noChangeArrowheads="1"/>
          </p:cNvSpPr>
          <p:nvPr/>
        </p:nvSpPr>
        <p:spPr bwMode="auto">
          <a:xfrm>
            <a:off x="884759" y="1151524"/>
            <a:ext cx="101531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Book Antiqua" panose="02040602050305030304" pitchFamily="18" charset="0"/>
                <a:ea typeface="宋体" panose="02010600030101010101" pitchFamily="2" charset="-122"/>
              </a:defRPr>
            </a:lvl1pPr>
            <a:lvl2pPr marL="742950" indent="-285750" eaLnBrk="0" hangingPunct="0">
              <a:defRPr kumimoji="1" sz="2400" b="1">
                <a:solidFill>
                  <a:schemeClr val="tx1"/>
                </a:solidFill>
                <a:latin typeface="Book Antiqua" panose="02040602050305030304" pitchFamily="18" charset="0"/>
                <a:ea typeface="宋体" panose="02010600030101010101" pitchFamily="2" charset="-122"/>
              </a:defRPr>
            </a:lvl2pPr>
            <a:lvl3pPr marL="1143000" indent="-228600" eaLnBrk="0" hangingPunct="0">
              <a:defRPr kumimoji="1" sz="2400" b="1">
                <a:solidFill>
                  <a:schemeClr val="tx1"/>
                </a:solidFill>
                <a:latin typeface="Book Antiqua" panose="02040602050305030304" pitchFamily="18" charset="0"/>
                <a:ea typeface="宋体" panose="02010600030101010101" pitchFamily="2" charset="-122"/>
              </a:defRPr>
            </a:lvl3pPr>
            <a:lvl4pPr marL="1600200" indent="-228600" eaLnBrk="0" hangingPunct="0">
              <a:defRPr kumimoji="1" sz="2400" b="1">
                <a:solidFill>
                  <a:schemeClr val="tx1"/>
                </a:solidFill>
                <a:latin typeface="Book Antiqua" panose="02040602050305030304" pitchFamily="18" charset="0"/>
                <a:ea typeface="宋体" panose="02010600030101010101" pitchFamily="2" charset="-122"/>
              </a:defRPr>
            </a:lvl4pPr>
            <a:lvl5pPr marL="2057400" indent="-228600" eaLnBrk="0" hangingPunct="0">
              <a:defRPr kumimoji="1" sz="2400" b="1">
                <a:solidFill>
                  <a:schemeClr val="tx1"/>
                </a:solidFill>
                <a:latin typeface="Book Antiqua" panose="02040602050305030304" pitchFamily="18" charset="0"/>
                <a:ea typeface="宋体" panose="02010600030101010101" pitchFamily="2" charset="-122"/>
              </a:defRPr>
            </a:lvl5pPr>
            <a:lvl6pPr marL="25146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6pPr>
            <a:lvl7pPr marL="29718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7pPr>
            <a:lvl8pPr marL="34290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8pPr>
            <a:lvl9pPr marL="3886200" indent="-228600" algn="ctr" eaLnBrk="0" fontAlgn="base" hangingPunct="0">
              <a:lnSpc>
                <a:spcPct val="135000"/>
              </a:lnSpc>
              <a:spcBef>
                <a:spcPct val="0"/>
              </a:spcBef>
              <a:spcAft>
                <a:spcPct val="0"/>
              </a:spcAft>
              <a:defRPr kumimoji="1" sz="2400" b="1">
                <a:solidFill>
                  <a:schemeClr val="tx1"/>
                </a:solidFill>
                <a:latin typeface="Book Antiqua" panose="02040602050305030304" pitchFamily="18" charset="0"/>
                <a:ea typeface="宋体" panose="02010600030101010101" pitchFamily="2" charset="-122"/>
              </a:defRPr>
            </a:lvl9pPr>
          </a:lstStyle>
          <a:p>
            <a:pPr algn="l" eaLnBrk="1" hangingPunct="1"/>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分布内力可以用向截面形心简化后的主矢和主矩</a:t>
            </a: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用</a:t>
            </a:r>
            <a:r>
              <a:rPr lang="en-US" altLang="zh-CN" i="1" dirty="0" smtClean="0">
                <a:solidFill>
                  <a:srgbClr val="4BC1DD"/>
                </a:solidFill>
                <a:latin typeface="Times New Roman" panose="02020603050405020304" pitchFamily="18" charset="0"/>
                <a:ea typeface="微软雅黑" panose="020B0503020204020204" pitchFamily="34" charset="-122"/>
                <a:cs typeface="+mn-ea"/>
                <a:sym typeface="Times New Roman" panose="02020603050405020304" pitchFamily="18" charset="0"/>
              </a:rPr>
              <a:t>F</a:t>
            </a:r>
            <a:r>
              <a:rPr lang="en-US" altLang="zh-CN" i="1" baseline="-25000" dirty="0" smtClean="0">
                <a:solidFill>
                  <a:srgbClr val="4BC1DD"/>
                </a:solidFill>
                <a:latin typeface="Times New Roman" panose="02020603050405020304" pitchFamily="18" charset="0"/>
                <a:ea typeface="微软雅黑" panose="020B0503020204020204" pitchFamily="34" charset="-122"/>
                <a:cs typeface="+mn-ea"/>
                <a:sym typeface="Times New Roman" panose="02020603050405020304" pitchFamily="18" charset="0"/>
              </a:rPr>
              <a:t>R</a:t>
            </a:r>
            <a:r>
              <a:rPr lang="zh-CN" altLang="en-US" dirty="0" smtClean="0">
                <a:solidFill>
                  <a:srgbClr val="4BC1DD"/>
                </a:solidFill>
                <a:latin typeface="Times New Roman" panose="02020603050405020304" pitchFamily="18" charset="0"/>
                <a:ea typeface="微软雅黑" panose="020B0503020204020204" pitchFamily="34" charset="-122"/>
                <a:cs typeface="+mn-ea"/>
                <a:sym typeface="Times New Roman" panose="02020603050405020304" pitchFamily="18" charset="0"/>
              </a:rPr>
              <a:t>和 </a:t>
            </a:r>
            <a:r>
              <a:rPr lang="en-US" altLang="zh-CN" i="1" dirty="0" smtClean="0">
                <a:solidFill>
                  <a:srgbClr val="4BC1DD"/>
                </a:solidFill>
                <a:latin typeface="Times New Roman" panose="02020603050405020304" pitchFamily="18" charset="0"/>
                <a:ea typeface="微软雅黑" panose="020B0503020204020204" pitchFamily="34" charset="-122"/>
                <a:cs typeface="+mn-ea"/>
                <a:sym typeface="Times New Roman" panose="02020603050405020304" pitchFamily="18" charset="0"/>
              </a:rPr>
              <a:t>M</a:t>
            </a:r>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表示</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。工程计算中有意义的是内力的主矢和主矩在确定坐标系</a:t>
            </a:r>
            <a:r>
              <a:rPr lang="zh-CN" altLang="en-US" dirty="0" smtClean="0">
                <a:latin typeface="Times New Roman" panose="02020603050405020304" pitchFamily="18" charset="0"/>
                <a:ea typeface="微软雅黑" panose="020B0503020204020204" pitchFamily="34" charset="-122"/>
                <a:cs typeface="+mn-ea"/>
                <a:sym typeface="Times New Roman" panose="02020603050405020304" pitchFamily="18" charset="0"/>
              </a:rPr>
              <a:t>上的分量</a:t>
            </a:r>
            <a:r>
              <a:rPr lang="en-US" altLang="zh-CN" dirty="0">
                <a:latin typeface="Times New Roman" panose="02020603050405020304" pitchFamily="18" charset="0"/>
                <a:ea typeface="微软雅黑" panose="020B0503020204020204" pitchFamily="34" charset="-122"/>
                <a:cs typeface="+mn-ea"/>
                <a:sym typeface="Times New Roman" panose="02020603050405020304" pitchFamily="18" charset="0"/>
              </a:rPr>
              <a:t>——</a:t>
            </a:r>
            <a:r>
              <a:rPr lang="zh-CN" altLang="en-US" dirty="0" smtClean="0">
                <a:solidFill>
                  <a:srgbClr val="FFC000"/>
                </a:solidFill>
                <a:latin typeface="Times New Roman" panose="02020603050405020304" pitchFamily="18" charset="0"/>
                <a:ea typeface="微软雅黑" panose="020B0503020204020204" pitchFamily="34" charset="-122"/>
                <a:cs typeface="+mn-ea"/>
                <a:sym typeface="Times New Roman" panose="02020603050405020304" pitchFamily="18" charset="0"/>
              </a:rPr>
              <a:t>内力分量</a:t>
            </a:r>
            <a:r>
              <a:rPr lang="zh-CN" altLang="en-US" dirty="0">
                <a:latin typeface="Times New Roman" panose="02020603050405020304" pitchFamily="18" charset="0"/>
                <a:ea typeface="微软雅黑" panose="020B0503020204020204" pitchFamily="34" charset="-122"/>
                <a:cs typeface="+mn-ea"/>
                <a:sym typeface="Times New Roman" panose="02020603050405020304" pitchFamily="18" charset="0"/>
              </a:rPr>
              <a:t>。</a:t>
            </a:r>
            <a:endParaRPr lang="zh-CN" altLang="en-US" dirty="0">
              <a:solidFill>
                <a:srgbClr val="3333FF"/>
              </a:solidFill>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pSp>
        <p:nvGrpSpPr>
          <p:cNvPr id="14" name="Group 22"/>
          <p:cNvGrpSpPr>
            <a:grpSpLocks/>
          </p:cNvGrpSpPr>
          <p:nvPr/>
        </p:nvGrpSpPr>
        <p:grpSpPr bwMode="auto">
          <a:xfrm>
            <a:off x="2216672" y="2365882"/>
            <a:ext cx="2689225" cy="2557462"/>
            <a:chOff x="839" y="1525"/>
            <a:chExt cx="1694" cy="1611"/>
          </a:xfrm>
        </p:grpSpPr>
        <p:pic>
          <p:nvPicPr>
            <p:cNvPr id="15" name="Picture 9" descr="pf1-8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 y="1525"/>
              <a:ext cx="1603"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14"/>
            <p:cNvSpPr>
              <a:spLocks noChangeShapeType="1"/>
            </p:cNvSpPr>
            <p:nvPr/>
          </p:nvSpPr>
          <p:spPr bwMode="auto">
            <a:xfrm flipH="1" flipV="1">
              <a:off x="975" y="1797"/>
              <a:ext cx="272" cy="425"/>
            </a:xfrm>
            <a:prstGeom prst="line">
              <a:avLst/>
            </a:prstGeom>
            <a:noFill/>
            <a:ln w="381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17" name="Line 15"/>
            <p:cNvSpPr>
              <a:spLocks noChangeShapeType="1"/>
            </p:cNvSpPr>
            <p:nvPr/>
          </p:nvSpPr>
          <p:spPr bwMode="auto">
            <a:xfrm flipH="1">
              <a:off x="839" y="2568"/>
              <a:ext cx="445" cy="333"/>
            </a:xfrm>
            <a:prstGeom prst="line">
              <a:avLst/>
            </a:prstGeom>
            <a:noFill/>
            <a:ln w="381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18" name="Object 16"/>
            <p:cNvGraphicFramePr>
              <a:graphicFrameLocks noChangeAspect="1"/>
            </p:cNvGraphicFramePr>
            <p:nvPr/>
          </p:nvGraphicFramePr>
          <p:xfrm>
            <a:off x="1066" y="1661"/>
            <a:ext cx="222" cy="240"/>
          </p:xfrm>
          <a:graphic>
            <a:graphicData uri="http://schemas.openxmlformats.org/presentationml/2006/ole">
              <mc:AlternateContent xmlns:mc="http://schemas.openxmlformats.org/markup-compatibility/2006">
                <mc:Choice xmlns:v="urn:schemas-microsoft-com:vml" Requires="v">
                  <p:oleObj spid="_x0000_s48713" name="公式" r:id="rId8" imgW="164880" imgH="203040" progId="Equation.3">
                    <p:embed/>
                  </p:oleObj>
                </mc:Choice>
                <mc:Fallback>
                  <p:oleObj name="公式" r:id="rId8" imgW="164880" imgH="203040" progId="Equation.3">
                    <p:embed/>
                    <p:pic>
                      <p:nvPicPr>
                        <p:cNvPr id="1741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 y="1661"/>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7"/>
            <p:cNvGraphicFramePr>
              <a:graphicFrameLocks noChangeAspect="1"/>
            </p:cNvGraphicFramePr>
            <p:nvPr/>
          </p:nvGraphicFramePr>
          <p:xfrm>
            <a:off x="975" y="2387"/>
            <a:ext cx="237" cy="242"/>
          </p:xfrm>
          <a:graphic>
            <a:graphicData uri="http://schemas.openxmlformats.org/presentationml/2006/ole">
              <mc:AlternateContent xmlns:mc="http://schemas.openxmlformats.org/markup-compatibility/2006">
                <mc:Choice xmlns:v="urn:schemas-microsoft-com:vml" Requires="v">
                  <p:oleObj spid="_x0000_s48714" name="公式" r:id="rId10" imgW="177480" imgH="203040" progId="Equation.3">
                    <p:embed/>
                  </p:oleObj>
                </mc:Choice>
                <mc:Fallback>
                  <p:oleObj name="公式" r:id="rId10" imgW="177480" imgH="203040" progId="Equation.3">
                    <p:embed/>
                    <p:pic>
                      <p:nvPicPr>
                        <p:cNvPr id="17413"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 y="2387"/>
                          <a:ext cx="23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23"/>
          <p:cNvGrpSpPr>
            <a:grpSpLocks/>
          </p:cNvGrpSpPr>
          <p:nvPr/>
        </p:nvGrpSpPr>
        <p:grpSpPr bwMode="auto">
          <a:xfrm>
            <a:off x="5312297" y="2365882"/>
            <a:ext cx="3290887" cy="2528887"/>
            <a:chOff x="2653" y="1570"/>
            <a:chExt cx="2073" cy="1593"/>
          </a:xfrm>
        </p:grpSpPr>
        <p:pic>
          <p:nvPicPr>
            <p:cNvPr id="21" name="Picture 8" descr="pf1-8b"/>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3" y="1570"/>
              <a:ext cx="1933" cy="159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 name="Line 18"/>
            <p:cNvSpPr>
              <a:spLocks noChangeShapeType="1"/>
            </p:cNvSpPr>
            <p:nvPr/>
          </p:nvSpPr>
          <p:spPr bwMode="auto">
            <a:xfrm flipH="1" flipV="1">
              <a:off x="2789" y="1842"/>
              <a:ext cx="272" cy="425"/>
            </a:xfrm>
            <a:prstGeom prst="line">
              <a:avLst/>
            </a:prstGeom>
            <a:noFill/>
            <a:ln w="381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3" name="Line 19"/>
            <p:cNvSpPr>
              <a:spLocks noChangeShapeType="1"/>
            </p:cNvSpPr>
            <p:nvPr/>
          </p:nvSpPr>
          <p:spPr bwMode="auto">
            <a:xfrm flipH="1">
              <a:off x="2653" y="2613"/>
              <a:ext cx="445" cy="333"/>
            </a:xfrm>
            <a:prstGeom prst="line">
              <a:avLst/>
            </a:prstGeom>
            <a:noFill/>
            <a:ln w="381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graphicFrame>
          <p:nvGraphicFramePr>
            <p:cNvPr id="24" name="Object 20"/>
            <p:cNvGraphicFramePr>
              <a:graphicFrameLocks noChangeAspect="1"/>
            </p:cNvGraphicFramePr>
            <p:nvPr/>
          </p:nvGraphicFramePr>
          <p:xfrm>
            <a:off x="2880" y="1706"/>
            <a:ext cx="222" cy="240"/>
          </p:xfrm>
          <a:graphic>
            <a:graphicData uri="http://schemas.openxmlformats.org/presentationml/2006/ole">
              <mc:AlternateContent xmlns:mc="http://schemas.openxmlformats.org/markup-compatibility/2006">
                <mc:Choice xmlns:v="urn:schemas-microsoft-com:vml" Requires="v">
                  <p:oleObj spid="_x0000_s48715" name="公式" r:id="rId13" imgW="164880" imgH="203040" progId="Equation.3">
                    <p:embed/>
                  </p:oleObj>
                </mc:Choice>
                <mc:Fallback>
                  <p:oleObj name="公式" r:id="rId13" imgW="164880" imgH="203040" progId="Equation.3">
                    <p:embed/>
                    <p:pic>
                      <p:nvPicPr>
                        <p:cNvPr id="1741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 y="1706"/>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1"/>
            <p:cNvGraphicFramePr>
              <a:graphicFrameLocks noChangeAspect="1"/>
            </p:cNvGraphicFramePr>
            <p:nvPr/>
          </p:nvGraphicFramePr>
          <p:xfrm>
            <a:off x="2789" y="2432"/>
            <a:ext cx="237" cy="242"/>
          </p:xfrm>
          <a:graphic>
            <a:graphicData uri="http://schemas.openxmlformats.org/presentationml/2006/ole">
              <mc:AlternateContent xmlns:mc="http://schemas.openxmlformats.org/markup-compatibility/2006">
                <mc:Choice xmlns:v="urn:schemas-microsoft-com:vml" Requires="v">
                  <p:oleObj spid="_x0000_s48716" name="公式" r:id="rId14" imgW="177480" imgH="203040" progId="Equation.3">
                    <p:embed/>
                  </p:oleObj>
                </mc:Choice>
                <mc:Fallback>
                  <p:oleObj name="公式" r:id="rId14" imgW="177480" imgH="203040" progId="Equation.3">
                    <p:embed/>
                    <p:pic>
                      <p:nvPicPr>
                        <p:cNvPr id="17411"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9" y="2432"/>
                          <a:ext cx="23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 name="对象 1"/>
          <p:cNvGraphicFramePr>
            <a:graphicFrameLocks noChangeAspect="1"/>
          </p:cNvGraphicFramePr>
          <p:nvPr>
            <p:extLst>
              <p:ext uri="{D42A27DB-BD31-4B8C-83A1-F6EECF244321}">
                <p14:modId xmlns:p14="http://schemas.microsoft.com/office/powerpoint/2010/main" val="2858707498"/>
              </p:ext>
            </p:extLst>
          </p:nvPr>
        </p:nvGraphicFramePr>
        <p:xfrm>
          <a:off x="9309369" y="2248173"/>
          <a:ext cx="1080120" cy="3972054"/>
        </p:xfrm>
        <a:graphic>
          <a:graphicData uri="http://schemas.openxmlformats.org/presentationml/2006/ole">
            <mc:AlternateContent xmlns:mc="http://schemas.openxmlformats.org/markup-compatibility/2006">
              <mc:Choice xmlns:v="urn:schemas-microsoft-com:vml" Requires="v">
                <p:oleObj spid="_x0000_s48717" name="Equation" r:id="rId15" imgW="393480" imgH="1447560" progId="Equation.DSMT4">
                  <p:embed/>
                </p:oleObj>
              </mc:Choice>
              <mc:Fallback>
                <p:oleObj name="Equation" r:id="rId15" imgW="393480" imgH="1447560" progId="Equation.DSMT4">
                  <p:embed/>
                  <p:pic>
                    <p:nvPicPr>
                      <p:cNvPr id="0" name=""/>
                      <p:cNvPicPr/>
                      <p:nvPr/>
                    </p:nvPicPr>
                    <p:blipFill>
                      <a:blip r:embed="rId16"/>
                      <a:stretch>
                        <a:fillRect/>
                      </a:stretch>
                    </p:blipFill>
                    <p:spPr>
                      <a:xfrm>
                        <a:off x="9309369" y="2248173"/>
                        <a:ext cx="1080120" cy="3972054"/>
                      </a:xfrm>
                      <a:prstGeom prst="rect">
                        <a:avLst/>
                      </a:prstGeom>
                    </p:spPr>
                  </p:pic>
                </p:oleObj>
              </mc:Fallback>
            </mc:AlternateContent>
          </a:graphicData>
        </a:graphic>
      </p:graphicFrame>
      <p:pic>
        <p:nvPicPr>
          <p:cNvPr id="26" name="音频 2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2338050" y="6711950"/>
            <a:ext cx="304800" cy="304800"/>
          </a:xfrm>
          <a:prstGeom prst="rect">
            <a:avLst/>
          </a:prstGeom>
        </p:spPr>
      </p:pic>
    </p:spTree>
    <p:extLst>
      <p:ext uri="{BB962C8B-B14F-4D97-AF65-F5344CB8AC3E}">
        <p14:creationId xmlns:p14="http://schemas.microsoft.com/office/powerpoint/2010/main" val="2524502906"/>
      </p:ext>
    </p:extLst>
  </p:cSld>
  <p:clrMapOvr>
    <a:masterClrMapping/>
  </p:clrMapOvr>
  <mc:AlternateContent xmlns:mc="http://schemas.openxmlformats.org/markup-compatibility/2006" xmlns:p14="http://schemas.microsoft.com/office/powerpoint/2010/main">
    <mc:Choice Requires="p14">
      <p:transition p14:dur="0" advTm="30686"/>
    </mc:Choice>
    <mc:Fallback xmlns="">
      <p:transition advTm="30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14.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17.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heme/theme1.xml><?xml version="1.0" encoding="utf-8"?>
<a:theme xmlns:a="http://schemas.openxmlformats.org/drawingml/2006/main" name="Office Theme">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le1stf3">
      <a:majorFont>
        <a:latin typeface="Times New Roman"/>
        <a:ea typeface="微软雅黑"/>
        <a:cs typeface=""/>
      </a:majorFont>
      <a:minorFont>
        <a:latin typeface="Times New Roman"/>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e1stf3">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5046</Words>
  <Application>Microsoft Office PowerPoint</Application>
  <PresentationFormat>自定义</PresentationFormat>
  <Paragraphs>809</Paragraphs>
  <Slides>67</Slides>
  <Notes>64</Notes>
  <HiddenSlides>3</HiddenSlides>
  <MMClips>63</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4</vt:i4>
      </vt:variant>
      <vt:variant>
        <vt:lpstr>幻灯片标题</vt:lpstr>
      </vt:variant>
      <vt:variant>
        <vt:i4>67</vt:i4>
      </vt:variant>
    </vt:vector>
  </HeadingPairs>
  <TitlesOfParts>
    <vt:vector size="84" baseType="lpstr">
      <vt:lpstr>ˎ̥</vt:lpstr>
      <vt:lpstr>Monotype Sorts</vt:lpstr>
      <vt:lpstr>黑体</vt:lpstr>
      <vt:lpstr>楷体_GB2312</vt:lpstr>
      <vt:lpstr>宋体</vt:lpstr>
      <vt:lpstr>微软雅黑</vt:lpstr>
      <vt:lpstr>Arial</vt:lpstr>
      <vt:lpstr>Calibri</vt:lpstr>
      <vt:lpstr>Cambria Math</vt:lpstr>
      <vt:lpstr>Times New Roman</vt:lpstr>
      <vt:lpstr>Wingdings</vt:lpstr>
      <vt:lpstr>Office Theme</vt:lpstr>
      <vt:lpstr>Office 主题</vt:lpstr>
      <vt:lpstr>Equation</vt:lpstr>
      <vt:lpstr>公式</vt:lpstr>
      <vt:lpstr>MathType 7.0 Equation</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bt1023</dc:title>
  <dc:creator/>
  <cp:lastModifiedBy/>
  <cp:revision>2</cp:revision>
  <dcterms:created xsi:type="dcterms:W3CDTF">2017-02-12T11:02:00Z</dcterms:created>
  <dcterms:modified xsi:type="dcterms:W3CDTF">2020-10-05T03:46:15Z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